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97" r:id="rId4"/>
  </p:sldMasterIdLst>
  <p:sldIdLst>
    <p:sldId id="256" r:id="rId5"/>
    <p:sldId id="298" r:id="rId6"/>
    <p:sldId id="296" r:id="rId7"/>
    <p:sldId id="297" r:id="rId8"/>
    <p:sldId id="286" r:id="rId9"/>
    <p:sldId id="299" r:id="rId10"/>
    <p:sldId id="267" r:id="rId11"/>
    <p:sldId id="300" r:id="rId12"/>
    <p:sldId id="301" r:id="rId13"/>
    <p:sldId id="308" r:id="rId14"/>
    <p:sldId id="302" r:id="rId15"/>
    <p:sldId id="303" r:id="rId16"/>
    <p:sldId id="304" r:id="rId17"/>
    <p:sldId id="282" r:id="rId18"/>
    <p:sldId id="260" r:id="rId19"/>
    <p:sldId id="293" r:id="rId20"/>
    <p:sldId id="288" r:id="rId21"/>
    <p:sldId id="305" r:id="rId22"/>
    <p:sldId id="280" r:id="rId23"/>
    <p:sldId id="295" r:id="rId24"/>
    <p:sldId id="306" r:id="rId25"/>
    <p:sldId id="266" r:id="rId26"/>
    <p:sldId id="307" r:id="rId2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7" d="100"/>
          <a:sy n="107" d="100"/>
        </p:scale>
        <p:origin x="714" y="10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C55A8C1A-D6E8-4EE0-9823-B16214233CA4}" type="datetimeFigureOut">
              <a:rPr lang="en-GB" smtClean="0"/>
              <a:t>14/09/2026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92C77A-4C92-4F8D-AAF8-51BBCCA12D6A}" type="slidenum">
              <a:rPr lang="en-GB" smtClean="0"/>
              <a:t>‹#›</a:t>
            </a:fld>
            <a:endParaRPr lang="en-GB"/>
          </a:p>
        </p:txBody>
      </p:sp>
    </p:spTree>
    <p:extLst>
      <p:ext uri="{BB962C8B-B14F-4D97-AF65-F5344CB8AC3E}">
        <p14:creationId xmlns:p14="http://schemas.microsoft.com/office/powerpoint/2010/main" val="32363920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55A8C1A-D6E8-4EE0-9823-B16214233CA4}" type="datetimeFigureOut">
              <a:rPr lang="en-GB" smtClean="0"/>
              <a:t>14/09/2026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92C77A-4C92-4F8D-AAF8-51BBCCA12D6A}" type="slidenum">
              <a:rPr lang="en-GB" smtClean="0"/>
              <a:t>‹#›</a:t>
            </a:fld>
            <a:endParaRPr lang="en-GB"/>
          </a:p>
        </p:txBody>
      </p:sp>
    </p:spTree>
    <p:extLst>
      <p:ext uri="{BB962C8B-B14F-4D97-AF65-F5344CB8AC3E}">
        <p14:creationId xmlns:p14="http://schemas.microsoft.com/office/powerpoint/2010/main" val="26119840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55A8C1A-D6E8-4EE0-9823-B16214233CA4}" type="datetimeFigureOut">
              <a:rPr lang="en-GB" smtClean="0"/>
              <a:t>14/09/2026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92C77A-4C92-4F8D-AAF8-51BBCCA12D6A}" type="slidenum">
              <a:rPr lang="en-GB" smtClean="0"/>
              <a:t>‹#›</a:t>
            </a:fld>
            <a:endParaRPr lang="en-GB"/>
          </a:p>
        </p:txBody>
      </p:sp>
    </p:spTree>
    <p:extLst>
      <p:ext uri="{BB962C8B-B14F-4D97-AF65-F5344CB8AC3E}">
        <p14:creationId xmlns:p14="http://schemas.microsoft.com/office/powerpoint/2010/main" val="22048660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55A8C1A-D6E8-4EE0-9823-B16214233CA4}" type="datetimeFigureOut">
              <a:rPr lang="en-GB" smtClean="0"/>
              <a:t>14/09/2026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92C77A-4C92-4F8D-AAF8-51BBCCA12D6A}" type="slidenum">
              <a:rPr lang="en-GB" smtClean="0"/>
              <a:t>‹#›</a:t>
            </a:fld>
            <a:endParaRPr lang="en-GB"/>
          </a:p>
        </p:txBody>
      </p:sp>
    </p:spTree>
    <p:extLst>
      <p:ext uri="{BB962C8B-B14F-4D97-AF65-F5344CB8AC3E}">
        <p14:creationId xmlns:p14="http://schemas.microsoft.com/office/powerpoint/2010/main" val="39044112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C55A8C1A-D6E8-4EE0-9823-B16214233CA4}" type="datetimeFigureOut">
              <a:rPr lang="en-GB" smtClean="0"/>
              <a:t>14/09/2026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D92C77A-4C92-4F8D-AAF8-51BBCCA12D6A}" type="slidenum">
              <a:rPr lang="en-GB" smtClean="0"/>
              <a:t>‹#›</a:t>
            </a:fld>
            <a:endParaRPr lang="en-GB"/>
          </a:p>
        </p:txBody>
      </p:sp>
    </p:spTree>
    <p:extLst>
      <p:ext uri="{BB962C8B-B14F-4D97-AF65-F5344CB8AC3E}">
        <p14:creationId xmlns:p14="http://schemas.microsoft.com/office/powerpoint/2010/main" val="185456751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p>
        </p:txBody>
      </p:sp>
      <p:sp>
        <p:nvSpPr>
          <p:cNvPr id="3" name="Date Placeholder 2"/>
          <p:cNvSpPr>
            <a:spLocks noGrp="1"/>
          </p:cNvSpPr>
          <p:nvPr>
            <p:ph type="dt" sz="half" idx="10"/>
          </p:nvPr>
        </p:nvSpPr>
        <p:spPr/>
        <p:txBody>
          <a:bodyPr/>
          <a:lstStyle/>
          <a:p>
            <a:fld id="{C55A8C1A-D6E8-4EE0-9823-B16214233CA4}" type="datetimeFigureOut">
              <a:rPr lang="en-GB" smtClean="0"/>
              <a:t>14/09/2026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D92C77A-4C92-4F8D-AAF8-51BBCCA12D6A}" type="slidenum">
              <a:rPr lang="en-GB" smtClean="0"/>
              <a:t>‹#›</a:t>
            </a:fld>
            <a:endParaRPr lang="en-GB"/>
          </a:p>
        </p:txBody>
      </p:sp>
    </p:spTree>
    <p:extLst>
      <p:ext uri="{BB962C8B-B14F-4D97-AF65-F5344CB8AC3E}">
        <p14:creationId xmlns:p14="http://schemas.microsoft.com/office/powerpoint/2010/main" val="34850919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55A8C1A-D6E8-4EE0-9823-B16214233CA4}" type="datetimeFigureOut">
              <a:rPr lang="en-GB" smtClean="0"/>
              <a:t>14/09/2026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D92C77A-4C92-4F8D-AAF8-51BBCCA12D6A}" type="slidenum">
              <a:rPr lang="en-GB" smtClean="0"/>
              <a:t>‹#›</a:t>
            </a:fld>
            <a:endParaRPr lang="en-GB"/>
          </a:p>
        </p:txBody>
      </p:sp>
    </p:spTree>
    <p:extLst>
      <p:ext uri="{BB962C8B-B14F-4D97-AF65-F5344CB8AC3E}">
        <p14:creationId xmlns:p14="http://schemas.microsoft.com/office/powerpoint/2010/main" val="14525666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55A8C1A-D6E8-4EE0-9823-B16214233CA4}" type="datetimeFigureOut">
              <a:rPr lang="en-GB" smtClean="0"/>
              <a:t>14/09/2026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92C77A-4C92-4F8D-AAF8-51BBCCA12D6A}" type="slidenum">
              <a:rPr lang="en-GB" smtClean="0"/>
              <a:t>‹#›</a:t>
            </a:fld>
            <a:endParaRPr lang="en-GB"/>
          </a:p>
        </p:txBody>
      </p:sp>
    </p:spTree>
    <p:extLst>
      <p:ext uri="{BB962C8B-B14F-4D97-AF65-F5344CB8AC3E}">
        <p14:creationId xmlns:p14="http://schemas.microsoft.com/office/powerpoint/2010/main" val="5400235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D92C77A-4C92-4F8D-AAF8-51BBCCA12D6A}" type="slidenum">
              <a:rPr lang="en-GB" smtClean="0"/>
              <a:t>‹#›</a:t>
            </a:fld>
            <a:endParaRPr lang="en-GB"/>
          </a:p>
        </p:txBody>
      </p:sp>
      <p:sp>
        <p:nvSpPr>
          <p:cNvPr id="5" name="Date Placeholder 4"/>
          <p:cNvSpPr>
            <a:spLocks noGrp="1"/>
          </p:cNvSpPr>
          <p:nvPr>
            <p:ph type="dt" sz="half" idx="10"/>
          </p:nvPr>
        </p:nvSpPr>
        <p:spPr/>
        <p:txBody>
          <a:bodyPr/>
          <a:lstStyle/>
          <a:p>
            <a:fld id="{C55A8C1A-D6E8-4EE0-9823-B16214233CA4}" type="datetimeFigureOut">
              <a:rPr lang="en-GB" smtClean="0"/>
              <a:t>14/09/2026</a:t>
            </a:fld>
            <a:endParaRPr lang="en-GB"/>
          </a:p>
        </p:txBody>
      </p:sp>
    </p:spTree>
    <p:extLst>
      <p:ext uri="{BB962C8B-B14F-4D97-AF65-F5344CB8AC3E}">
        <p14:creationId xmlns:p14="http://schemas.microsoft.com/office/powerpoint/2010/main" val="35504827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55A8C1A-D6E8-4EE0-9823-B16214233CA4}" type="datetimeFigureOut">
              <a:rPr lang="en-GB" smtClean="0"/>
              <a:t>14/09/2026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92C77A-4C92-4F8D-AAF8-51BBCCA12D6A}" type="slidenum">
              <a:rPr lang="en-GB" smtClean="0"/>
              <a:t>‹#›</a:t>
            </a:fld>
            <a:endParaRPr lang="en-GB"/>
          </a:p>
        </p:txBody>
      </p:sp>
    </p:spTree>
    <p:extLst>
      <p:ext uri="{BB962C8B-B14F-4D97-AF65-F5344CB8AC3E}">
        <p14:creationId xmlns:p14="http://schemas.microsoft.com/office/powerpoint/2010/main" val="22416259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55A8C1A-D6E8-4EE0-9823-B16214233CA4}" type="datetimeFigureOut">
              <a:rPr lang="en-GB" smtClean="0"/>
              <a:t>14/09/2026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92C77A-4C92-4F8D-AAF8-51BBCCA12D6A}"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72218284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55A8C1A-D6E8-4EE0-9823-B16214233CA4}" type="datetimeFigureOut">
              <a:rPr lang="en-GB" smtClean="0"/>
              <a:t>14/09/2026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92C77A-4C92-4F8D-AAF8-51BBCCA12D6A}" type="slidenum">
              <a:rPr lang="en-GB" smtClean="0"/>
              <a:t>‹#›</a:t>
            </a:fld>
            <a:endParaRPr lang="en-GB"/>
          </a:p>
        </p:txBody>
      </p:sp>
    </p:spTree>
    <p:extLst>
      <p:ext uri="{BB962C8B-B14F-4D97-AF65-F5344CB8AC3E}">
        <p14:creationId xmlns:p14="http://schemas.microsoft.com/office/powerpoint/2010/main" val="112310794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55A8C1A-D6E8-4EE0-9823-B16214233CA4}" type="datetimeFigureOut">
              <a:rPr lang="en-GB" smtClean="0"/>
              <a:t>14/09/2026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92C77A-4C92-4F8D-AAF8-51BBCCA12D6A}"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42999956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55A8C1A-D6E8-4EE0-9823-B16214233CA4}" type="datetimeFigureOut">
              <a:rPr lang="en-GB" smtClean="0"/>
              <a:t>14/09/2026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92C77A-4C92-4F8D-AAF8-51BBCCA12D6A}" type="slidenum">
              <a:rPr lang="en-GB" smtClean="0"/>
              <a:t>‹#›</a:t>
            </a:fld>
            <a:endParaRPr lang="en-GB"/>
          </a:p>
        </p:txBody>
      </p:sp>
    </p:spTree>
    <p:extLst>
      <p:ext uri="{BB962C8B-B14F-4D97-AF65-F5344CB8AC3E}">
        <p14:creationId xmlns:p14="http://schemas.microsoft.com/office/powerpoint/2010/main" val="228489216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55A8C1A-D6E8-4EE0-9823-B16214233CA4}" type="datetimeFigureOut">
              <a:rPr lang="en-GB" smtClean="0"/>
              <a:t>14/09/2026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92C77A-4C92-4F8D-AAF8-51BBCCA12D6A}" type="slidenum">
              <a:rPr lang="en-GB" smtClean="0"/>
              <a:t>‹#›</a:t>
            </a:fld>
            <a:endParaRPr lang="en-GB"/>
          </a:p>
        </p:txBody>
      </p:sp>
    </p:spTree>
    <p:extLst>
      <p:ext uri="{BB962C8B-B14F-4D97-AF65-F5344CB8AC3E}">
        <p14:creationId xmlns:p14="http://schemas.microsoft.com/office/powerpoint/2010/main" val="332510358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55A8C1A-D6E8-4EE0-9823-B16214233CA4}" type="datetimeFigureOut">
              <a:rPr lang="en-GB" smtClean="0"/>
              <a:t>14/09/2026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D92C77A-4C92-4F8D-AAF8-51BBCCA12D6A}" type="slidenum">
              <a:rPr lang="en-GB" smtClean="0"/>
              <a:t>‹#›</a:t>
            </a:fld>
            <a:endParaRPr lang="en-GB"/>
          </a:p>
        </p:txBody>
      </p:sp>
    </p:spTree>
    <p:extLst>
      <p:ext uri="{BB962C8B-B14F-4D97-AF65-F5344CB8AC3E}">
        <p14:creationId xmlns:p14="http://schemas.microsoft.com/office/powerpoint/2010/main" val="22577230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C55A8C1A-D6E8-4EE0-9823-B16214233CA4}" type="datetimeFigureOut">
              <a:rPr lang="en-GB" smtClean="0"/>
              <a:t>14/09/2026</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1D92C77A-4C92-4F8D-AAF8-51BBCCA12D6A}" type="slidenum">
              <a:rPr lang="en-GB" smtClean="0"/>
              <a:t>‹#›</a:t>
            </a:fld>
            <a:endParaRPr lang="en-GB"/>
          </a:p>
        </p:txBody>
      </p:sp>
    </p:spTree>
    <p:extLst>
      <p:ext uri="{BB962C8B-B14F-4D97-AF65-F5344CB8AC3E}">
        <p14:creationId xmlns:p14="http://schemas.microsoft.com/office/powerpoint/2010/main" val="1787334403"/>
      </p:ext>
    </p:extLst>
  </p:cSld>
  <p:clrMap bg1="lt1" tx1="dk1" bg2="lt2" tx2="dk2" accent1="accent1" accent2="accent2" accent3="accent3" accent4="accent4" accent5="accent5" accent6="accent6" hlink="hlink" folHlink="folHlink"/>
  <p:sldLayoutIdLst>
    <p:sldLayoutId id="2147483798" r:id="rId1"/>
    <p:sldLayoutId id="2147483799" r:id="rId2"/>
    <p:sldLayoutId id="2147483800" r:id="rId3"/>
    <p:sldLayoutId id="2147483801" r:id="rId4"/>
    <p:sldLayoutId id="2147483802" r:id="rId5"/>
    <p:sldLayoutId id="2147483803" r:id="rId6"/>
    <p:sldLayoutId id="2147483804" r:id="rId7"/>
    <p:sldLayoutId id="2147483805" r:id="rId8"/>
    <p:sldLayoutId id="2147483806" r:id="rId9"/>
    <p:sldLayoutId id="2147483807" r:id="rId10"/>
    <p:sldLayoutId id="2147483808" r:id="rId11"/>
    <p:sldLayoutId id="2147483809" r:id="rId12"/>
    <p:sldLayoutId id="2147483810" r:id="rId13"/>
    <p:sldLayoutId id="2147483811" r:id="rId14"/>
    <p:sldLayoutId id="2147483812" r:id="rId15"/>
    <p:sldLayoutId id="214748381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6.xml"/><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hyperlink" Target="http://www.nnparenttoolkit.org.uk/information-for-parents/" TargetMode="External"/><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hyperlink" Target="http://www.theschoolrun.com/" TargetMode="External"/></Relationships>
</file>

<file path=ppt/slides/_rels/slide13.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hyperlink" Target="https://www.manstonprimary.co.uk/page/?title=Uniform&amp;pid=17" TargetMode="External"/><Relationship Id="rId2" Type="http://schemas.openxmlformats.org/officeDocument/2006/relationships/hyperlink" Target="https://www.uniwears.co.uk/info@uniwears.co.uk" TargetMode="External"/><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png"/><Relationship Id="rId1" Type="http://schemas.openxmlformats.org/officeDocument/2006/relationships/slideLayout" Target="../slideLayouts/slideLayout2.xml"/><Relationship Id="rId4" Type="http://schemas.openxmlformats.org/officeDocument/2006/relationships/image" Target="../media/image21.jpeg"/></Relationships>
</file>

<file path=ppt/slides/_rels/slide16.xml.rels><?xml version="1.0" encoding="UTF-8" standalone="yes"?>
<Relationships xmlns="http://schemas.openxmlformats.org/package/2006/relationships"><Relationship Id="rId3" Type="http://schemas.openxmlformats.org/officeDocument/2006/relationships/hyperlink" Target="mailto:manston.primar@Manston.leeds.sch.uk" TargetMode="External"/><Relationship Id="rId2" Type="http://schemas.openxmlformats.org/officeDocument/2006/relationships/image" Target="../media/image18.png"/><Relationship Id="rId1" Type="http://schemas.openxmlformats.org/officeDocument/2006/relationships/slideLayout" Target="../slideLayouts/slideLayout6.xml"/><Relationship Id="rId5" Type="http://schemas.openxmlformats.org/officeDocument/2006/relationships/image" Target="../media/image22.png"/><Relationship Id="rId4" Type="http://schemas.openxmlformats.org/officeDocument/2006/relationships/hyperlink" Target="mailto:no-reply@mail.arbor-education.com"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3.pn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18.pn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hyperlink" Target="mailto:lucy.racster@manston.leeds.sch.uk" TargetMode="External"/><Relationship Id="rId2" Type="http://schemas.openxmlformats.org/officeDocument/2006/relationships/hyperlink" Target="mailto:manston.primary@manston/leeds/sch.uk" TargetMode="External"/><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hyperlink" Target="mailto:karen.cartwright@manston.leeds.sch.uk"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72372" y="2039639"/>
            <a:ext cx="4980373" cy="884329"/>
          </a:xfrm>
        </p:spPr>
        <p:txBody>
          <a:bodyPr>
            <a:normAutofit fontScale="90000"/>
          </a:bodyPr>
          <a:lstStyle/>
          <a:p>
            <a:r>
              <a:rPr lang="en-GB">
                <a:latin typeface="Arial" panose="020B0604020202020204" pitchFamily="34" charset="0"/>
                <a:cs typeface="Arial" panose="020B0604020202020204" pitchFamily="34" charset="0"/>
              </a:rPr>
              <a:t>Meet the teacher </a:t>
            </a:r>
          </a:p>
        </p:txBody>
      </p:sp>
      <p:sp>
        <p:nvSpPr>
          <p:cNvPr id="5" name="Subtitle 4">
            <a:extLst>
              <a:ext uri="{FF2B5EF4-FFF2-40B4-BE49-F238E27FC236}">
                <a16:creationId xmlns:a16="http://schemas.microsoft.com/office/drawing/2014/main" id="{19C25204-0C50-4A25-A631-7F30FED99C53}"/>
              </a:ext>
            </a:extLst>
          </p:cNvPr>
          <p:cNvSpPr>
            <a:spLocks noGrp="1"/>
          </p:cNvSpPr>
          <p:nvPr>
            <p:ph type="subTitle" idx="1"/>
          </p:nvPr>
        </p:nvSpPr>
        <p:spPr>
          <a:xfrm>
            <a:off x="1124505" y="2768929"/>
            <a:ext cx="4604551" cy="1021836"/>
          </a:xfrm>
        </p:spPr>
        <p:txBody>
          <a:bodyPr>
            <a:normAutofit/>
          </a:bodyPr>
          <a:lstStyle/>
          <a:p>
            <a:pPr algn="l"/>
            <a:r>
              <a:rPr lang="en-GB" sz="3200" dirty="0"/>
              <a:t>September 2026</a:t>
            </a:r>
          </a:p>
        </p:txBody>
      </p:sp>
      <p:pic>
        <p:nvPicPr>
          <p:cNvPr id="6" name="Picture 5">
            <a:extLst>
              <a:ext uri="{FF2B5EF4-FFF2-40B4-BE49-F238E27FC236}">
                <a16:creationId xmlns:a16="http://schemas.microsoft.com/office/drawing/2014/main" id="{21E2681D-09FA-4B3A-A926-286BA83CE4A5}"/>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72372" y="0"/>
            <a:ext cx="2565109" cy="701375"/>
          </a:xfrm>
          <a:prstGeom prst="rect">
            <a:avLst/>
          </a:prstGeom>
        </p:spPr>
      </p:pic>
    </p:spTree>
    <p:extLst>
      <p:ext uri="{BB962C8B-B14F-4D97-AF65-F5344CB8AC3E}">
        <p14:creationId xmlns:p14="http://schemas.microsoft.com/office/powerpoint/2010/main" val="27414293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38344" y="293453"/>
            <a:ext cx="8791575" cy="884329"/>
          </a:xfrm>
        </p:spPr>
        <p:txBody>
          <a:bodyPr/>
          <a:lstStyle/>
          <a:p>
            <a:pPr algn="l"/>
            <a:r>
              <a:rPr lang="en-GB" dirty="0">
                <a:latin typeface="Arial" panose="020B0604020202020204" pitchFamily="34" charset="0"/>
                <a:cs typeface="Arial" panose="020B0604020202020204" pitchFamily="34" charset="0"/>
              </a:rPr>
              <a:t>Staffing</a:t>
            </a:r>
          </a:p>
        </p:txBody>
      </p:sp>
      <p:sp>
        <p:nvSpPr>
          <p:cNvPr id="3" name="Subtitle 2"/>
          <p:cNvSpPr>
            <a:spLocks noGrp="1"/>
          </p:cNvSpPr>
          <p:nvPr>
            <p:ph type="subTitle" idx="1"/>
          </p:nvPr>
        </p:nvSpPr>
        <p:spPr>
          <a:xfrm>
            <a:off x="838343" y="1048160"/>
            <a:ext cx="8791575" cy="792783"/>
          </a:xfrm>
        </p:spPr>
        <p:txBody>
          <a:bodyPr>
            <a:normAutofit/>
          </a:bodyPr>
          <a:lstStyle/>
          <a:p>
            <a:pPr algn="l"/>
            <a:r>
              <a:rPr lang="en-GB" sz="3600" dirty="0"/>
              <a:t>Year 3  2026-27</a:t>
            </a:r>
          </a:p>
        </p:txBody>
      </p:sp>
      <p:pic>
        <p:nvPicPr>
          <p:cNvPr id="4" name="Picture 3">
            <a:extLst>
              <a:ext uri="{FF2B5EF4-FFF2-40B4-BE49-F238E27FC236}">
                <a16:creationId xmlns:a16="http://schemas.microsoft.com/office/drawing/2014/main" id="{DF89BE1E-A1CE-4510-A813-B9E1F3E0BC72}"/>
              </a:ext>
            </a:extLst>
          </p:cNvPr>
          <p:cNvPicPr>
            <a:picLocks noChangeAspect="1"/>
          </p:cNvPicPr>
          <p:nvPr/>
        </p:nvPicPr>
        <p:blipFill>
          <a:blip r:embed="rId2"/>
          <a:stretch>
            <a:fillRect/>
          </a:stretch>
        </p:blipFill>
        <p:spPr>
          <a:xfrm>
            <a:off x="9838944" y="136903"/>
            <a:ext cx="2221757" cy="501132"/>
          </a:xfrm>
          <a:prstGeom prst="rect">
            <a:avLst/>
          </a:prstGeom>
        </p:spPr>
      </p:pic>
      <p:sp>
        <p:nvSpPr>
          <p:cNvPr id="15" name="TextBox 14">
            <a:extLst>
              <a:ext uri="{FF2B5EF4-FFF2-40B4-BE49-F238E27FC236}">
                <a16:creationId xmlns:a16="http://schemas.microsoft.com/office/drawing/2014/main" id="{63D0B840-9F8B-4720-B2A4-D83251ACEFF6}"/>
              </a:ext>
            </a:extLst>
          </p:cNvPr>
          <p:cNvSpPr txBox="1"/>
          <p:nvPr/>
        </p:nvSpPr>
        <p:spPr>
          <a:xfrm>
            <a:off x="104780" y="5038705"/>
            <a:ext cx="2279965" cy="1015663"/>
          </a:xfrm>
          <a:prstGeom prst="rect">
            <a:avLst/>
          </a:prstGeom>
          <a:noFill/>
        </p:spPr>
        <p:txBody>
          <a:bodyPr wrap="square" rtlCol="0">
            <a:spAutoFit/>
          </a:bodyPr>
          <a:lstStyle/>
          <a:p>
            <a:pPr algn="ctr"/>
            <a:r>
              <a:rPr lang="en-GB" sz="2000" b="1" dirty="0"/>
              <a:t>Miss Lucy Racster</a:t>
            </a:r>
          </a:p>
          <a:p>
            <a:pPr algn="ctr"/>
            <a:r>
              <a:rPr lang="en-GB" sz="2000" b="1" dirty="0"/>
              <a:t>Class Teacher</a:t>
            </a:r>
          </a:p>
          <a:p>
            <a:pPr algn="ctr"/>
            <a:r>
              <a:rPr lang="en-GB" sz="2000" b="1" dirty="0"/>
              <a:t>Except Thursdays</a:t>
            </a:r>
          </a:p>
        </p:txBody>
      </p:sp>
      <p:sp>
        <p:nvSpPr>
          <p:cNvPr id="17" name="TextBox 16">
            <a:extLst>
              <a:ext uri="{FF2B5EF4-FFF2-40B4-BE49-F238E27FC236}">
                <a16:creationId xmlns:a16="http://schemas.microsoft.com/office/drawing/2014/main" id="{A972418D-579D-4651-AB8A-259082C6D2AB}"/>
              </a:ext>
            </a:extLst>
          </p:cNvPr>
          <p:cNvSpPr txBox="1"/>
          <p:nvPr/>
        </p:nvSpPr>
        <p:spPr>
          <a:xfrm>
            <a:off x="5008290" y="5039766"/>
            <a:ext cx="2425860" cy="954107"/>
          </a:xfrm>
          <a:prstGeom prst="rect">
            <a:avLst/>
          </a:prstGeom>
          <a:noFill/>
        </p:spPr>
        <p:txBody>
          <a:bodyPr wrap="square" rtlCol="0">
            <a:spAutoFit/>
          </a:bodyPr>
          <a:lstStyle/>
          <a:p>
            <a:pPr algn="ctr"/>
            <a:r>
              <a:rPr lang="en-GB" sz="2000" b="1" dirty="0"/>
              <a:t>Mrs Dutton-Waugh</a:t>
            </a:r>
          </a:p>
          <a:p>
            <a:pPr algn="ctr"/>
            <a:r>
              <a:rPr lang="en-GB" b="1" dirty="0"/>
              <a:t>Teaching Thursday mornings</a:t>
            </a:r>
          </a:p>
        </p:txBody>
      </p:sp>
      <p:sp>
        <p:nvSpPr>
          <p:cNvPr id="21" name="TextBox 20">
            <a:extLst>
              <a:ext uri="{FF2B5EF4-FFF2-40B4-BE49-F238E27FC236}">
                <a16:creationId xmlns:a16="http://schemas.microsoft.com/office/drawing/2014/main" id="{28893104-C92B-448F-BB96-6D79E7DD88DE}"/>
              </a:ext>
            </a:extLst>
          </p:cNvPr>
          <p:cNvSpPr txBox="1"/>
          <p:nvPr/>
        </p:nvSpPr>
        <p:spPr>
          <a:xfrm>
            <a:off x="9547411" y="5038705"/>
            <a:ext cx="2539809" cy="1261884"/>
          </a:xfrm>
          <a:prstGeom prst="rect">
            <a:avLst/>
          </a:prstGeom>
          <a:noFill/>
        </p:spPr>
        <p:txBody>
          <a:bodyPr wrap="square" rtlCol="0">
            <a:spAutoFit/>
          </a:bodyPr>
          <a:lstStyle/>
          <a:p>
            <a:pPr algn="ctr"/>
            <a:r>
              <a:rPr lang="en-GB" sz="2000" b="1" dirty="0"/>
              <a:t>Mrs Karen Cartwright</a:t>
            </a:r>
          </a:p>
          <a:p>
            <a:pPr algn="ctr"/>
            <a:r>
              <a:rPr lang="en-GB" b="1" dirty="0"/>
              <a:t>Teaching Tuesday afternoons</a:t>
            </a:r>
          </a:p>
        </p:txBody>
      </p:sp>
      <p:pic>
        <p:nvPicPr>
          <p:cNvPr id="22" name="Picture 21">
            <a:extLst>
              <a:ext uri="{FF2B5EF4-FFF2-40B4-BE49-F238E27FC236}">
                <a16:creationId xmlns:a16="http://schemas.microsoft.com/office/drawing/2014/main" id="{0F00AA71-64DD-402A-BA05-09F86BB9799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10459"/>
          <a:stretch/>
        </p:blipFill>
        <p:spPr>
          <a:xfrm>
            <a:off x="478275" y="2250081"/>
            <a:ext cx="1801326" cy="2419386"/>
          </a:xfrm>
          <a:prstGeom prst="rect">
            <a:avLst/>
          </a:prstGeom>
        </p:spPr>
      </p:pic>
      <p:pic>
        <p:nvPicPr>
          <p:cNvPr id="26" name="Picture 25">
            <a:extLst>
              <a:ext uri="{FF2B5EF4-FFF2-40B4-BE49-F238E27FC236}">
                <a16:creationId xmlns:a16="http://schemas.microsoft.com/office/drawing/2014/main" id="{B9039510-45AE-4D84-904B-CCEB0FC2785D}"/>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9596763" y="2552504"/>
            <a:ext cx="2419385" cy="1814539"/>
          </a:xfrm>
          <a:prstGeom prst="rect">
            <a:avLst/>
          </a:prstGeom>
        </p:spPr>
      </p:pic>
      <p:sp>
        <p:nvSpPr>
          <p:cNvPr id="27" name="TextBox 26">
            <a:extLst>
              <a:ext uri="{FF2B5EF4-FFF2-40B4-BE49-F238E27FC236}">
                <a16:creationId xmlns:a16="http://schemas.microsoft.com/office/drawing/2014/main" id="{7D66218B-9BF9-4CC7-B760-173555F8B069}"/>
              </a:ext>
            </a:extLst>
          </p:cNvPr>
          <p:cNvSpPr txBox="1"/>
          <p:nvPr/>
        </p:nvSpPr>
        <p:spPr>
          <a:xfrm>
            <a:off x="7357163" y="5044561"/>
            <a:ext cx="2425860" cy="1015663"/>
          </a:xfrm>
          <a:prstGeom prst="rect">
            <a:avLst/>
          </a:prstGeom>
          <a:noFill/>
        </p:spPr>
        <p:txBody>
          <a:bodyPr wrap="square" rtlCol="0">
            <a:spAutoFit/>
          </a:bodyPr>
          <a:lstStyle/>
          <a:p>
            <a:pPr algn="ctr"/>
            <a:r>
              <a:rPr lang="en-GB" sz="2000" b="1" dirty="0"/>
              <a:t>Mrs An </a:t>
            </a:r>
            <a:r>
              <a:rPr lang="en-GB" sz="2000" b="1" dirty="0" err="1"/>
              <a:t>Joul</a:t>
            </a:r>
            <a:endParaRPr lang="en-GB" sz="2000" b="1" dirty="0"/>
          </a:p>
          <a:p>
            <a:pPr algn="ctr"/>
            <a:r>
              <a:rPr lang="en-GB" sz="2000" b="1" dirty="0"/>
              <a:t>Teaching Thursday afternoons</a:t>
            </a:r>
          </a:p>
        </p:txBody>
      </p:sp>
      <p:sp>
        <p:nvSpPr>
          <p:cNvPr id="6" name="AutoShape 2" descr="data:image/jpg;base64,%20/9j/4AAQSkZJRgABAQEAYABgAAD/2wBDAAUDBAQEAwUEBAQFBQUGBwwIBwcHBw8LCwkMEQ8SEhEPERETFhwXExQaFRERGCEYGh0dHx8fExciJCIeJBweHx7/2wBDAQUFBQcGBw4ICA4eFBEUHh4eHh4eHh4eHh4eHh4eHh4eHh4eHh4eHh4eHh4eHh4eHh4eHh4eHh4eHh4eHh4eHh7/wAARCACMAJA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6Khbmp93FU4CMn6VNu4rjOks55FSK3Oarq3AqRTUgUr8/8VPpB/6Z3H/oK1uI2cfWsDUD/wAVHo5z/Dc/+gpWwp+Yc96GxF5G4p+/k1URqg1bUbfTbGW7uWwiDoOrH0FCYi+JMCmNOoAywH414vqvxD1W6uJvssotxGcpFHg8e5NcpqvjDxQdagWS9k/fKHTAwMHtxWqoyauHOkfSqybu9KrV514K8UzNpXn6heRTBH2SKD86Ds30ru4JlljEkbBlYZBHcVhJ2djSOquXN/NKj8mqpeljb5jmjmAsl+RSO/PWoWbpTZHFO4kKzc/jUTtwaaXqGSTipbLSMeJufwqfdVRG+apg3FaMyLKNx+FSI/y1WRuPwpytwOalgVtSb/iotIPtcf8AoK1rK2D+NYepNjXNJb/amH/jorWL8/jSewXLSSYJyeMV5d8QtfF9dyjzcWVrkdcAnua6nx1rX9l6I/lH/SJ/3cY7+9eLamz61rVv4PtXLPP+9vnU8xxd/wASeBUNObUUaQWtzL+HOl+K/GWs3d9o+lkaXJIVW6lYruGeo9q9F+KXw/1uz0bTdSsbQXT2MQWVIuSccn+deh+Gmj0WwgsrG3EdvCoRI0GMAVutrjZ2BjhhypFetCNo2KlRXRHyrofiyGLxRHavb3FjPP8AK0U2dpPpXungfWWt3WwmY+Q/MJJ+76rVT4peD9J8RaPLcxWMcOoQ/vIZ41AORyK5TwdfvqWiZ3YvrNgsy9ww7/iK8zFwcZ8xfs+WJ7du4pY35NZmlXn2nTYJ88sgz9auRN1rJMzZa8zOPrTXbmod/IpGbnrVkj2NQO1PY8VA5GR9aTKRjo3zVJuxVVT8wqYHmtDMtIeB9KejfKPrVeNsIKcrfKPrSuSU9WbGraQf+m0g/wDHK1d3NYetuRqOj/8AXyw/8catLzdoYt0HNDYHlPxb8RQ22vyNNIFt9OhLtk8A46/nXkHwm8ef2R4j1jUp9K1DV764uP309qqmFVH3VBYjsRU/xr1CS5j1Ns5NzLtP0znH610nwz8L6XqPh650ycyRXDFLmPYdu7eg5J9Mgj8K6MKluzRp6WO1Pxy8MwgC9tNV0+b/AKa2+5M/VSRWlp/xGs9QspNQtpUmt1/5aIflrxzXfhHrTalLLbQXUSN/E8ymJcd+uaxtD+GPivVvBmteLdM1GSLR7Bwr2ibh/aCIx8yUAdgM/ULXcVGpNfEj32x+LHhF0Md7r1pA3Ty1zIx/Bc14546+Imj+FfiTBrHh+6mutPuvkv4XgeIMh6ldwHI6isC3+HPiWC6ikha5FvIAySWtsXSRTyMEdPxrM+NPhfVNA0q1bVL1rnehKh+Gj/2SPxrKpFSVpIJVJ2Z9geANUt9Q0RZLaUSwth4nHdGGQa6mF/lzXg/7LuqtJ4M061kckrD5Yz7GvcImOyvISs7BJlouM0hb5h9ahDDvQWq0QSu3ymoc9KQv8v41GG60MpGOH+cVNu/DmqhPzg1IzcVoQW43+UU5ZOBVWJvkFODdKRJT1tx9u0bJ/wCX0/8Aot6s6rcCHTbiT0ibH5Vna4x+2aN/1/D/ANFvTfEM26wnjz1Q/wAqHsI+eviBp5vNOlZRuK5Y/lWwmpSWNlbraTfZpkhULOo+ZQQMj0I9jWpd6U93HcW6ru80ED8UNcrp/l6ppce9/LmVDEw9GHB/lXRhXa6N1qUPEfiN7m6isZtZ1a+hdh9qSECMeXn5unJ4z6V7F4V+MnhTSdAm0tLWeKwWLy4VdBlUAwBgV4ZB4T8WWN4+rWpSW3clXhYgMy+oJFZwtryTU/Khsbt5xj935a4z6ZzjFdquXd9jp9K8X6jpuu3eneH/ABBNDpUcpNlHewk/uzyBkHIAzWD8ctRu9e0S1ur64EtxHMsZEYwhB7gevvUr+F/Fb6mmo61HHArL8qRAAIo7E+tY3ju4hkmsdFt2DP5glkA7Y4H6msqkrImWx65+zpus7DTIs4LEnH1zX0TDJ8grwn4Rwrb6jpcIA4iz+Sn/ABr26NvkFeSt2xTLYelaTioEakkf5asgmLfJUe70qMtxTN/FBRks/AqQNlaqs3yipFfC1qZliN/l/OnBzxVUSfLS+ZyPpUkso+I5ds+kH/p/H/ot6z9cuSYnXdjIIqn491mw0tdMuL67it40vQzF25xscZx1PUV5j49+Kllbx+TpcX2i4dtoMrbVAP8AFj/9VbU8PUqfCiHNI2PCvjGDT9fvNF1eIJNGoa3lP3ZcHIH1xxXCeI3m0fx1eG3UjTb4iaLH/LN+9Z2jrdeILK41PWGZxNJ+4bbtIUDtjtnpV+3slm+WSaWWRBgeY2SAOlaQoNT3NlKyuepeEfFWk3mlLYaoqQzx/dJ6NW1Zw+DGujLDdQ+d1I3jivHl8tY/LmQZHFRBLWJmaNDn3au7msjaNRNao6n41+MbM25sNFUPFCnLj+Mjt9K8V8HwS6rdC6m/e3DSszN6dPl/PFegQ6K+rsyu6xhuNzdAK6/RPAWneHNLfUprqBYI03Z3Aknr+p61xV7vbczc1fUXwJqEyfEzS9LjwI4rV3cjv8uP517zC3yjHpXy18N/F2lWHjfU9Y1AHy5EEVnJz9wH5vz617z4Z8deGtZRFtNUhWVv+WUp2Nn054NZVMFWguZx0Mfbwk7XOyR802RuB9ahSQYFKzZ281z2LT1JC3NM3cCo2fg0buRSLRjbvlFL5nFQ7vlFIG4NaEFhX+Q/jXj/AMWfia9pcNo/h+72SoSs8yDkH0U/4c10Xxj8Tv4c8FytaybLy8f7PCQeVyMs34DP4kV8x2f2m+1OOOPdJNK+B3JJr2MswkJfvamxyYio/gjudT9luNWhk1HUtWUTyZMHnyFjLgEtz2xiuQ1aMNO6q28DgNjrV+9t7qzuntLpGjmicqynsc1qadrNraaU1pJp8ckwdmWQoCckEdeo6/SvelH3dDjvqk0elaRb/wBueCtL1WzVQGgEciqPuuvysPzFN07wrqt4Lma1RRJaQmV9xwGTIHXpnmrH7OGpadeXV74fknht/tr+baWhJyJAn7zH+yQAR9DXu+n+HLW0uUlu7fzbfpKmMgqfUd8da8OrR5Zs9OFRShofOUytjLDDdx70un2T3VwFVc817L4u8ErLbpcQWsUvz7Q8JDxiPHyKMDOevB69c1T8IeErq2MrQ2MvnKmS64cqeuQGUYHXnJIxWXJqWqmmxgaH4dEkE7TSeU0URdE28sR+GMV5P8XbzULXRra1E0yJdTHcNx5VR0PtyK+vYvD8drZTwLAsTXCKGhGW+XrkvjnJ5wMDOetfKv7R3kR+Kl0NXfzrRFZ1AG35+cfXAWtqNPmmrGVSXuNs5DSdXtJfDI0m/tgZYWJtbgHlO+3AHc1Fa3ToRjIIqLQ9Iv8AUpBBYWsk8ijcVUdhTNuyYAgjsQa+gpJR0R5kk3q9j122+IzaPotvJpl+73W1PMtXYvCg54Gee3OMdc57V634C8WWfivRVvoMRzIdk8OclGx29j2NfMlr4ehvPD7X1nqCtdqzGS3I6AdAO+727+vXE/wt8W3fhvxdYt5hW1nnW3u4z0Ktxn6gmvMx2BpVKbcV7yN6FZprtsfWZel3/NVfd796dv8AmPNfKHqGQGwg+lN38Gog3yYqjrGoR6bpdzfTSJGkUZbc3QHHH61rGPM0iW7anhnx81mTW/F0Wi2KGZdOUq2zrvYfN/7KPwrhLeZ9C8ULLHGVktHAdGw2Gxgj0PWqd9f3f9qz3hmP2hpHZpAec555qdYIX0n7dLcNJeTzNujI5HIO4nvnmvrKFJU4RgeVOTm3I1P9M8Sa0XkkiW4nJxuYKowCQoz+Qpmp6VPpohF2rRTyLuMTYyFPKnj1FUEYqybSQw5BB6Gr08V9Oo1C4SeRZWKiZgSHYdRn8q7bfcY77Ij0m6utI1a11bT5TFd2kqzRMOzA5r7v+G/iOx8a+DrLXrPaDMm2eIdYpR95T+P6Yr4MAwSDwRXrf7M3jZvCfiqa1u7xV0e9AFzE2TtboJV9x39R9KwxdFSjdbo3oVuSWux9XyaQwVhbybEY7ih+6G/vD0NXrK3dGcLEsbOQSwI65z6Vek2+UHjKsjAFWHQj1pls+5xwMV4zinqegxz2tvb28kshCoil2Y9gBk18TX1jZ+NPFWu+JGuGuZJZ5maBSA0YyQgAPXgZBHp0r6h/aB8SS6L4Dn03TSX1fVla2tI1bBwR87+wC/zFfESz6jpNxNaq0trIHUuvIIZc4/ma7sFBuLd9TlxDTtzbGp4b16bw9e3TWUazRyfL+86MoPGRWPqdxJeXMt3NtEjtvbaMDNO2XUyyXTI7ru+eTHGT6momGVIr1lFHC42Fs7yeyufOt5GRgVcYPXBBo8QXWkpFu055pLmYrNMzRhVikByQncirt/oep2UEMtxasI3h85XHIC9Dn05/mKz5fD15/Yt1qLsiiJhiPqzKRkuPbkfnWNbl3LpqUrJep9V+BtW/tjwtp183+saFVlHo4GDW4H6mvHv2d9c+1Wd9pUmd0JWVOe2Npx+Q/OvWkbj8a+NxdH2VaUT16UlKKaMxW+U15t+0Hqn2TwQtkrYe9uFT/gK/Mf5V6CWwTXiP7Q07XuraXp8PzyR20suzcBjJHPvwprbBwUq0Sa2kWePSFsEDjqP1FdZ4L0Jta1GCzkk8uMrl2x0UY/xrmdOubaSO0gumIWK4fzeeSGAxj/vkVFpHinVre7ljWTYhwG2cEAHgZ9K+hhWinZ7s872dzsNfgs7fUntrO3MKQfu3JfcXYdT1/wA/pWjJ4mlj0/8AsyxjWO0CEbHGcMcHcCcnOQe9czHdG4G4nJPOfWgtyema77RaRjFuL0NKys7q+mIgjaZ2YDA6kk1oajpOo+H9Ugaby/NTbKjI25fz9QeDWRY3csEyzQSGOZOjKeRVx9Wu5LI2csrNCW3c9fXr9TT1v5DTXLtqfQfwn+P/ANk0xdF8V6deyxwg+VeWkXmFV7B1649x+VekXPxm8C6d4dj1o6oLhZyywW0Snz2YdRsOCv1PFfGOn3wsbuK4XfhHBYbvvDuPxpJks9S8S+cD5UcjOyKDtCpnOfXgVxzwcL6HQsTOzbO78Y/FLxB4k8bzeJGiSGHZ5Ntay4ZYYuw9znknHX6CuO1y/m1XUWvZ0USOPnYZOT61tQ6bpnhuUS6qyahdbo5LZIZA8MkZJySe4IGMU7XNd0qbRBpmn6bFGvmFlcphkBIPXqx7c9B9a6YKK0jE55K6U73uWtJ8S6XZeD5NImtFmaVTuCgjLEjls8HHY5yDXG8Z44pJmVVHqeKmsrG5mSKTyiIZZhCsrcLvPbNaRjGF/Mn3n52NG38W31jYCykUTxDauJDwyBgdp9uBWJquryme4e0kP2eVXiSPsobgj9B+Vavi7w3cafHnekkbviMg89Mj65BB47EeteZW8s0eqSOGYbZDwema5a84wa03NaTbjZPY+gfg9dWFv46tbexQRJNppR+eHcENn64Fe5RvxXyn4Nvv7J8T6LqD3cUiiRCwRslVJG7P5nivqOSURwu5PCKWP4Cvns0h+8Uu6O/BtclkZk8u0NXzh8fpHk8ZxzZACQJGMH6nJ/76/SvoO9ZsGvlnx9dTah4r1NrltxSV419lDNijLoXm32Q8Q7RsYEltEwDJcos0gLKpbGCPf3qr4ejM+qOjKSxU8dSTmna4iptCjA2K2PcioNEnltdThuIWxIATzzmu2TaqI50rwueo3LaJp3h+a3hjjlu5NqCYNnlWOSvsRzWVZabd3mqw6dHHieb7oPpjOa5iOWTcCWJ+tdzaTbPh+2qxRpFepcG3MyAhnQgcH8+1ejGo1GyOZuKmm1o2a1n4f0SJPtFxeyHfaBo1yMJKMiTcf7q4H5iuPadNzBH3Lk4OOo9azkvboxm385vKxjbng85/nSRu2cZrSM2twklzOS6mkZWbhQWPoBk1F5xNxCy+ZvAIUr1HbH410nw2jje9v7h0R3itH2h1BHIOeDWV43Uad4wEVn+5VJopU2/wkqrYHtk1NSrry2NFTXJzEEE5AAJP51ZRpJUd0jdgoySqk4Hv+Yp3i6zjsza3MTPuu0MrgkYBz2/OpfBupXUbS2Kt+6kw+cnIIOPXBBHUHNaOq0jFrTQpXKzQy+XOpR8A4PpXb+ENcsLrw1c+H9SSdpME2wiIVd3XcSe4IFYfxHSOLVlSOJE2M0WVGCyrjGfzrmPMZRkcGndTjqCbWqdmdr4o12HVruz8uIRrbfu9vqARgn3615RcNnWLllUbTMxGfrXTQyyeYvzc561zNsnnT3BZm4bIx65rmxNkopGyk5Ntm3pCTNNuRWkdfmwBk4HsK+sJrvPg6W8Zuf7NMhPv5Wa+YfAV1NpuqPcWrlXETE55DgDOD7Zr3bQ7ye7+DUlzM26Q2Eyk+o5H8q8zNIv2cZeZ2YVJep//2Q==">
            <a:extLst>
              <a:ext uri="{FF2B5EF4-FFF2-40B4-BE49-F238E27FC236}">
                <a16:creationId xmlns:a16="http://schemas.microsoft.com/office/drawing/2014/main" id="{8DED18D2-48C9-4955-8D84-DAF6C6F5F572}"/>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28" name="TextBox 27">
            <a:extLst>
              <a:ext uri="{FF2B5EF4-FFF2-40B4-BE49-F238E27FC236}">
                <a16:creationId xmlns:a16="http://schemas.microsoft.com/office/drawing/2014/main" id="{20581519-8547-4597-8D52-96BEF3920E68}"/>
              </a:ext>
            </a:extLst>
          </p:cNvPr>
          <p:cNvSpPr txBox="1"/>
          <p:nvPr/>
        </p:nvSpPr>
        <p:spPr>
          <a:xfrm>
            <a:off x="2590988" y="5056173"/>
            <a:ext cx="2279965" cy="1015663"/>
          </a:xfrm>
          <a:prstGeom prst="rect">
            <a:avLst/>
          </a:prstGeom>
          <a:noFill/>
        </p:spPr>
        <p:txBody>
          <a:bodyPr wrap="square" rtlCol="0">
            <a:spAutoFit/>
          </a:bodyPr>
          <a:lstStyle/>
          <a:p>
            <a:pPr algn="ctr"/>
            <a:r>
              <a:rPr lang="en-GB" sz="2000" b="1" dirty="0"/>
              <a:t>Miss Emma Fallon</a:t>
            </a:r>
          </a:p>
          <a:p>
            <a:pPr algn="ctr"/>
            <a:r>
              <a:rPr lang="en-GB" sz="2000" b="1" dirty="0"/>
              <a:t>Learning Support all week</a:t>
            </a:r>
          </a:p>
        </p:txBody>
      </p:sp>
      <p:pic>
        <p:nvPicPr>
          <p:cNvPr id="29" name="Picture 28">
            <a:extLst>
              <a:ext uri="{FF2B5EF4-FFF2-40B4-BE49-F238E27FC236}">
                <a16:creationId xmlns:a16="http://schemas.microsoft.com/office/drawing/2014/main" id="{FE4D1CE5-5F27-4282-A1AD-9A2C58E8E248}"/>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t="13268"/>
          <a:stretch/>
        </p:blipFill>
        <p:spPr>
          <a:xfrm>
            <a:off x="7758139" y="2210435"/>
            <a:ext cx="1871779" cy="2435158"/>
          </a:xfrm>
          <a:prstGeom prst="rect">
            <a:avLst/>
          </a:prstGeom>
        </p:spPr>
      </p:pic>
      <p:pic>
        <p:nvPicPr>
          <p:cNvPr id="7" name="Picture 6">
            <a:extLst>
              <a:ext uri="{FF2B5EF4-FFF2-40B4-BE49-F238E27FC236}">
                <a16:creationId xmlns:a16="http://schemas.microsoft.com/office/drawing/2014/main" id="{9F0598A7-AC31-4DE2-82E0-5861274D22F6}"/>
              </a:ext>
            </a:extLst>
          </p:cNvPr>
          <p:cNvPicPr>
            <a:picLocks noChangeAspect="1"/>
          </p:cNvPicPr>
          <p:nvPr/>
        </p:nvPicPr>
        <p:blipFill>
          <a:blip r:embed="rId6"/>
          <a:stretch>
            <a:fillRect/>
          </a:stretch>
        </p:blipFill>
        <p:spPr>
          <a:xfrm>
            <a:off x="2851929" y="2375301"/>
            <a:ext cx="1774676" cy="2322511"/>
          </a:xfrm>
          <a:prstGeom prst="rect">
            <a:avLst/>
          </a:prstGeom>
        </p:spPr>
      </p:pic>
      <p:pic>
        <p:nvPicPr>
          <p:cNvPr id="8" name="Picture 7">
            <a:extLst>
              <a:ext uri="{FF2B5EF4-FFF2-40B4-BE49-F238E27FC236}">
                <a16:creationId xmlns:a16="http://schemas.microsoft.com/office/drawing/2014/main" id="{27FC9057-18C5-4E74-85CE-E2A2A06EDA82}"/>
              </a:ext>
            </a:extLst>
          </p:cNvPr>
          <p:cNvPicPr>
            <a:picLocks noChangeAspect="1"/>
          </p:cNvPicPr>
          <p:nvPr/>
        </p:nvPicPr>
        <p:blipFill>
          <a:blip r:embed="rId7"/>
          <a:stretch>
            <a:fillRect/>
          </a:stretch>
        </p:blipFill>
        <p:spPr>
          <a:xfrm>
            <a:off x="5156014" y="2354790"/>
            <a:ext cx="1960659" cy="2306657"/>
          </a:xfrm>
          <a:prstGeom prst="rect">
            <a:avLst/>
          </a:prstGeom>
        </p:spPr>
      </p:pic>
    </p:spTree>
    <p:extLst>
      <p:ext uri="{BB962C8B-B14F-4D97-AF65-F5344CB8AC3E}">
        <p14:creationId xmlns:p14="http://schemas.microsoft.com/office/powerpoint/2010/main" val="2162579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4B5489-382F-D68B-985C-A215A7C5E78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FDDD9EF-1363-1E88-07B1-667EFD5A4E1F}"/>
              </a:ext>
            </a:extLst>
          </p:cNvPr>
          <p:cNvSpPr>
            <a:spLocks noGrp="1"/>
          </p:cNvSpPr>
          <p:nvPr>
            <p:ph type="ctrTitle"/>
          </p:nvPr>
        </p:nvSpPr>
        <p:spPr>
          <a:xfrm>
            <a:off x="838344" y="293453"/>
            <a:ext cx="8791575" cy="884329"/>
          </a:xfrm>
        </p:spPr>
        <p:txBody>
          <a:bodyPr/>
          <a:lstStyle/>
          <a:p>
            <a:pPr algn="l"/>
            <a:r>
              <a:rPr lang="en-GB">
                <a:latin typeface="Arial"/>
                <a:cs typeface="Arial"/>
              </a:rPr>
              <a:t>Inclusion Staff</a:t>
            </a:r>
            <a:endParaRPr lang="en-GB">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D67E3F1A-C45C-F307-3D13-7005C0135005}"/>
              </a:ext>
            </a:extLst>
          </p:cNvPr>
          <p:cNvSpPr>
            <a:spLocks noGrp="1"/>
          </p:cNvSpPr>
          <p:nvPr>
            <p:ph type="subTitle" idx="1"/>
          </p:nvPr>
        </p:nvSpPr>
        <p:spPr>
          <a:xfrm>
            <a:off x="838343" y="1048160"/>
            <a:ext cx="8791575" cy="792783"/>
          </a:xfrm>
        </p:spPr>
        <p:txBody>
          <a:bodyPr>
            <a:normAutofit/>
          </a:bodyPr>
          <a:lstStyle/>
          <a:p>
            <a:pPr algn="l"/>
            <a:r>
              <a:rPr lang="en-GB" sz="3600"/>
              <a:t>2026-27</a:t>
            </a:r>
          </a:p>
        </p:txBody>
      </p:sp>
      <p:pic>
        <p:nvPicPr>
          <p:cNvPr id="4" name="Picture 3">
            <a:extLst>
              <a:ext uri="{FF2B5EF4-FFF2-40B4-BE49-F238E27FC236}">
                <a16:creationId xmlns:a16="http://schemas.microsoft.com/office/drawing/2014/main" id="{938328EB-8DEE-11EB-2534-39225DC0F257}"/>
              </a:ext>
            </a:extLst>
          </p:cNvPr>
          <p:cNvPicPr>
            <a:picLocks noChangeAspect="1"/>
          </p:cNvPicPr>
          <p:nvPr/>
        </p:nvPicPr>
        <p:blipFill>
          <a:blip r:embed="rId2"/>
          <a:stretch>
            <a:fillRect/>
          </a:stretch>
        </p:blipFill>
        <p:spPr>
          <a:xfrm>
            <a:off x="9838944" y="136903"/>
            <a:ext cx="2221757" cy="501132"/>
          </a:xfrm>
          <a:prstGeom prst="rect">
            <a:avLst/>
          </a:prstGeom>
        </p:spPr>
      </p:pic>
      <p:sp>
        <p:nvSpPr>
          <p:cNvPr id="11" name="Content Placeholder 2">
            <a:extLst>
              <a:ext uri="{FF2B5EF4-FFF2-40B4-BE49-F238E27FC236}">
                <a16:creationId xmlns:a16="http://schemas.microsoft.com/office/drawing/2014/main" id="{0AA7D1B6-CEFC-4E93-A6D6-00E957D8724C}"/>
              </a:ext>
            </a:extLst>
          </p:cNvPr>
          <p:cNvSpPr txBox="1">
            <a:spLocks/>
          </p:cNvSpPr>
          <p:nvPr/>
        </p:nvSpPr>
        <p:spPr>
          <a:xfrm>
            <a:off x="5517571" y="5318386"/>
            <a:ext cx="3711504" cy="1246161"/>
          </a:xfrm>
          <a:prstGeom prst="rect">
            <a:avLst/>
          </a:prstGeom>
          <a:ln w="19050" cap="rnd" cmpd="sng" algn="ctr">
            <a:solidFill>
              <a:schemeClr val="bg1"/>
            </a:solidFill>
            <a:prstDash val="solid"/>
          </a:ln>
        </p:spPr>
        <p:style>
          <a:lnRef idx="2">
            <a:schemeClr val="accent2"/>
          </a:lnRef>
          <a:fillRef idx="1">
            <a:schemeClr val="lt1"/>
          </a:fillRef>
          <a:effectRef idx="0">
            <a:schemeClr val="accent2"/>
          </a:effectRef>
          <a:fontRef idx="minor">
            <a:schemeClr val="dk1"/>
          </a:fontRef>
        </p:style>
        <p:txBody>
          <a:bodyPr vert="horz" lIns="91440" tIns="45720" rIns="91440" bIns="45720" rtlCol="0" anchor="t">
            <a:normAutofit lnSpcReduction="10000"/>
          </a:bodyPr>
          <a:lstStyle>
            <a:lvl1pPr marL="0" indent="0" algn="r" defTabSz="457200" rtl="0" eaLnBrk="1" latinLnBrk="0" hangingPunct="1">
              <a:spcBef>
                <a:spcPts val="1000"/>
              </a:spcBef>
              <a:spcAft>
                <a:spcPts val="0"/>
              </a:spcAft>
              <a:buClr>
                <a:schemeClr val="accent1"/>
              </a:buClr>
              <a:buSzPct val="80000"/>
              <a:buFont typeface="Wingdings 3" charset="2"/>
              <a:buNone/>
              <a:defRPr sz="1800" kern="1200">
                <a:solidFill>
                  <a:schemeClr val="tx1">
                    <a:lumMod val="50000"/>
                    <a:lumOff val="5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kern="1200">
                <a:solidFill>
                  <a:schemeClr val="tx1">
                    <a:tint val="75000"/>
                  </a:schemeClr>
                </a:solidFill>
                <a:latin typeface="+mn-lt"/>
                <a:ea typeface="+mn-ea"/>
                <a:cs typeface="+mn-cs"/>
              </a:defRPr>
            </a:lvl9pPr>
          </a:lstStyle>
          <a:p>
            <a:pPr algn="ctr"/>
            <a:r>
              <a:rPr lang="en-GB" sz="2400">
                <a:solidFill>
                  <a:schemeClr val="tx1">
                    <a:lumMod val="75000"/>
                    <a:lumOff val="25000"/>
                  </a:schemeClr>
                </a:solidFill>
              </a:rPr>
              <a:t>Kirsty Thorpe</a:t>
            </a:r>
          </a:p>
          <a:p>
            <a:pPr algn="ctr"/>
            <a:r>
              <a:rPr lang="en-GB" sz="2400">
                <a:solidFill>
                  <a:schemeClr val="tx1">
                    <a:lumMod val="75000"/>
                    <a:lumOff val="25000"/>
                  </a:schemeClr>
                </a:solidFill>
              </a:rPr>
              <a:t>Safeguarding and Welfare Officer</a:t>
            </a:r>
          </a:p>
        </p:txBody>
      </p:sp>
      <p:sp>
        <p:nvSpPr>
          <p:cNvPr id="13" name="Content Placeholder 2">
            <a:extLst>
              <a:ext uri="{FF2B5EF4-FFF2-40B4-BE49-F238E27FC236}">
                <a16:creationId xmlns:a16="http://schemas.microsoft.com/office/drawing/2014/main" id="{7319832E-6EB1-448E-8F72-0ECE458789A1}"/>
              </a:ext>
            </a:extLst>
          </p:cNvPr>
          <p:cNvSpPr txBox="1">
            <a:spLocks/>
          </p:cNvSpPr>
          <p:nvPr/>
        </p:nvSpPr>
        <p:spPr>
          <a:xfrm>
            <a:off x="1837976" y="5246724"/>
            <a:ext cx="2904780" cy="1305022"/>
          </a:xfrm>
          <a:prstGeom prst="rect">
            <a:avLst/>
          </a:prstGeom>
        </p:spPr>
        <p:txBody>
          <a:bodyPr vert="horz" lIns="91440" tIns="45720" rIns="91440" bIns="45720" rtlCol="0" anchor="t">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lgn="ctr">
              <a:buNone/>
            </a:pPr>
            <a:r>
              <a:rPr lang="en-GB" sz="2400"/>
              <a:t>Elisabeth Porter</a:t>
            </a:r>
          </a:p>
          <a:p>
            <a:pPr marL="0" indent="0" algn="ctr">
              <a:buFont typeface="Wingdings 3" charset="2"/>
              <a:buNone/>
            </a:pPr>
            <a:r>
              <a:rPr lang="en-GB" sz="2400"/>
              <a:t>SENDCo</a:t>
            </a:r>
          </a:p>
          <a:p>
            <a:pPr marL="0" indent="0" algn="ctr">
              <a:buNone/>
            </a:pPr>
            <a:endParaRPr lang="en-GB" sz="1600" i="1"/>
          </a:p>
        </p:txBody>
      </p:sp>
      <p:pic>
        <p:nvPicPr>
          <p:cNvPr id="14" name="Picture 13" descr="A person with blonde hair smiling&#10;&#10;AI-generated content may be incorrect.">
            <a:extLst>
              <a:ext uri="{FF2B5EF4-FFF2-40B4-BE49-F238E27FC236}">
                <a16:creationId xmlns:a16="http://schemas.microsoft.com/office/drawing/2014/main" id="{895AD92B-ED09-40B7-B515-C68CB3E36AF5}"/>
              </a:ext>
            </a:extLst>
          </p:cNvPr>
          <p:cNvPicPr>
            <a:picLocks noChangeAspect="1"/>
          </p:cNvPicPr>
          <p:nvPr/>
        </p:nvPicPr>
        <p:blipFill>
          <a:blip r:embed="rId3"/>
          <a:srcRect b="467"/>
          <a:stretch>
            <a:fillRect/>
          </a:stretch>
        </p:blipFill>
        <p:spPr>
          <a:xfrm>
            <a:off x="1943920" y="2101183"/>
            <a:ext cx="2692891" cy="3145541"/>
          </a:xfrm>
          <a:prstGeom prst="rect">
            <a:avLst/>
          </a:prstGeom>
        </p:spPr>
      </p:pic>
      <p:pic>
        <p:nvPicPr>
          <p:cNvPr id="16" name="Picture 15" descr="A person with blonde hair wearing glasses&#10;&#10;AI-generated content may be incorrect.">
            <a:extLst>
              <a:ext uri="{FF2B5EF4-FFF2-40B4-BE49-F238E27FC236}">
                <a16:creationId xmlns:a16="http://schemas.microsoft.com/office/drawing/2014/main" id="{71308811-0DEF-4BE4-AA73-6D6593E97D5C}"/>
              </a:ext>
            </a:extLst>
          </p:cNvPr>
          <p:cNvPicPr>
            <a:picLocks noChangeAspect="1"/>
          </p:cNvPicPr>
          <p:nvPr/>
        </p:nvPicPr>
        <p:blipFill>
          <a:blip r:embed="rId4"/>
          <a:stretch>
            <a:fillRect/>
          </a:stretch>
        </p:blipFill>
        <p:spPr>
          <a:xfrm>
            <a:off x="5999924" y="1590114"/>
            <a:ext cx="2519082" cy="3677771"/>
          </a:xfrm>
          <a:prstGeom prst="rect">
            <a:avLst/>
          </a:prstGeom>
        </p:spPr>
      </p:pic>
    </p:spTree>
    <p:extLst>
      <p:ext uri="{BB962C8B-B14F-4D97-AF65-F5344CB8AC3E}">
        <p14:creationId xmlns:p14="http://schemas.microsoft.com/office/powerpoint/2010/main" val="22996956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A3979B1-F928-0BBC-B8EC-8A544414109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61CAE2A-8A9F-4A52-92C4-E3C9E8982942}"/>
              </a:ext>
            </a:extLst>
          </p:cNvPr>
          <p:cNvSpPr>
            <a:spLocks noGrp="1"/>
          </p:cNvSpPr>
          <p:nvPr>
            <p:ph type="ctrTitle"/>
          </p:nvPr>
        </p:nvSpPr>
        <p:spPr>
          <a:xfrm>
            <a:off x="838344" y="293453"/>
            <a:ext cx="8791575" cy="884329"/>
          </a:xfrm>
        </p:spPr>
        <p:txBody>
          <a:bodyPr/>
          <a:lstStyle/>
          <a:p>
            <a:pPr algn="l"/>
            <a:r>
              <a:rPr lang="en-GB">
                <a:latin typeface="Arial"/>
                <a:cs typeface="Arial"/>
              </a:rPr>
              <a:t>Inclusion Staff</a:t>
            </a:r>
            <a:endParaRPr lang="en-GB">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52659987-62EA-ADAE-71E9-96D322F29E89}"/>
              </a:ext>
            </a:extLst>
          </p:cNvPr>
          <p:cNvSpPr>
            <a:spLocks noGrp="1"/>
          </p:cNvSpPr>
          <p:nvPr>
            <p:ph type="subTitle" idx="1"/>
          </p:nvPr>
        </p:nvSpPr>
        <p:spPr>
          <a:xfrm>
            <a:off x="838343" y="1048160"/>
            <a:ext cx="8791575" cy="792783"/>
          </a:xfrm>
        </p:spPr>
        <p:txBody>
          <a:bodyPr>
            <a:normAutofit/>
          </a:bodyPr>
          <a:lstStyle/>
          <a:p>
            <a:pPr algn="l"/>
            <a:r>
              <a:rPr lang="en-GB" sz="3600"/>
              <a:t>2026-27</a:t>
            </a:r>
          </a:p>
        </p:txBody>
      </p:sp>
      <p:sp>
        <p:nvSpPr>
          <p:cNvPr id="8" name="TextBox 7">
            <a:extLst>
              <a:ext uri="{FF2B5EF4-FFF2-40B4-BE49-F238E27FC236}">
                <a16:creationId xmlns:a16="http://schemas.microsoft.com/office/drawing/2014/main" id="{9F5F45F7-F13D-A84D-5C58-538751D7732D}"/>
              </a:ext>
            </a:extLst>
          </p:cNvPr>
          <p:cNvSpPr txBox="1"/>
          <p:nvPr/>
        </p:nvSpPr>
        <p:spPr>
          <a:xfrm>
            <a:off x="6480073" y="5165816"/>
            <a:ext cx="2584510" cy="461665"/>
          </a:xfrm>
          <a:prstGeom prst="rect">
            <a:avLst/>
          </a:prstGeom>
          <a:noFill/>
        </p:spPr>
        <p:txBody>
          <a:bodyPr wrap="square" lIns="91440" tIns="45720" rIns="91440" bIns="45720" rtlCol="0" anchor="t">
            <a:spAutoFit/>
          </a:bodyPr>
          <a:lstStyle/>
          <a:p>
            <a:r>
              <a:rPr lang="en-GB" sz="2400" b="1"/>
              <a:t> </a:t>
            </a:r>
          </a:p>
        </p:txBody>
      </p:sp>
      <p:sp>
        <p:nvSpPr>
          <p:cNvPr id="10" name="TextBox 9">
            <a:extLst>
              <a:ext uri="{FF2B5EF4-FFF2-40B4-BE49-F238E27FC236}">
                <a16:creationId xmlns:a16="http://schemas.microsoft.com/office/drawing/2014/main" id="{29657741-79FC-8786-CD3B-B4CA58C25107}"/>
              </a:ext>
            </a:extLst>
          </p:cNvPr>
          <p:cNvSpPr txBox="1"/>
          <p:nvPr/>
        </p:nvSpPr>
        <p:spPr>
          <a:xfrm>
            <a:off x="836704" y="5165676"/>
            <a:ext cx="5505952" cy="830997"/>
          </a:xfrm>
          <a:prstGeom prst="rect">
            <a:avLst/>
          </a:prstGeom>
          <a:noFill/>
        </p:spPr>
        <p:txBody>
          <a:bodyPr wrap="square" lIns="91440" tIns="45720" rIns="91440" bIns="45720" rtlCol="0" anchor="t">
            <a:spAutoFit/>
          </a:bodyPr>
          <a:lstStyle/>
          <a:p>
            <a:pPr algn="ctr"/>
            <a:r>
              <a:rPr lang="en-GB" sz="2400" b="1" dirty="0"/>
              <a:t>Miss Nevill- </a:t>
            </a:r>
            <a:endParaRPr lang="en-US"/>
          </a:p>
          <a:p>
            <a:pPr algn="ctr"/>
            <a:r>
              <a:rPr lang="en-GB" sz="2400" b="1" dirty="0"/>
              <a:t>Behaviour and Inclusion Officer</a:t>
            </a:r>
            <a:endParaRPr lang="en-US"/>
          </a:p>
        </p:txBody>
      </p:sp>
      <p:pic>
        <p:nvPicPr>
          <p:cNvPr id="4" name="Picture 3">
            <a:extLst>
              <a:ext uri="{FF2B5EF4-FFF2-40B4-BE49-F238E27FC236}">
                <a16:creationId xmlns:a16="http://schemas.microsoft.com/office/drawing/2014/main" id="{7CDCCF31-4733-3AED-4940-F12EA600720A}"/>
              </a:ext>
            </a:extLst>
          </p:cNvPr>
          <p:cNvPicPr>
            <a:picLocks noChangeAspect="1"/>
          </p:cNvPicPr>
          <p:nvPr/>
        </p:nvPicPr>
        <p:blipFill>
          <a:blip r:embed="rId2"/>
          <a:stretch>
            <a:fillRect/>
          </a:stretch>
        </p:blipFill>
        <p:spPr>
          <a:xfrm>
            <a:off x="9838944" y="136903"/>
            <a:ext cx="2221757" cy="501132"/>
          </a:xfrm>
          <a:prstGeom prst="rect">
            <a:avLst/>
          </a:prstGeom>
        </p:spPr>
      </p:pic>
      <p:pic>
        <p:nvPicPr>
          <p:cNvPr id="9" name="Picture 8" descr="A person with blonde hair&#10;&#10;AI-generated content may be incorrect.">
            <a:extLst>
              <a:ext uri="{FF2B5EF4-FFF2-40B4-BE49-F238E27FC236}">
                <a16:creationId xmlns:a16="http://schemas.microsoft.com/office/drawing/2014/main" id="{BECEF7B8-FF57-80DC-C870-DC3C9621739B}"/>
              </a:ext>
            </a:extLst>
          </p:cNvPr>
          <p:cNvPicPr>
            <a:picLocks noChangeAspect="1"/>
          </p:cNvPicPr>
          <p:nvPr/>
        </p:nvPicPr>
        <p:blipFill>
          <a:blip r:embed="rId3"/>
          <a:stretch>
            <a:fillRect/>
          </a:stretch>
        </p:blipFill>
        <p:spPr>
          <a:xfrm>
            <a:off x="6933615" y="2109131"/>
            <a:ext cx="1940006" cy="2896703"/>
          </a:xfrm>
          <a:prstGeom prst="rect">
            <a:avLst/>
          </a:prstGeom>
        </p:spPr>
      </p:pic>
      <p:sp>
        <p:nvSpPr>
          <p:cNvPr id="12" name="TextBox 18">
            <a:extLst>
              <a:ext uri="{FF2B5EF4-FFF2-40B4-BE49-F238E27FC236}">
                <a16:creationId xmlns:a16="http://schemas.microsoft.com/office/drawing/2014/main" id="{1B83A700-16C5-4A80-9B5B-9439F3E374C7}"/>
              </a:ext>
            </a:extLst>
          </p:cNvPr>
          <p:cNvSpPr txBox="1"/>
          <p:nvPr/>
        </p:nvSpPr>
        <p:spPr>
          <a:xfrm>
            <a:off x="6612152" y="5204439"/>
            <a:ext cx="2584510" cy="830997"/>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sz="2400" b="1"/>
              <a:t>Mrs Joul – Learning Mentor</a:t>
            </a:r>
          </a:p>
        </p:txBody>
      </p:sp>
      <p:pic>
        <p:nvPicPr>
          <p:cNvPr id="15" name="Picture 14">
            <a:extLst>
              <a:ext uri="{FF2B5EF4-FFF2-40B4-BE49-F238E27FC236}">
                <a16:creationId xmlns:a16="http://schemas.microsoft.com/office/drawing/2014/main" id="{33C52816-2B41-C423-D07E-D9C6E6731E56}"/>
              </a:ext>
            </a:extLst>
          </p:cNvPr>
          <p:cNvPicPr>
            <a:picLocks noChangeAspect="1"/>
          </p:cNvPicPr>
          <p:nvPr/>
        </p:nvPicPr>
        <p:blipFill>
          <a:blip r:embed="rId4"/>
          <a:stretch>
            <a:fillRect/>
          </a:stretch>
        </p:blipFill>
        <p:spPr>
          <a:xfrm>
            <a:off x="2370589" y="2125435"/>
            <a:ext cx="2320019" cy="2861131"/>
          </a:xfrm>
          <a:prstGeom prst="rect">
            <a:avLst/>
          </a:prstGeom>
        </p:spPr>
      </p:pic>
    </p:spTree>
    <p:extLst>
      <p:ext uri="{BB962C8B-B14F-4D97-AF65-F5344CB8AC3E}">
        <p14:creationId xmlns:p14="http://schemas.microsoft.com/office/powerpoint/2010/main" val="30700746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97781" y="283614"/>
            <a:ext cx="8791575" cy="884329"/>
          </a:xfrm>
        </p:spPr>
        <p:txBody>
          <a:bodyPr/>
          <a:lstStyle/>
          <a:p>
            <a:r>
              <a:rPr lang="en-GB" dirty="0">
                <a:latin typeface="Arial"/>
                <a:cs typeface="Arial"/>
              </a:rPr>
              <a:t>Child Protection Staff</a:t>
            </a:r>
            <a:endParaRPr lang="en-GB" dirty="0">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DF89BE1E-A1CE-4510-A813-B9E1F3E0BC72}"/>
              </a:ext>
            </a:extLst>
          </p:cNvPr>
          <p:cNvPicPr>
            <a:picLocks noChangeAspect="1"/>
          </p:cNvPicPr>
          <p:nvPr/>
        </p:nvPicPr>
        <p:blipFill>
          <a:blip r:embed="rId2"/>
          <a:stretch>
            <a:fillRect/>
          </a:stretch>
        </p:blipFill>
        <p:spPr>
          <a:xfrm>
            <a:off x="9360643" y="145414"/>
            <a:ext cx="2221757" cy="501132"/>
          </a:xfrm>
          <a:prstGeom prst="rect">
            <a:avLst/>
          </a:prstGeom>
        </p:spPr>
      </p:pic>
      <p:pic>
        <p:nvPicPr>
          <p:cNvPr id="5" name="Picture 4">
            <a:extLst>
              <a:ext uri="{FF2B5EF4-FFF2-40B4-BE49-F238E27FC236}">
                <a16:creationId xmlns:a16="http://schemas.microsoft.com/office/drawing/2014/main" id="{79FF331B-5350-B69D-683B-1E11F5C2AA32}"/>
              </a:ext>
            </a:extLst>
          </p:cNvPr>
          <p:cNvPicPr>
            <a:picLocks noChangeAspect="1"/>
          </p:cNvPicPr>
          <p:nvPr/>
        </p:nvPicPr>
        <p:blipFill>
          <a:blip r:embed="rId3"/>
          <a:stretch>
            <a:fillRect/>
          </a:stretch>
        </p:blipFill>
        <p:spPr>
          <a:xfrm>
            <a:off x="2161833" y="1178080"/>
            <a:ext cx="7617550" cy="5377208"/>
          </a:xfrm>
          <a:prstGeom prst="rect">
            <a:avLst/>
          </a:prstGeom>
        </p:spPr>
      </p:pic>
    </p:spTree>
    <p:extLst>
      <p:ext uri="{BB962C8B-B14F-4D97-AF65-F5344CB8AC3E}">
        <p14:creationId xmlns:p14="http://schemas.microsoft.com/office/powerpoint/2010/main" val="32025021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0D5D28-9E97-420B-8D16-27FD35A117A9}"/>
              </a:ext>
            </a:extLst>
          </p:cNvPr>
          <p:cNvSpPr>
            <a:spLocks noGrp="1"/>
          </p:cNvSpPr>
          <p:nvPr>
            <p:ph type="title"/>
          </p:nvPr>
        </p:nvSpPr>
        <p:spPr>
          <a:xfrm>
            <a:off x="188958" y="379828"/>
            <a:ext cx="10999432" cy="801142"/>
          </a:xfrm>
        </p:spPr>
        <p:txBody>
          <a:bodyPr>
            <a:normAutofit/>
          </a:bodyPr>
          <a:lstStyle/>
          <a:p>
            <a:r>
              <a:rPr lang="en-US" dirty="0"/>
              <a:t>Daily timings</a:t>
            </a:r>
            <a:endParaRPr lang="en-GB" dirty="0"/>
          </a:p>
        </p:txBody>
      </p:sp>
      <p:sp>
        <p:nvSpPr>
          <p:cNvPr id="4" name="TextBox 3">
            <a:extLst>
              <a:ext uri="{FF2B5EF4-FFF2-40B4-BE49-F238E27FC236}">
                <a16:creationId xmlns:a16="http://schemas.microsoft.com/office/drawing/2014/main" id="{E4F7903E-DE2A-4079-8F55-CD0DDEC62798}"/>
              </a:ext>
            </a:extLst>
          </p:cNvPr>
          <p:cNvSpPr txBox="1"/>
          <p:nvPr/>
        </p:nvSpPr>
        <p:spPr>
          <a:xfrm>
            <a:off x="491960" y="1354060"/>
            <a:ext cx="10999432" cy="4308872"/>
          </a:xfrm>
          <a:prstGeom prst="rect">
            <a:avLst/>
          </a:prstGeom>
          <a:noFill/>
        </p:spPr>
        <p:txBody>
          <a:bodyPr wrap="square" lIns="91440" tIns="45720" rIns="91440" bIns="45720" rtlCol="0" anchor="t">
            <a:spAutoFit/>
          </a:bodyPr>
          <a:lstStyle/>
          <a:p>
            <a:pPr marL="285750" indent="-285750">
              <a:buFont typeface="Arial" panose="020B0604020202020204" pitchFamily="34" charset="0"/>
              <a:buChar char="•"/>
            </a:pPr>
            <a:r>
              <a:rPr lang="en-GB" sz="3200" dirty="0"/>
              <a:t>School starts at 08:50 am every day</a:t>
            </a:r>
          </a:p>
          <a:p>
            <a:pPr marL="285750" indent="-285750">
              <a:buFont typeface="Arial" panose="020B0604020202020204" pitchFamily="34" charset="0"/>
              <a:buChar char="•"/>
            </a:pPr>
            <a:r>
              <a:rPr lang="en-GB" sz="3200" dirty="0"/>
              <a:t>Classroom doors will be open from 08:45 and pupils are invited to come straight inside</a:t>
            </a:r>
          </a:p>
          <a:p>
            <a:pPr marL="285750" indent="-285750">
              <a:buFont typeface="Arial" panose="020B0604020202020204" pitchFamily="34" charset="0"/>
              <a:buChar char="•"/>
            </a:pPr>
            <a:r>
              <a:rPr lang="en-GB" sz="3200" dirty="0"/>
              <a:t>School ends at 03:15 pm every day</a:t>
            </a:r>
          </a:p>
          <a:p>
            <a:pPr marL="285750" indent="-285750">
              <a:buFont typeface="Arial" panose="020B0604020202020204" pitchFamily="34" charset="0"/>
              <a:buChar char="•"/>
            </a:pPr>
            <a:endParaRPr lang="en-GB" sz="3200" dirty="0"/>
          </a:p>
          <a:p>
            <a:pPr marL="285750" indent="-285750">
              <a:buFont typeface="Arial" panose="020B0604020202020204" pitchFamily="34" charset="0"/>
              <a:buChar char="•"/>
            </a:pPr>
            <a:r>
              <a:rPr lang="en-GB" sz="3200" dirty="0"/>
              <a:t>Break time for this class is at 10.50</a:t>
            </a:r>
          </a:p>
          <a:p>
            <a:pPr marL="285750" indent="-285750">
              <a:buFont typeface="Arial" panose="020B0604020202020204" pitchFamily="34" charset="0"/>
              <a:buChar char="•"/>
            </a:pPr>
            <a:r>
              <a:rPr lang="en-GB" sz="3200" dirty="0"/>
              <a:t>Lunch time for this class is at 12.20 (12 on Tuesdays)</a:t>
            </a:r>
          </a:p>
          <a:p>
            <a:pPr marL="285750" indent="-285750">
              <a:buFont typeface="Arial" panose="020B0604020202020204" pitchFamily="34" charset="0"/>
              <a:buChar char="•"/>
            </a:pPr>
            <a:endParaRPr lang="en-GB" sz="3200" dirty="0"/>
          </a:p>
          <a:p>
            <a:endParaRPr lang="en-GB" dirty="0"/>
          </a:p>
        </p:txBody>
      </p:sp>
    </p:spTree>
    <p:extLst>
      <p:ext uri="{BB962C8B-B14F-4D97-AF65-F5344CB8AC3E}">
        <p14:creationId xmlns:p14="http://schemas.microsoft.com/office/powerpoint/2010/main" val="33051382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A904B3-7EA2-4543-A670-7A4819E00298}"/>
              </a:ext>
            </a:extLst>
          </p:cNvPr>
          <p:cNvSpPr>
            <a:spLocks noGrp="1"/>
          </p:cNvSpPr>
          <p:nvPr>
            <p:ph type="title"/>
          </p:nvPr>
        </p:nvSpPr>
        <p:spPr>
          <a:xfrm>
            <a:off x="648701" y="0"/>
            <a:ext cx="8534400" cy="1507067"/>
          </a:xfrm>
        </p:spPr>
        <p:txBody>
          <a:bodyPr/>
          <a:lstStyle/>
          <a:p>
            <a:r>
              <a:rPr lang="en-US"/>
              <a:t>Timetable </a:t>
            </a:r>
            <a:endParaRPr lang="en-GB"/>
          </a:p>
        </p:txBody>
      </p:sp>
      <p:pic>
        <p:nvPicPr>
          <p:cNvPr id="4" name="Picture 3">
            <a:extLst>
              <a:ext uri="{FF2B5EF4-FFF2-40B4-BE49-F238E27FC236}">
                <a16:creationId xmlns:a16="http://schemas.microsoft.com/office/drawing/2014/main" id="{26B4180E-50AC-4ABF-8920-CCA21A488B97}"/>
              </a:ext>
            </a:extLst>
          </p:cNvPr>
          <p:cNvPicPr>
            <a:picLocks noChangeAspect="1"/>
          </p:cNvPicPr>
          <p:nvPr/>
        </p:nvPicPr>
        <p:blipFill>
          <a:blip r:embed="rId2"/>
          <a:stretch>
            <a:fillRect/>
          </a:stretch>
        </p:blipFill>
        <p:spPr>
          <a:xfrm>
            <a:off x="9837721" y="132162"/>
            <a:ext cx="2221757" cy="501132"/>
          </a:xfrm>
          <a:prstGeom prst="rect">
            <a:avLst/>
          </a:prstGeom>
        </p:spPr>
      </p:pic>
      <p:pic>
        <p:nvPicPr>
          <p:cNvPr id="6" name="Picture 5">
            <a:extLst>
              <a:ext uri="{FF2B5EF4-FFF2-40B4-BE49-F238E27FC236}">
                <a16:creationId xmlns:a16="http://schemas.microsoft.com/office/drawing/2014/main" id="{F3AC2F07-DCA5-49AF-A36F-A21702277796}"/>
              </a:ext>
            </a:extLst>
          </p:cNvPr>
          <p:cNvPicPr>
            <a:picLocks noChangeAspect="1"/>
          </p:cNvPicPr>
          <p:nvPr/>
        </p:nvPicPr>
        <p:blipFill>
          <a:blip r:embed="rId3"/>
          <a:stretch>
            <a:fillRect/>
          </a:stretch>
        </p:blipFill>
        <p:spPr>
          <a:xfrm>
            <a:off x="359388" y="855425"/>
            <a:ext cx="11183911" cy="5620534"/>
          </a:xfrm>
          <a:prstGeom prst="rect">
            <a:avLst/>
          </a:prstGeom>
        </p:spPr>
      </p:pic>
    </p:spTree>
    <p:extLst>
      <p:ext uri="{BB962C8B-B14F-4D97-AF65-F5344CB8AC3E}">
        <p14:creationId xmlns:p14="http://schemas.microsoft.com/office/powerpoint/2010/main" val="151318176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7915" y="104762"/>
            <a:ext cx="8001000" cy="816430"/>
          </a:xfrm>
        </p:spPr>
        <p:txBody>
          <a:bodyPr>
            <a:normAutofit fontScale="90000"/>
          </a:bodyPr>
          <a:lstStyle/>
          <a:p>
            <a:r>
              <a:rPr lang="en-GB">
                <a:latin typeface="Arial" panose="020B0604020202020204" pitchFamily="34" charset="0"/>
                <a:cs typeface="Arial" panose="020B0604020202020204" pitchFamily="34" charset="0"/>
              </a:rPr>
              <a:t>Weekly Events</a:t>
            </a:r>
          </a:p>
        </p:txBody>
      </p:sp>
      <p:graphicFrame>
        <p:nvGraphicFramePr>
          <p:cNvPr id="5" name="Table 4"/>
          <p:cNvGraphicFramePr>
            <a:graphicFrameLocks noGrp="1"/>
          </p:cNvGraphicFramePr>
          <p:nvPr/>
        </p:nvGraphicFramePr>
        <p:xfrm>
          <a:off x="1050725" y="949946"/>
          <a:ext cx="10371225" cy="3795362"/>
        </p:xfrm>
        <a:graphic>
          <a:graphicData uri="http://schemas.openxmlformats.org/drawingml/2006/table">
            <a:tbl>
              <a:tblPr firstRow="1" bandRow="1">
                <a:tableStyleId>{5C22544A-7EE6-4342-B048-85BDC9FD1C3A}</a:tableStyleId>
              </a:tblPr>
              <a:tblGrid>
                <a:gridCol w="3457075">
                  <a:extLst>
                    <a:ext uri="{9D8B030D-6E8A-4147-A177-3AD203B41FA5}">
                      <a16:colId xmlns:a16="http://schemas.microsoft.com/office/drawing/2014/main" val="3360341266"/>
                    </a:ext>
                  </a:extLst>
                </a:gridCol>
                <a:gridCol w="3457075">
                  <a:extLst>
                    <a:ext uri="{9D8B030D-6E8A-4147-A177-3AD203B41FA5}">
                      <a16:colId xmlns:a16="http://schemas.microsoft.com/office/drawing/2014/main" val="377853822"/>
                    </a:ext>
                  </a:extLst>
                </a:gridCol>
                <a:gridCol w="3457075">
                  <a:extLst>
                    <a:ext uri="{9D8B030D-6E8A-4147-A177-3AD203B41FA5}">
                      <a16:colId xmlns:a16="http://schemas.microsoft.com/office/drawing/2014/main" val="2094858533"/>
                    </a:ext>
                  </a:extLst>
                </a:gridCol>
              </a:tblGrid>
              <a:tr h="625066">
                <a:tc>
                  <a:txBody>
                    <a:bodyPr/>
                    <a:lstStyle/>
                    <a:p>
                      <a:pPr algn="ctr"/>
                      <a:r>
                        <a:rPr lang="en-GB"/>
                        <a:t>Day</a:t>
                      </a:r>
                    </a:p>
                  </a:txBody>
                  <a:tcPr/>
                </a:tc>
                <a:tc gridSpan="2">
                  <a:txBody>
                    <a:bodyPr/>
                    <a:lstStyle/>
                    <a:p>
                      <a:pPr algn="ctr"/>
                      <a:r>
                        <a:rPr lang="en-GB"/>
                        <a:t>Event</a:t>
                      </a:r>
                    </a:p>
                  </a:txBody>
                  <a:tcPr/>
                </a:tc>
                <a:tc hMerge="1">
                  <a:txBody>
                    <a:bodyPr/>
                    <a:lstStyle/>
                    <a:p>
                      <a:pPr algn="ctr"/>
                      <a:endParaRPr lang="en-GB"/>
                    </a:p>
                  </a:txBody>
                  <a:tcPr/>
                </a:tc>
                <a:extLst>
                  <a:ext uri="{0D108BD9-81ED-4DB2-BD59-A6C34878D82A}">
                    <a16:rowId xmlns:a16="http://schemas.microsoft.com/office/drawing/2014/main" val="2222346312"/>
                  </a:ext>
                </a:extLst>
              </a:tr>
              <a:tr h="625066">
                <a:tc>
                  <a:txBody>
                    <a:bodyPr/>
                    <a:lstStyle/>
                    <a:p>
                      <a:pPr algn="ctr"/>
                      <a:r>
                        <a:rPr lang="en-GB"/>
                        <a:t>Monday</a:t>
                      </a:r>
                    </a:p>
                  </a:txBody>
                  <a:tcPr/>
                </a:tc>
                <a:tc>
                  <a:txBody>
                    <a:bodyPr/>
                    <a:lstStyle/>
                    <a:p>
                      <a:pPr algn="ctr"/>
                      <a:endParaRPr lang="en-GB" dirty="0"/>
                    </a:p>
                  </a:txBody>
                  <a:tcPr anchor="ctr"/>
                </a:tc>
                <a:tc>
                  <a:txBody>
                    <a:bodyPr/>
                    <a:lstStyle/>
                    <a:p>
                      <a:pPr marL="0" marR="0" lvl="0" indent="0" algn="ctr" rtl="0" eaLnBrk="1" fontAlgn="auto" latinLnBrk="0" hangingPunct="1">
                        <a:lnSpc>
                          <a:spcPct val="100000"/>
                        </a:lnSpc>
                        <a:spcBef>
                          <a:spcPts val="0"/>
                        </a:spcBef>
                        <a:spcAft>
                          <a:spcPts val="0"/>
                        </a:spcAft>
                        <a:buClrTx/>
                        <a:buSzTx/>
                        <a:buFontTx/>
                        <a:buNone/>
                      </a:pPr>
                      <a:endParaRPr lang="en-GB" dirty="0"/>
                    </a:p>
                  </a:txBody>
                  <a:tcPr anchor="ctr"/>
                </a:tc>
                <a:extLst>
                  <a:ext uri="{0D108BD9-81ED-4DB2-BD59-A6C34878D82A}">
                    <a16:rowId xmlns:a16="http://schemas.microsoft.com/office/drawing/2014/main" val="1777051361"/>
                  </a:ext>
                </a:extLst>
              </a:tr>
              <a:tr h="625066">
                <a:tc>
                  <a:txBody>
                    <a:bodyPr/>
                    <a:lstStyle/>
                    <a:p>
                      <a:pPr algn="ctr"/>
                      <a:r>
                        <a:rPr lang="en-GB"/>
                        <a:t>Tuesday</a:t>
                      </a:r>
                    </a:p>
                  </a:txBody>
                  <a:tcPr/>
                </a:tc>
                <a:tc>
                  <a:txBody>
                    <a:bodyPr/>
                    <a:lstStyle/>
                    <a:p>
                      <a:pPr algn="ctr"/>
                      <a:r>
                        <a:rPr lang="en-GB" dirty="0"/>
                        <a:t>Swimming (wear kit)</a:t>
                      </a:r>
                    </a:p>
                  </a:txBody>
                  <a:tcPr anchor="ctr"/>
                </a:tc>
                <a:tc>
                  <a:txBody>
                    <a:bodyPr/>
                    <a:lstStyle/>
                    <a:p>
                      <a:pPr algn="ctr"/>
                      <a:endParaRPr lang="en-GB" dirty="0"/>
                    </a:p>
                  </a:txBody>
                  <a:tcPr anchor="ctr"/>
                </a:tc>
                <a:extLst>
                  <a:ext uri="{0D108BD9-81ED-4DB2-BD59-A6C34878D82A}">
                    <a16:rowId xmlns:a16="http://schemas.microsoft.com/office/drawing/2014/main" val="216567878"/>
                  </a:ext>
                </a:extLst>
              </a:tr>
              <a:tr h="670032">
                <a:tc>
                  <a:txBody>
                    <a:bodyPr/>
                    <a:lstStyle/>
                    <a:p>
                      <a:pPr algn="ctr"/>
                      <a:r>
                        <a:rPr lang="en-GB"/>
                        <a:t>Wednesday</a:t>
                      </a:r>
                    </a:p>
                  </a:txBody>
                  <a:tcPr anchor="ctr"/>
                </a:tc>
                <a:tc>
                  <a:txBody>
                    <a:bodyPr/>
                    <a:lstStyle/>
                    <a:p>
                      <a:pPr lvl="0" algn="ctr">
                        <a:buNone/>
                      </a:pPr>
                      <a:endParaRPr lang="en-US" dirty="0"/>
                    </a:p>
                  </a:txBody>
                  <a:tcPr anchor="ctr"/>
                </a:tc>
                <a:tc>
                  <a:txBody>
                    <a:bodyPr/>
                    <a:lstStyle/>
                    <a:p>
                      <a:pPr marL="0" marR="0" lvl="0" indent="0" algn="ctr" rtl="0" eaLnBrk="1" fontAlgn="auto" latinLnBrk="0" hangingPunct="1">
                        <a:lnSpc>
                          <a:spcPct val="100000"/>
                        </a:lnSpc>
                        <a:spcBef>
                          <a:spcPts val="0"/>
                        </a:spcBef>
                        <a:spcAft>
                          <a:spcPts val="0"/>
                        </a:spcAft>
                        <a:buFontTx/>
                        <a:buNone/>
                      </a:pPr>
                      <a:endParaRPr lang="en-GB" dirty="0"/>
                    </a:p>
                  </a:txBody>
                  <a:tcPr anchor="ctr"/>
                </a:tc>
                <a:extLst>
                  <a:ext uri="{0D108BD9-81ED-4DB2-BD59-A6C34878D82A}">
                    <a16:rowId xmlns:a16="http://schemas.microsoft.com/office/drawing/2014/main" val="3040501513"/>
                  </a:ext>
                </a:extLst>
              </a:tr>
              <a:tr h="625066">
                <a:tc>
                  <a:txBody>
                    <a:bodyPr/>
                    <a:lstStyle/>
                    <a:p>
                      <a:pPr algn="ctr"/>
                      <a:r>
                        <a:rPr lang="en-GB"/>
                        <a:t>Thursday</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GB" dirty="0"/>
                        <a:t>PE (wear kit)</a:t>
                      </a:r>
                    </a:p>
                  </a:txBody>
                  <a:tcPr anchor="ct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GB" dirty="0"/>
                        <a:t>Homework due</a:t>
                      </a:r>
                    </a:p>
                  </a:txBody>
                  <a:tcPr anchor="ctr"/>
                </a:tc>
                <a:extLst>
                  <a:ext uri="{0D108BD9-81ED-4DB2-BD59-A6C34878D82A}">
                    <a16:rowId xmlns:a16="http://schemas.microsoft.com/office/drawing/2014/main" val="2395688092"/>
                  </a:ext>
                </a:extLst>
              </a:tr>
              <a:tr h="625066">
                <a:tc>
                  <a:txBody>
                    <a:bodyPr/>
                    <a:lstStyle/>
                    <a:p>
                      <a:pPr algn="ctr"/>
                      <a:r>
                        <a:rPr lang="en-GB"/>
                        <a:t>Friday</a:t>
                      </a:r>
                    </a:p>
                  </a:txBody>
                  <a:tcPr/>
                </a:tc>
                <a:tc>
                  <a:txBody>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en-US" dirty="0"/>
                        <a:t>Achievement assembly</a:t>
                      </a:r>
                      <a:endParaRPr lang="en-GB" dirty="0"/>
                    </a:p>
                  </a:txBody>
                  <a:tcPr anchor="ctr"/>
                </a:tc>
                <a:tc>
                  <a:txBody>
                    <a:bodyPr/>
                    <a:lstStyle/>
                    <a:p>
                      <a:pPr algn="ctr"/>
                      <a:r>
                        <a:rPr lang="en-US" dirty="0"/>
                        <a:t>Homework set</a:t>
                      </a:r>
                    </a:p>
                  </a:txBody>
                  <a:tcPr anchor="ctr"/>
                </a:tc>
                <a:extLst>
                  <a:ext uri="{0D108BD9-81ED-4DB2-BD59-A6C34878D82A}">
                    <a16:rowId xmlns:a16="http://schemas.microsoft.com/office/drawing/2014/main" val="4225498553"/>
                  </a:ext>
                </a:extLst>
              </a:tr>
            </a:tbl>
          </a:graphicData>
        </a:graphic>
      </p:graphicFrame>
      <p:sp>
        <p:nvSpPr>
          <p:cNvPr id="6" name="Rectangle 5"/>
          <p:cNvSpPr/>
          <p:nvPr/>
        </p:nvSpPr>
        <p:spPr>
          <a:xfrm>
            <a:off x="404949" y="5551714"/>
            <a:ext cx="11087462" cy="1200329"/>
          </a:xfrm>
          <a:prstGeom prst="rect">
            <a:avLst/>
          </a:prstGeom>
        </p:spPr>
        <p:txBody>
          <a:bodyPr wrap="square" lIns="91440" tIns="45720" rIns="91440" bIns="45720" anchor="t">
            <a:spAutoFit/>
          </a:bodyPr>
          <a:lstStyle/>
          <a:p>
            <a:pPr algn="ctr"/>
            <a:r>
              <a:rPr lang="en-GB"/>
              <a:t>Please note that for PE earrings (studs only) need to be removed once the ears have been pierced for 6 months. If your child cannot do this unaided please send them in without earrings on PE days. Pupils with newly pierced ears will be required to tape up their ears during PE lessons for safety reasons.</a:t>
            </a:r>
            <a:endParaRPr lang="en-US"/>
          </a:p>
        </p:txBody>
      </p:sp>
      <p:pic>
        <p:nvPicPr>
          <p:cNvPr id="8" name="Picture 7">
            <a:extLst>
              <a:ext uri="{FF2B5EF4-FFF2-40B4-BE49-F238E27FC236}">
                <a16:creationId xmlns:a16="http://schemas.microsoft.com/office/drawing/2014/main" id="{2D3408D9-B934-492A-A424-73B81B5F1291}"/>
              </a:ext>
            </a:extLst>
          </p:cNvPr>
          <p:cNvPicPr>
            <a:picLocks noChangeAspect="1"/>
          </p:cNvPicPr>
          <p:nvPr/>
        </p:nvPicPr>
        <p:blipFill>
          <a:blip r:embed="rId2"/>
          <a:stretch>
            <a:fillRect/>
          </a:stretch>
        </p:blipFill>
        <p:spPr>
          <a:xfrm>
            <a:off x="9837721" y="132162"/>
            <a:ext cx="2221757" cy="501132"/>
          </a:xfrm>
          <a:prstGeom prst="rect">
            <a:avLst/>
          </a:prstGeom>
        </p:spPr>
      </p:pic>
    </p:spTree>
    <p:extLst>
      <p:ext uri="{BB962C8B-B14F-4D97-AF65-F5344CB8AC3E}">
        <p14:creationId xmlns:p14="http://schemas.microsoft.com/office/powerpoint/2010/main" val="39318287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51E7DE-15C0-4040-BEB3-BF87987B715A}"/>
              </a:ext>
            </a:extLst>
          </p:cNvPr>
          <p:cNvSpPr>
            <a:spLocks noGrp="1"/>
          </p:cNvSpPr>
          <p:nvPr>
            <p:ph type="title"/>
          </p:nvPr>
        </p:nvSpPr>
        <p:spPr>
          <a:xfrm>
            <a:off x="724317" y="115858"/>
            <a:ext cx="8534400" cy="1507067"/>
          </a:xfrm>
        </p:spPr>
        <p:txBody>
          <a:bodyPr/>
          <a:lstStyle/>
          <a:p>
            <a:r>
              <a:rPr lang="en-GB" dirty="0"/>
              <a:t>Topics this term.</a:t>
            </a:r>
            <a:br>
              <a:rPr lang="en-GB" dirty="0"/>
            </a:br>
            <a:endParaRPr lang="en-GB" dirty="0"/>
          </a:p>
        </p:txBody>
      </p:sp>
      <p:sp>
        <p:nvSpPr>
          <p:cNvPr id="3" name="TextBox 2">
            <a:extLst>
              <a:ext uri="{FF2B5EF4-FFF2-40B4-BE49-F238E27FC236}">
                <a16:creationId xmlns:a16="http://schemas.microsoft.com/office/drawing/2014/main" id="{612A74E9-DBB7-4BC4-B14C-F104B3911BB3}"/>
              </a:ext>
            </a:extLst>
          </p:cNvPr>
          <p:cNvSpPr txBox="1"/>
          <p:nvPr/>
        </p:nvSpPr>
        <p:spPr>
          <a:xfrm>
            <a:off x="431056" y="869391"/>
            <a:ext cx="11329888" cy="867929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u="sng" dirty="0"/>
              <a:t>English: </a:t>
            </a:r>
            <a:r>
              <a:rPr lang="en-US" dirty="0">
                <a:ea typeface="+mn-lt"/>
                <a:cs typeface="+mn-lt"/>
              </a:rPr>
              <a:t>This is taught each day. </a:t>
            </a:r>
            <a:r>
              <a:rPr lang="en-GB" sz="1800" b="0" i="0" u="none" strike="noStrike" dirty="0">
                <a:solidFill>
                  <a:srgbClr val="000000"/>
                </a:solidFill>
                <a:effectLst/>
                <a:latin typeface="Trebuchet MS" panose="020B0603020202020204" pitchFamily="34" charset="0"/>
              </a:rPr>
              <a:t>We will be focusing on extending the children’s understanding and application of spelling, grammar and punctuation so they can use this to write for different purposes. There will also be a </a:t>
            </a:r>
            <a:r>
              <a:rPr lang="en-US" sz="1800" b="0" i="0" u="none" strike="noStrike" dirty="0">
                <a:solidFill>
                  <a:srgbClr val="000000"/>
                </a:solidFill>
                <a:effectLst/>
                <a:latin typeface="Trebuchet MS" panose="020B0603020202020204" pitchFamily="34" charset="0"/>
              </a:rPr>
              <a:t>Guided Reading session 4 times a week.</a:t>
            </a:r>
            <a:r>
              <a:rPr lang="en-US" sz="1800" b="0" i="0" u="none" strike="noStrike" dirty="0">
                <a:solidFill>
                  <a:srgbClr val="000000"/>
                </a:solidFill>
                <a:effectLst/>
                <a:latin typeface="Trebuchet MS" panose="020B0603020202020204" pitchFamily="34" charset="0"/>
                <a:ea typeface="+mn-lt"/>
                <a:cs typeface="+mn-lt"/>
              </a:rPr>
              <a:t> </a:t>
            </a:r>
          </a:p>
          <a:p>
            <a:endParaRPr lang="en-US" dirty="0">
              <a:solidFill>
                <a:srgbClr val="000000"/>
              </a:solidFill>
              <a:latin typeface="Trebuchet MS" panose="020B0603020202020204" pitchFamily="34" charset="0"/>
              <a:ea typeface="+mn-lt"/>
              <a:cs typeface="+mn-lt"/>
            </a:endParaRPr>
          </a:p>
          <a:p>
            <a:r>
              <a:rPr lang="en-US" dirty="0">
                <a:ea typeface="+mn-lt"/>
                <a:cs typeface="+mn-lt"/>
              </a:rPr>
              <a:t>The text types that we are focusing on this term are: </a:t>
            </a:r>
          </a:p>
          <a:p>
            <a:endParaRPr lang="en-US" dirty="0">
              <a:ea typeface="+mn-lt"/>
              <a:cs typeface="+mn-lt"/>
            </a:endParaRPr>
          </a:p>
          <a:p>
            <a:pPr marL="285750" indent="-285750">
              <a:buFont typeface="Arial" panose="020B0604020202020204" pitchFamily="34" charset="0"/>
              <a:buChar char="•"/>
            </a:pPr>
            <a:r>
              <a:rPr lang="en-US" dirty="0">
                <a:ea typeface="+mn-lt"/>
                <a:cs typeface="+mn-lt"/>
              </a:rPr>
              <a:t>Setting description – based on ‘Cinnamon’</a:t>
            </a:r>
          </a:p>
          <a:p>
            <a:pPr marL="285750" indent="-285750">
              <a:buFont typeface="Arial" panose="020B0604020202020204" pitchFamily="34" charset="0"/>
              <a:buChar char="•"/>
            </a:pPr>
            <a:r>
              <a:rPr lang="en-US" dirty="0">
                <a:ea typeface="+mn-lt"/>
                <a:cs typeface="+mn-lt"/>
              </a:rPr>
              <a:t>Non-chronological reports – about Stone Age animals</a:t>
            </a:r>
          </a:p>
          <a:p>
            <a:pPr marL="285750" indent="-285750">
              <a:buFont typeface="Arial" panose="020B0604020202020204" pitchFamily="34" charset="0"/>
              <a:buChar char="•"/>
            </a:pPr>
            <a:r>
              <a:rPr lang="en-US" dirty="0">
                <a:ea typeface="+mn-lt"/>
                <a:cs typeface="+mn-lt"/>
              </a:rPr>
              <a:t>Diaries – based on ‘Stone Age Boy’</a:t>
            </a:r>
          </a:p>
          <a:p>
            <a:pPr marL="285750" indent="-285750">
              <a:buFont typeface="Arial" panose="020B0604020202020204" pitchFamily="34" charset="0"/>
              <a:buChar char="•"/>
            </a:pPr>
            <a:r>
              <a:rPr lang="en-US" dirty="0">
                <a:ea typeface="+mn-lt"/>
                <a:cs typeface="+mn-lt"/>
              </a:rPr>
              <a:t>Adverts – about Skara Brae</a:t>
            </a:r>
          </a:p>
          <a:p>
            <a:endParaRPr lang="en-US" sz="1800" b="0" i="0" u="none" strike="noStrike" dirty="0">
              <a:solidFill>
                <a:srgbClr val="000000"/>
              </a:solidFill>
              <a:effectLst/>
              <a:latin typeface="Trebuchet MS" panose="020B0603020202020204" pitchFamily="34" charset="0"/>
              <a:ea typeface="+mn-lt"/>
              <a:cs typeface="+mn-lt"/>
            </a:endParaRPr>
          </a:p>
          <a:p>
            <a:endParaRPr lang="en-US" dirty="0">
              <a:solidFill>
                <a:srgbClr val="000000"/>
              </a:solidFill>
              <a:latin typeface="Trebuchet MS" panose="020B0603020202020204" pitchFamily="34" charset="0"/>
              <a:ea typeface="+mn-lt"/>
              <a:cs typeface="+mn-lt"/>
            </a:endParaRPr>
          </a:p>
          <a:p>
            <a:endParaRPr lang="en-US" sz="1800" b="0" i="0" u="none" strike="noStrike" dirty="0">
              <a:solidFill>
                <a:srgbClr val="000000"/>
              </a:solidFill>
              <a:effectLst/>
              <a:latin typeface="Trebuchet MS" panose="020B0603020202020204" pitchFamily="34" charset="0"/>
              <a:ea typeface="+mn-lt"/>
              <a:cs typeface="+mn-lt"/>
            </a:endParaRPr>
          </a:p>
          <a:p>
            <a:endParaRPr lang="en-US" sz="1800" b="0" i="0" u="none" strike="noStrike" dirty="0">
              <a:solidFill>
                <a:srgbClr val="000000"/>
              </a:solidFill>
              <a:effectLst/>
              <a:latin typeface="Trebuchet MS" panose="020B0603020202020204" pitchFamily="34" charset="0"/>
              <a:ea typeface="+mn-lt"/>
              <a:cs typeface="+mn-lt"/>
            </a:endParaRPr>
          </a:p>
          <a:p>
            <a:r>
              <a:rPr lang="en-US" sz="1800" b="0" i="0" u="none" strike="noStrike" dirty="0">
                <a:solidFill>
                  <a:srgbClr val="000000"/>
                </a:solidFill>
                <a:effectLst/>
                <a:latin typeface="Trebuchet MS" panose="020B0603020202020204" pitchFamily="34" charset="0"/>
              </a:rPr>
              <a:t>Although the children have learnt to read or are gaining confidence with their reading, it is still vitally important to talk to them about their reading and share books and stories together. Sustained reading and looking for key information in the text are vital skills for when they progress through school which can be practiced at home by </a:t>
            </a:r>
            <a:r>
              <a:rPr lang="en-US" sz="1800" b="1" i="0" u="none" strike="noStrike" dirty="0">
                <a:solidFill>
                  <a:srgbClr val="000000"/>
                </a:solidFill>
                <a:effectLst/>
                <a:latin typeface="Trebuchet MS" panose="020B0603020202020204" pitchFamily="34" charset="0"/>
              </a:rPr>
              <a:t>reading for at least 10 minutes each night</a:t>
            </a:r>
            <a:r>
              <a:rPr lang="en-US" sz="1800" b="0" i="0" u="none" strike="noStrike" dirty="0">
                <a:solidFill>
                  <a:srgbClr val="000000"/>
                </a:solidFill>
                <a:effectLst/>
                <a:latin typeface="Trebuchet MS" panose="020B0603020202020204" pitchFamily="34" charset="0"/>
              </a:rPr>
              <a:t>. If your child is not yet confident in reading, it is vital that they regularly read at home.</a:t>
            </a:r>
          </a:p>
          <a:p>
            <a:endParaRPr lang="en-US" sz="1800" b="0" i="0" u="none" strike="noStrike" dirty="0">
              <a:solidFill>
                <a:srgbClr val="000000"/>
              </a:solidFill>
              <a:effectLst/>
              <a:latin typeface="Trebuchet MS" panose="020B0603020202020204" pitchFamily="34" charset="0"/>
            </a:endParaRPr>
          </a:p>
          <a:p>
            <a:r>
              <a:rPr lang="en-US" dirty="0">
                <a:ea typeface="+mn-lt"/>
                <a:cs typeface="+mn-lt"/>
              </a:rPr>
              <a:t>  </a:t>
            </a:r>
            <a:endParaRPr lang="en-US" dirty="0"/>
          </a:p>
          <a:p>
            <a:endParaRPr lang="en-US" dirty="0"/>
          </a:p>
          <a:p>
            <a:endParaRPr lang="en-US" dirty="0"/>
          </a:p>
          <a:p>
            <a:endParaRPr lang="en-US" dirty="0"/>
          </a:p>
          <a:p>
            <a:endParaRPr lang="en-US" sz="2400" dirty="0"/>
          </a:p>
          <a:p>
            <a:endParaRPr lang="en-US" sz="2400" dirty="0"/>
          </a:p>
          <a:p>
            <a:endParaRPr lang="en-US" sz="2400" dirty="0"/>
          </a:p>
          <a:p>
            <a:br>
              <a:rPr lang="en-US" sz="2400" dirty="0"/>
            </a:br>
            <a:endParaRPr lang="en-US" sz="2400" u="sng" dirty="0"/>
          </a:p>
        </p:txBody>
      </p:sp>
      <p:pic>
        <p:nvPicPr>
          <p:cNvPr id="4" name="Picture 3">
            <a:extLst>
              <a:ext uri="{FF2B5EF4-FFF2-40B4-BE49-F238E27FC236}">
                <a16:creationId xmlns:a16="http://schemas.microsoft.com/office/drawing/2014/main" id="{B6646878-9CEA-40F1-A5A2-C5940D17854B}"/>
              </a:ext>
            </a:extLst>
          </p:cNvPr>
          <p:cNvPicPr>
            <a:picLocks noChangeAspect="1"/>
          </p:cNvPicPr>
          <p:nvPr/>
        </p:nvPicPr>
        <p:blipFill>
          <a:blip r:embed="rId2"/>
          <a:stretch>
            <a:fillRect/>
          </a:stretch>
        </p:blipFill>
        <p:spPr>
          <a:xfrm>
            <a:off x="10303309" y="0"/>
            <a:ext cx="1807526" cy="572877"/>
          </a:xfrm>
          <a:prstGeom prst="rect">
            <a:avLst/>
          </a:prstGeom>
        </p:spPr>
      </p:pic>
      <p:pic>
        <p:nvPicPr>
          <p:cNvPr id="6" name="Picture 5">
            <a:extLst>
              <a:ext uri="{FF2B5EF4-FFF2-40B4-BE49-F238E27FC236}">
                <a16:creationId xmlns:a16="http://schemas.microsoft.com/office/drawing/2014/main" id="{803CFC33-1109-415A-92E6-B6AD46506808}"/>
              </a:ext>
            </a:extLst>
          </p:cNvPr>
          <p:cNvPicPr>
            <a:picLocks noChangeAspect="1"/>
          </p:cNvPicPr>
          <p:nvPr/>
        </p:nvPicPr>
        <p:blipFill>
          <a:blip r:embed="rId3"/>
          <a:stretch>
            <a:fillRect/>
          </a:stretch>
        </p:blipFill>
        <p:spPr>
          <a:xfrm>
            <a:off x="9456794" y="2243962"/>
            <a:ext cx="2304150" cy="2235789"/>
          </a:xfrm>
          <a:prstGeom prst="rect">
            <a:avLst/>
          </a:prstGeom>
        </p:spPr>
      </p:pic>
      <p:pic>
        <p:nvPicPr>
          <p:cNvPr id="8" name="Picture 7">
            <a:extLst>
              <a:ext uri="{FF2B5EF4-FFF2-40B4-BE49-F238E27FC236}">
                <a16:creationId xmlns:a16="http://schemas.microsoft.com/office/drawing/2014/main" id="{B5786C47-7805-48CE-943F-FD8BD552FA6F}"/>
              </a:ext>
            </a:extLst>
          </p:cNvPr>
          <p:cNvPicPr>
            <a:picLocks noChangeAspect="1"/>
          </p:cNvPicPr>
          <p:nvPr/>
        </p:nvPicPr>
        <p:blipFill>
          <a:blip r:embed="rId4"/>
          <a:stretch>
            <a:fillRect/>
          </a:stretch>
        </p:blipFill>
        <p:spPr>
          <a:xfrm>
            <a:off x="6787720" y="1919439"/>
            <a:ext cx="1967398" cy="2560312"/>
          </a:xfrm>
          <a:prstGeom prst="rect">
            <a:avLst/>
          </a:prstGeom>
        </p:spPr>
      </p:pic>
    </p:spTree>
    <p:extLst>
      <p:ext uri="{BB962C8B-B14F-4D97-AF65-F5344CB8AC3E}">
        <p14:creationId xmlns:p14="http://schemas.microsoft.com/office/powerpoint/2010/main" val="298174939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DCDE937-499B-93D1-C80A-556DBF10C8E0}"/>
              </a:ext>
            </a:extLst>
          </p:cNvPr>
          <p:cNvSpPr txBox="1"/>
          <p:nvPr/>
        </p:nvSpPr>
        <p:spPr>
          <a:xfrm>
            <a:off x="262848" y="289679"/>
            <a:ext cx="11666303" cy="627864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u="sng" dirty="0" err="1"/>
              <a:t>Maths</a:t>
            </a:r>
            <a:r>
              <a:rPr lang="en-US" sz="2400" u="sng" dirty="0"/>
              <a:t>:</a:t>
            </a:r>
            <a:endParaRPr lang="en-US" u="sng" dirty="0"/>
          </a:p>
          <a:p>
            <a:r>
              <a:rPr lang="en-US" dirty="0"/>
              <a:t>This is taught each day. </a:t>
            </a:r>
          </a:p>
          <a:p>
            <a:r>
              <a:rPr lang="en-US" dirty="0"/>
              <a:t>We use the NCETM scheme with OAK Academy supporting resources to teach </a:t>
            </a:r>
            <a:r>
              <a:rPr lang="en-US" dirty="0" err="1"/>
              <a:t>Maths</a:t>
            </a:r>
            <a:r>
              <a:rPr lang="en-US" dirty="0"/>
              <a:t>.</a:t>
            </a:r>
          </a:p>
          <a:p>
            <a:endParaRPr lang="en-US" dirty="0">
              <a:latin typeface="Segoe UI"/>
              <a:cs typeface="Segoe UI"/>
            </a:endParaRPr>
          </a:p>
          <a:p>
            <a:r>
              <a:rPr lang="en-GB" dirty="0"/>
              <a:t>This half-term we begin with number; specifically numbers to 10,000, place value and addition/subtraction.</a:t>
            </a:r>
            <a:endParaRPr lang="en-US" dirty="0"/>
          </a:p>
          <a:p>
            <a:endParaRPr lang="en-US" dirty="0"/>
          </a:p>
          <a:p>
            <a:r>
              <a:rPr lang="en-GB" dirty="0"/>
              <a:t>Activities in maths lessons will require the children to think, question and apply skills they have. We aim to make them all confident and logical in their approach to work.</a:t>
            </a:r>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r>
              <a:rPr lang="en-US" dirty="0">
                <a:ea typeface="+mn-lt"/>
                <a:cs typeface="+mn-lt"/>
              </a:rPr>
              <a:t>You can help by supporting your child to learn and remember addition/subtraction bonds, any times tables they do not know and sharing with them real-life applications of </a:t>
            </a:r>
            <a:r>
              <a:rPr lang="en-US" dirty="0" err="1">
                <a:ea typeface="+mn-lt"/>
                <a:cs typeface="+mn-lt"/>
              </a:rPr>
              <a:t>maths</a:t>
            </a:r>
            <a:r>
              <a:rPr lang="en-US" dirty="0">
                <a:ea typeface="+mn-lt"/>
                <a:cs typeface="+mn-lt"/>
              </a:rPr>
              <a:t>, </a:t>
            </a:r>
            <a:r>
              <a:rPr lang="en-US" dirty="0" err="1">
                <a:ea typeface="+mn-lt"/>
                <a:cs typeface="+mn-lt"/>
              </a:rPr>
              <a:t>eg.</a:t>
            </a:r>
            <a:r>
              <a:rPr lang="en-US" dirty="0">
                <a:ea typeface="+mn-lt"/>
                <a:cs typeface="+mn-lt"/>
              </a:rPr>
              <a:t> Counting money, weighing out ingredients for recipes, telling the time.</a:t>
            </a:r>
            <a:endParaRPr lang="en-US" dirty="0"/>
          </a:p>
          <a:p>
            <a:endParaRPr lang="en-US" dirty="0"/>
          </a:p>
        </p:txBody>
      </p:sp>
      <p:pic>
        <p:nvPicPr>
          <p:cNvPr id="5" name="Picture 4">
            <a:extLst>
              <a:ext uri="{FF2B5EF4-FFF2-40B4-BE49-F238E27FC236}">
                <a16:creationId xmlns:a16="http://schemas.microsoft.com/office/drawing/2014/main" id="{FCCF5DF8-19FC-43F1-80D6-0CA0D22445B9}"/>
              </a:ext>
            </a:extLst>
          </p:cNvPr>
          <p:cNvPicPr>
            <a:picLocks noChangeAspect="1"/>
          </p:cNvPicPr>
          <p:nvPr/>
        </p:nvPicPr>
        <p:blipFill>
          <a:blip r:embed="rId2"/>
          <a:stretch>
            <a:fillRect/>
          </a:stretch>
        </p:blipFill>
        <p:spPr>
          <a:xfrm>
            <a:off x="1093076" y="2786824"/>
            <a:ext cx="9669517" cy="2385694"/>
          </a:xfrm>
          <a:prstGeom prst="rect">
            <a:avLst/>
          </a:prstGeom>
        </p:spPr>
      </p:pic>
    </p:spTree>
    <p:extLst>
      <p:ext uri="{BB962C8B-B14F-4D97-AF65-F5344CB8AC3E}">
        <p14:creationId xmlns:p14="http://schemas.microsoft.com/office/powerpoint/2010/main" val="348047161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51E7DE-15C0-4040-BEB3-BF87987B715A}"/>
              </a:ext>
            </a:extLst>
          </p:cNvPr>
          <p:cNvSpPr>
            <a:spLocks noGrp="1"/>
          </p:cNvSpPr>
          <p:nvPr>
            <p:ph type="title"/>
          </p:nvPr>
        </p:nvSpPr>
        <p:spPr>
          <a:xfrm>
            <a:off x="724317" y="115858"/>
            <a:ext cx="8534400" cy="1507067"/>
          </a:xfrm>
        </p:spPr>
        <p:txBody>
          <a:bodyPr/>
          <a:lstStyle/>
          <a:p>
            <a:r>
              <a:rPr lang="en-GB"/>
              <a:t>Topics this term.</a:t>
            </a:r>
            <a:br>
              <a:rPr lang="en-GB"/>
            </a:br>
            <a:endParaRPr lang="en-GB"/>
          </a:p>
        </p:txBody>
      </p:sp>
      <p:sp>
        <p:nvSpPr>
          <p:cNvPr id="3" name="TextBox 2">
            <a:extLst>
              <a:ext uri="{FF2B5EF4-FFF2-40B4-BE49-F238E27FC236}">
                <a16:creationId xmlns:a16="http://schemas.microsoft.com/office/drawing/2014/main" id="{612A74E9-DBB7-4BC4-B14C-F104B3911BB3}"/>
              </a:ext>
            </a:extLst>
          </p:cNvPr>
          <p:cNvSpPr txBox="1"/>
          <p:nvPr/>
        </p:nvSpPr>
        <p:spPr>
          <a:xfrm>
            <a:off x="724317" y="864268"/>
            <a:ext cx="10222831" cy="557075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200" u="sng" dirty="0"/>
              <a:t>Science</a:t>
            </a:r>
            <a:r>
              <a:rPr lang="en-US" sz="3200" dirty="0"/>
              <a:t>:  Rocks, fossils and soil; Light</a:t>
            </a:r>
            <a:br>
              <a:rPr lang="en-US" sz="3200" dirty="0"/>
            </a:br>
            <a:r>
              <a:rPr lang="en-US" sz="3200" u="sng" dirty="0"/>
              <a:t>Geography</a:t>
            </a:r>
            <a:r>
              <a:rPr lang="en-US" sz="3200" dirty="0"/>
              <a:t>: Fairtrade</a:t>
            </a:r>
          </a:p>
          <a:p>
            <a:r>
              <a:rPr lang="en-US" sz="3200" u="sng" dirty="0"/>
              <a:t>History</a:t>
            </a:r>
            <a:r>
              <a:rPr lang="en-US" sz="3200" dirty="0"/>
              <a:t>: Stone Age to Iron Age; Black History</a:t>
            </a:r>
            <a:br>
              <a:rPr lang="en-US" sz="3200" dirty="0"/>
            </a:br>
            <a:r>
              <a:rPr lang="en-US" sz="3200" u="sng" dirty="0"/>
              <a:t>RE</a:t>
            </a:r>
            <a:r>
              <a:rPr lang="en-US" sz="3200" dirty="0"/>
              <a:t>: How do Jews use stories to remember God’s Covenant?</a:t>
            </a:r>
            <a:br>
              <a:rPr lang="en-US" sz="3200" dirty="0"/>
            </a:br>
            <a:r>
              <a:rPr lang="en-US" sz="3200" u="sng" dirty="0"/>
              <a:t>PSHE</a:t>
            </a:r>
            <a:r>
              <a:rPr lang="en-US" sz="3200" dirty="0"/>
              <a:t>: My Healthy Self; Connecting with Others</a:t>
            </a:r>
            <a:br>
              <a:rPr lang="en-US" sz="3200" dirty="0"/>
            </a:br>
            <a:r>
              <a:rPr lang="en-US" sz="3200" u="sng" dirty="0"/>
              <a:t>Art</a:t>
            </a:r>
            <a:r>
              <a:rPr lang="en-US" sz="3200" dirty="0"/>
              <a:t>: Cave painting</a:t>
            </a:r>
          </a:p>
          <a:p>
            <a:r>
              <a:rPr lang="en-US" sz="3200" dirty="0"/>
              <a:t>DT: Pneumatic Toys</a:t>
            </a:r>
            <a:br>
              <a:rPr lang="en-US" sz="3200" dirty="0"/>
            </a:br>
            <a:r>
              <a:rPr lang="en-US" sz="3200" u="sng" dirty="0"/>
              <a:t>Computing</a:t>
            </a:r>
            <a:r>
              <a:rPr lang="en-US" sz="3200" dirty="0"/>
              <a:t>: Online safety; Networks; Programming</a:t>
            </a:r>
            <a:br>
              <a:rPr lang="en-US" sz="3200" dirty="0"/>
            </a:br>
            <a:r>
              <a:rPr lang="en-US" sz="3200" u="sng" dirty="0"/>
              <a:t>Music</a:t>
            </a:r>
            <a:r>
              <a:rPr lang="en-US" sz="3200" dirty="0"/>
              <a:t>: Recorders</a:t>
            </a:r>
          </a:p>
          <a:p>
            <a:r>
              <a:rPr lang="en-US" sz="3600" u="sng" dirty="0">
                <a:latin typeface="Calibri"/>
                <a:cs typeface="Calibri"/>
              </a:rPr>
              <a:t>PE</a:t>
            </a:r>
            <a:r>
              <a:rPr lang="en-US" sz="3600" dirty="0">
                <a:latin typeface="Calibri"/>
                <a:cs typeface="Calibri"/>
              </a:rPr>
              <a:t>:  Swimming and Golf. </a:t>
            </a:r>
            <a:endParaRPr lang="en-US" sz="3600" dirty="0"/>
          </a:p>
        </p:txBody>
      </p:sp>
      <p:pic>
        <p:nvPicPr>
          <p:cNvPr id="4" name="Picture 3">
            <a:extLst>
              <a:ext uri="{FF2B5EF4-FFF2-40B4-BE49-F238E27FC236}">
                <a16:creationId xmlns:a16="http://schemas.microsoft.com/office/drawing/2014/main" id="{ACA1158E-238A-47DE-9EA9-06B6EFA7F08E}"/>
              </a:ext>
            </a:extLst>
          </p:cNvPr>
          <p:cNvPicPr>
            <a:picLocks noChangeAspect="1"/>
          </p:cNvPicPr>
          <p:nvPr/>
        </p:nvPicPr>
        <p:blipFill>
          <a:blip r:embed="rId2"/>
          <a:stretch>
            <a:fillRect/>
          </a:stretch>
        </p:blipFill>
        <p:spPr>
          <a:xfrm>
            <a:off x="10303309" y="0"/>
            <a:ext cx="1807526" cy="572877"/>
          </a:xfrm>
          <a:prstGeom prst="rect">
            <a:avLst/>
          </a:prstGeom>
        </p:spPr>
      </p:pic>
    </p:spTree>
    <p:extLst>
      <p:ext uri="{BB962C8B-B14F-4D97-AF65-F5344CB8AC3E}">
        <p14:creationId xmlns:p14="http://schemas.microsoft.com/office/powerpoint/2010/main" val="273197946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69877" y="40863"/>
            <a:ext cx="8001000" cy="816430"/>
          </a:xfrm>
        </p:spPr>
        <p:txBody>
          <a:bodyPr>
            <a:normAutofit fontScale="90000"/>
          </a:bodyPr>
          <a:lstStyle/>
          <a:p>
            <a:r>
              <a:rPr lang="en-GB">
                <a:latin typeface="Arial" panose="020B0604020202020204" pitchFamily="34" charset="0"/>
                <a:cs typeface="Arial" panose="020B0604020202020204" pitchFamily="34" charset="0"/>
              </a:rPr>
              <a:t>Homework</a:t>
            </a:r>
          </a:p>
        </p:txBody>
      </p:sp>
      <p:pic>
        <p:nvPicPr>
          <p:cNvPr id="5" name="Picture 4">
            <a:extLst>
              <a:ext uri="{FF2B5EF4-FFF2-40B4-BE49-F238E27FC236}">
                <a16:creationId xmlns:a16="http://schemas.microsoft.com/office/drawing/2014/main" id="{4D1ACA9A-B93D-4FD2-96AC-F407524619A2}"/>
              </a:ext>
            </a:extLst>
          </p:cNvPr>
          <p:cNvPicPr>
            <a:picLocks noChangeAspect="1"/>
          </p:cNvPicPr>
          <p:nvPr/>
        </p:nvPicPr>
        <p:blipFill>
          <a:blip r:embed="rId2"/>
          <a:stretch>
            <a:fillRect/>
          </a:stretch>
        </p:blipFill>
        <p:spPr>
          <a:xfrm>
            <a:off x="9837721" y="132162"/>
            <a:ext cx="2221757" cy="501132"/>
          </a:xfrm>
          <a:prstGeom prst="rect">
            <a:avLst/>
          </a:prstGeom>
        </p:spPr>
      </p:pic>
      <p:sp>
        <p:nvSpPr>
          <p:cNvPr id="4" name="Rectangle 3">
            <a:extLst>
              <a:ext uri="{FF2B5EF4-FFF2-40B4-BE49-F238E27FC236}">
                <a16:creationId xmlns:a16="http://schemas.microsoft.com/office/drawing/2014/main" id="{CE7A5EA9-B809-4A39-97ED-EB11BA2B515A}"/>
              </a:ext>
            </a:extLst>
          </p:cNvPr>
          <p:cNvSpPr/>
          <p:nvPr/>
        </p:nvSpPr>
        <p:spPr>
          <a:xfrm>
            <a:off x="591769" y="652563"/>
            <a:ext cx="11467750" cy="5878532"/>
          </a:xfrm>
          <a:prstGeom prst="rect">
            <a:avLst/>
          </a:prstGeom>
        </p:spPr>
        <p:txBody>
          <a:bodyPr wrap="square" lIns="91440" tIns="45720" rIns="91440" bIns="45720" anchor="t">
            <a:spAutoFit/>
          </a:bodyPr>
          <a:lstStyle/>
          <a:p>
            <a:r>
              <a:rPr lang="en-GB" u="sng" dirty="0"/>
              <a:t>Years 3, 4 and 5</a:t>
            </a:r>
            <a:r>
              <a:rPr lang="en-GB" dirty="0"/>
              <a:t>	 </a:t>
            </a:r>
          </a:p>
          <a:p>
            <a:pPr marL="285750" indent="-285750">
              <a:buFont typeface="Arial" panose="020B0604020202020204" pitchFamily="34" charset="0"/>
              <a:buChar char="•"/>
            </a:pPr>
            <a:r>
              <a:rPr lang="en-GB" dirty="0"/>
              <a:t>1.5 hours per week which will include Reading, Spelling, other English and Maths work with occasional tasks in other subjects </a:t>
            </a:r>
          </a:p>
          <a:p>
            <a:pPr marL="285750" indent="-285750">
              <a:buFont typeface="Arial" panose="020B0604020202020204" pitchFamily="34" charset="0"/>
              <a:buChar char="•"/>
            </a:pPr>
            <a:r>
              <a:rPr lang="en-GB" dirty="0"/>
              <a:t>Reading at home which may include online reading activities </a:t>
            </a:r>
          </a:p>
          <a:p>
            <a:pPr marL="285750" indent="-285750">
              <a:buFont typeface="Arial" panose="020B0604020202020204" pitchFamily="34" charset="0"/>
              <a:buChar char="•"/>
            </a:pPr>
            <a:r>
              <a:rPr lang="en-GB" dirty="0"/>
              <a:t>Phonics or extra maths from boosters may be also set for groups or individuals </a:t>
            </a:r>
          </a:p>
          <a:p>
            <a:pPr marL="285750" indent="-285750">
              <a:buFont typeface="Arial" panose="020B0604020202020204" pitchFamily="34" charset="0"/>
              <a:buChar char="•"/>
            </a:pPr>
            <a:r>
              <a:rPr lang="en-GB" dirty="0"/>
              <a:t>Pupils who do not complete homework will be given time/help to do this the following playtime.</a:t>
            </a:r>
          </a:p>
          <a:p>
            <a:pPr marL="285750" indent="-285750">
              <a:buFont typeface="Arial" panose="020B0604020202020204" pitchFamily="34" charset="0"/>
              <a:buChar char="•"/>
            </a:pPr>
            <a:endParaRPr lang="en-GB" sz="1600" dirty="0"/>
          </a:p>
          <a:p>
            <a:r>
              <a:rPr lang="en-GB" sz="1800" b="1" i="0" u="none" strike="noStrike" dirty="0">
                <a:solidFill>
                  <a:srgbClr val="000000"/>
                </a:solidFill>
                <a:effectLst/>
                <a:latin typeface="Trebuchet MS" panose="020B0603020202020204" pitchFamily="34" charset="0"/>
              </a:rPr>
              <a:t>For Autumn Term, Year 3 will be completing 1 hour of homework per week to ease the transition into KS2. The extra .5 will be introduced in the Spring term. </a:t>
            </a:r>
            <a:endParaRPr lang="en-GB" sz="1600" dirty="0"/>
          </a:p>
          <a:p>
            <a:endParaRPr lang="en-GB" sz="1600" dirty="0">
              <a:ea typeface="+mn-lt"/>
              <a:cs typeface="+mn-lt"/>
            </a:endParaRPr>
          </a:p>
          <a:p>
            <a:pPr marL="285750" indent="-285750">
              <a:buFont typeface="Arial" panose="020B0604020202020204" pitchFamily="34" charset="0"/>
              <a:buChar char="•"/>
            </a:pPr>
            <a:endParaRPr lang="en-GB" dirty="0">
              <a:ea typeface="+mn-lt"/>
              <a:cs typeface="+mn-lt"/>
            </a:endParaRPr>
          </a:p>
          <a:p>
            <a:pPr>
              <a:buFont typeface="Arial" panose="020B0604020202020204" pitchFamily="34" charset="0"/>
              <a:buChar char="•"/>
            </a:pPr>
            <a:r>
              <a:rPr lang="en-GB" dirty="0">
                <a:ea typeface="+mn-lt"/>
                <a:cs typeface="+mn-lt"/>
              </a:rPr>
              <a:t>The websites below will also give you further helpful information: </a:t>
            </a:r>
          </a:p>
          <a:p>
            <a:pPr>
              <a:buFont typeface="Arial" panose="020B0604020202020204" pitchFamily="34" charset="0"/>
              <a:buChar char="•"/>
            </a:pPr>
            <a:r>
              <a:rPr lang="en-GB" dirty="0">
                <a:ea typeface="+mn-lt"/>
                <a:cs typeface="+mn-lt"/>
                <a:hlinkClick r:id="rId3"/>
              </a:rPr>
              <a:t>http://www.nnparenttoolkit.org.uk/information-for-parents/</a:t>
            </a:r>
            <a:r>
              <a:rPr lang="en-GB" dirty="0">
                <a:ea typeface="+mn-lt"/>
                <a:cs typeface="+mn-lt"/>
              </a:rPr>
              <a:t> (Maths) </a:t>
            </a:r>
            <a:endParaRPr lang="en-GB" sz="2000" dirty="0"/>
          </a:p>
          <a:p>
            <a:pPr>
              <a:buFont typeface="Arial" panose="020B0604020202020204" pitchFamily="34" charset="0"/>
              <a:buChar char="•"/>
            </a:pPr>
            <a:r>
              <a:rPr lang="en-GB" dirty="0">
                <a:ea typeface="+mn-lt"/>
                <a:cs typeface="+mn-lt"/>
                <a:hlinkClick r:id="rId4"/>
              </a:rPr>
              <a:t>http://www.theschoolrun.com/</a:t>
            </a:r>
            <a:r>
              <a:rPr lang="en-GB" dirty="0">
                <a:ea typeface="+mn-lt"/>
                <a:cs typeface="+mn-lt"/>
              </a:rPr>
              <a:t> (Maths, Literacy and other primary subjects) </a:t>
            </a:r>
          </a:p>
          <a:p>
            <a:endParaRPr lang="en-GB" sz="2000" dirty="0"/>
          </a:p>
          <a:p>
            <a:pPr marL="285750" indent="-285750">
              <a:buFont typeface="Arial" panose="020B0604020202020204" pitchFamily="34" charset="0"/>
              <a:buChar char="•"/>
            </a:pPr>
            <a:r>
              <a:rPr lang="en-GB" b="1" dirty="0">
                <a:ea typeface="+mn-lt"/>
                <a:cs typeface="+mn-lt"/>
              </a:rPr>
              <a:t>It is REALLY IMPORTANT for children to ensure they are confident with 2,5 and 10 times tables and to start learning other times tables, starting with 4s and 8s. We are still subscribing to </a:t>
            </a:r>
            <a:r>
              <a:rPr lang="en-GB" b="1" dirty="0" err="1">
                <a:ea typeface="+mn-lt"/>
                <a:cs typeface="+mn-lt"/>
              </a:rPr>
              <a:t>TTrock</a:t>
            </a:r>
            <a:r>
              <a:rPr lang="en-GB" b="1" dirty="0">
                <a:ea typeface="+mn-lt"/>
                <a:cs typeface="+mn-lt"/>
              </a:rPr>
              <a:t> stars and children should access this at least twice a week at home.  </a:t>
            </a:r>
          </a:p>
          <a:p>
            <a:pPr marL="285750" indent="-285750">
              <a:buFont typeface="Arial" panose="020B0604020202020204" pitchFamily="34" charset="0"/>
              <a:buChar char="•"/>
            </a:pPr>
            <a:endParaRPr lang="en-GB" b="1" dirty="0">
              <a:ea typeface="+mn-lt"/>
              <a:cs typeface="+mn-lt"/>
            </a:endParaRPr>
          </a:p>
          <a:p>
            <a:pPr marL="285750" indent="-285750">
              <a:buFont typeface="Arial" panose="020B0604020202020204" pitchFamily="34" charset="0"/>
              <a:buChar char="•"/>
            </a:pPr>
            <a:r>
              <a:rPr lang="en-GB" b="1" dirty="0">
                <a:ea typeface="+mn-lt"/>
                <a:cs typeface="+mn-lt"/>
              </a:rPr>
              <a:t>They also need to be able to tell the time accurately using digital and analogue clocks, as this is a life skill.</a:t>
            </a:r>
            <a:r>
              <a:rPr lang="en-GB" dirty="0">
                <a:ea typeface="+mn-lt"/>
                <a:cs typeface="+mn-lt"/>
              </a:rPr>
              <a:t> </a:t>
            </a:r>
            <a:endParaRPr lang="en-GB" sz="2000" dirty="0"/>
          </a:p>
        </p:txBody>
      </p:sp>
    </p:spTree>
    <p:extLst>
      <p:ext uri="{BB962C8B-B14F-4D97-AF65-F5344CB8AC3E}">
        <p14:creationId xmlns:p14="http://schemas.microsoft.com/office/powerpoint/2010/main" val="86173366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FD8743FE-A4D1-410F-B910-B06C99B88E81}"/>
              </a:ext>
            </a:extLst>
          </p:cNvPr>
          <p:cNvSpPr>
            <a:spLocks noGrp="1"/>
          </p:cNvSpPr>
          <p:nvPr>
            <p:ph type="title"/>
          </p:nvPr>
        </p:nvSpPr>
        <p:spPr>
          <a:xfrm>
            <a:off x="252891" y="323557"/>
            <a:ext cx="8534400" cy="1012578"/>
          </a:xfrm>
        </p:spPr>
        <p:txBody>
          <a:bodyPr/>
          <a:lstStyle/>
          <a:p>
            <a:r>
              <a:rPr lang="en-GB" dirty="0"/>
              <a:t>Possible trips and events</a:t>
            </a:r>
          </a:p>
        </p:txBody>
      </p:sp>
      <p:sp>
        <p:nvSpPr>
          <p:cNvPr id="7" name="TextBox 6">
            <a:extLst>
              <a:ext uri="{FF2B5EF4-FFF2-40B4-BE49-F238E27FC236}">
                <a16:creationId xmlns:a16="http://schemas.microsoft.com/office/drawing/2014/main" id="{BCEAE8DB-D43D-48B0-BC2C-FCBA07503E87}"/>
              </a:ext>
            </a:extLst>
          </p:cNvPr>
          <p:cNvSpPr txBox="1"/>
          <p:nvPr/>
        </p:nvSpPr>
        <p:spPr>
          <a:xfrm>
            <a:off x="310552" y="1388853"/>
            <a:ext cx="10578859" cy="255454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457200" indent="-457200">
              <a:buFont typeface="Arial" panose="020B0604020202020204" pitchFamily="34" charset="0"/>
              <a:buChar char="•"/>
            </a:pPr>
            <a:r>
              <a:rPr lang="en-GB" sz="3200" dirty="0"/>
              <a:t>Hopefully, we will be able to go on trips and take part in lots of exciting activities this year. These could include:</a:t>
            </a:r>
            <a:endParaRPr lang="en-US" dirty="0"/>
          </a:p>
          <a:p>
            <a:pPr marL="457200" indent="-457200">
              <a:buFont typeface="Arial" panose="020B0604020202020204" pitchFamily="34" charset="0"/>
              <a:buChar char="•"/>
            </a:pPr>
            <a:r>
              <a:rPr lang="en-GB" sz="3200" dirty="0"/>
              <a:t>Stone Age trip to Skelton Grange</a:t>
            </a:r>
          </a:p>
          <a:p>
            <a:pPr marL="457200" indent="-457200">
              <a:buFont typeface="Arial" panose="020B0604020202020204" pitchFamily="34" charset="0"/>
              <a:buChar char="•"/>
            </a:pPr>
            <a:r>
              <a:rPr lang="en-GB" sz="3200" dirty="0"/>
              <a:t>City Museum in Summer for Egyptians</a:t>
            </a:r>
          </a:p>
        </p:txBody>
      </p:sp>
      <p:pic>
        <p:nvPicPr>
          <p:cNvPr id="8" name="Picture 8">
            <a:extLst>
              <a:ext uri="{FF2B5EF4-FFF2-40B4-BE49-F238E27FC236}">
                <a16:creationId xmlns:a16="http://schemas.microsoft.com/office/drawing/2014/main" id="{969AB1B0-897D-4BBB-B514-C5D54F775D54}"/>
              </a:ext>
            </a:extLst>
          </p:cNvPr>
          <p:cNvPicPr>
            <a:picLocks noChangeAspect="1"/>
          </p:cNvPicPr>
          <p:nvPr/>
        </p:nvPicPr>
        <p:blipFill>
          <a:blip r:embed="rId2"/>
          <a:stretch>
            <a:fillRect/>
          </a:stretch>
        </p:blipFill>
        <p:spPr>
          <a:xfrm>
            <a:off x="9963150" y="77776"/>
            <a:ext cx="2228850" cy="504825"/>
          </a:xfrm>
          <a:prstGeom prst="rect">
            <a:avLst/>
          </a:prstGeom>
        </p:spPr>
      </p:pic>
    </p:spTree>
    <p:extLst>
      <p:ext uri="{BB962C8B-B14F-4D97-AF65-F5344CB8AC3E}">
        <p14:creationId xmlns:p14="http://schemas.microsoft.com/office/powerpoint/2010/main" val="293614616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1C9091-EB6E-425E-9919-6772C6173E6E}"/>
              </a:ext>
            </a:extLst>
          </p:cNvPr>
          <p:cNvSpPr>
            <a:spLocks noGrp="1"/>
          </p:cNvSpPr>
          <p:nvPr>
            <p:ph type="title"/>
          </p:nvPr>
        </p:nvSpPr>
        <p:spPr/>
        <p:txBody>
          <a:bodyPr>
            <a:normAutofit/>
          </a:bodyPr>
          <a:lstStyle/>
          <a:p>
            <a:pPr algn="ctr"/>
            <a:r>
              <a:rPr lang="en-GB" sz="5400"/>
              <a:t>School Uniform</a:t>
            </a:r>
          </a:p>
        </p:txBody>
      </p:sp>
      <p:sp>
        <p:nvSpPr>
          <p:cNvPr id="3" name="Content Placeholder 2">
            <a:extLst>
              <a:ext uri="{FF2B5EF4-FFF2-40B4-BE49-F238E27FC236}">
                <a16:creationId xmlns:a16="http://schemas.microsoft.com/office/drawing/2014/main" id="{807D446B-1BB3-45BC-93A1-86BA43AE1198}"/>
              </a:ext>
            </a:extLst>
          </p:cNvPr>
          <p:cNvSpPr>
            <a:spLocks noGrp="1"/>
          </p:cNvSpPr>
          <p:nvPr>
            <p:ph idx="1"/>
          </p:nvPr>
        </p:nvSpPr>
        <p:spPr>
          <a:xfrm>
            <a:off x="677333" y="1736519"/>
            <a:ext cx="9010005" cy="3880773"/>
          </a:xfrm>
        </p:spPr>
        <p:txBody>
          <a:bodyPr vert="horz" lIns="91440" tIns="45720" rIns="91440" bIns="45720" rtlCol="0" anchor="t">
            <a:normAutofit/>
          </a:bodyPr>
          <a:lstStyle/>
          <a:p>
            <a:r>
              <a:rPr lang="en-GB" sz="2400"/>
              <a:t>School uniform is supplied by </a:t>
            </a:r>
            <a:r>
              <a:rPr lang="en-GB" sz="2400" err="1"/>
              <a:t>Uniwears</a:t>
            </a:r>
            <a:endParaRPr lang="en-GB" sz="2400" err="1">
              <a:ea typeface="+mn-lt"/>
              <a:cs typeface="+mn-lt"/>
            </a:endParaRPr>
          </a:p>
          <a:p>
            <a:pPr marL="0" indent="0">
              <a:buNone/>
            </a:pPr>
            <a:r>
              <a:rPr lang="en-GB" sz="2400">
                <a:ea typeface="+mn-lt"/>
                <a:cs typeface="+mn-lt"/>
                <a:hlinkClick r:id="rId2"/>
              </a:rPr>
              <a:t>info@uniwears.co.uk</a:t>
            </a:r>
            <a:endParaRPr lang="en-GB">
              <a:ea typeface="+mn-lt"/>
              <a:cs typeface="+mn-lt"/>
            </a:endParaRPr>
          </a:p>
          <a:p>
            <a:pPr marL="0" indent="0">
              <a:buNone/>
            </a:pPr>
            <a:endParaRPr lang="en-GB" sz="2400">
              <a:ea typeface="+mn-lt"/>
              <a:cs typeface="+mn-lt"/>
            </a:endParaRPr>
          </a:p>
          <a:p>
            <a:pPr marL="0" indent="0">
              <a:buNone/>
            </a:pPr>
            <a:r>
              <a:rPr lang="en-GB" sz="2400">
                <a:ea typeface="+mn-lt"/>
                <a:cs typeface="+mn-lt"/>
              </a:rPr>
              <a:t>More details can be found via the below link:</a:t>
            </a:r>
          </a:p>
          <a:p>
            <a:pPr marL="0" indent="0">
              <a:buNone/>
            </a:pPr>
            <a:r>
              <a:rPr lang="en-GB" sz="2400">
                <a:ea typeface="+mn-lt"/>
                <a:cs typeface="+mn-lt"/>
                <a:hlinkClick r:id="rId3"/>
              </a:rPr>
              <a:t>Uniform Webpage</a:t>
            </a:r>
            <a:r>
              <a:rPr lang="en-GB" sz="2400">
                <a:ea typeface="+mn-lt"/>
                <a:cs typeface="+mn-lt"/>
              </a:rPr>
              <a:t> </a:t>
            </a:r>
            <a:endParaRPr lang="en-GB"/>
          </a:p>
          <a:p>
            <a:endParaRPr lang="en-GB" sz="2400">
              <a:ea typeface="+mn-lt"/>
              <a:cs typeface="+mn-lt"/>
            </a:endParaRPr>
          </a:p>
        </p:txBody>
      </p:sp>
      <p:pic>
        <p:nvPicPr>
          <p:cNvPr id="5" name="Picture 12">
            <a:extLst>
              <a:ext uri="{FF2B5EF4-FFF2-40B4-BE49-F238E27FC236}">
                <a16:creationId xmlns:a16="http://schemas.microsoft.com/office/drawing/2014/main" id="{EA401F7E-D586-DB17-6BCC-A142D90C5FC5}"/>
              </a:ext>
            </a:extLst>
          </p:cNvPr>
          <p:cNvPicPr>
            <a:picLocks noChangeAspect="1"/>
          </p:cNvPicPr>
          <p:nvPr/>
        </p:nvPicPr>
        <p:blipFill>
          <a:blip r:embed="rId4"/>
          <a:stretch>
            <a:fillRect/>
          </a:stretch>
        </p:blipFill>
        <p:spPr>
          <a:xfrm>
            <a:off x="9446919" y="6157562"/>
            <a:ext cx="2743200" cy="620062"/>
          </a:xfrm>
          <a:prstGeom prst="rect">
            <a:avLst/>
          </a:prstGeom>
        </p:spPr>
      </p:pic>
    </p:spTree>
    <p:extLst>
      <p:ext uri="{BB962C8B-B14F-4D97-AF65-F5344CB8AC3E}">
        <p14:creationId xmlns:p14="http://schemas.microsoft.com/office/powerpoint/2010/main" val="29460815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itle 1">
            <a:extLst>
              <a:ext uri="{FF2B5EF4-FFF2-40B4-BE49-F238E27FC236}">
                <a16:creationId xmlns:a16="http://schemas.microsoft.com/office/drawing/2014/main" id="{14F179D0-CFFB-4C1D-9563-61CFC579B61E}"/>
              </a:ext>
            </a:extLst>
          </p:cNvPr>
          <p:cNvSpPr>
            <a:spLocks noGrp="1"/>
          </p:cNvSpPr>
          <p:nvPr>
            <p:ph type="title"/>
          </p:nvPr>
        </p:nvSpPr>
        <p:spPr>
          <a:xfrm>
            <a:off x="4122496" y="127242"/>
            <a:ext cx="4322034" cy="809703"/>
          </a:xfrm>
        </p:spPr>
        <p:txBody>
          <a:bodyPr>
            <a:normAutofit fontScale="90000"/>
          </a:bodyPr>
          <a:lstStyle/>
          <a:p>
            <a:pPr algn="ctr"/>
            <a:r>
              <a:rPr lang="en-GB" sz="5400"/>
              <a:t>Uniform</a:t>
            </a:r>
          </a:p>
        </p:txBody>
      </p:sp>
      <p:sp>
        <p:nvSpPr>
          <p:cNvPr id="6" name="Content Placeholder 2">
            <a:extLst>
              <a:ext uri="{FF2B5EF4-FFF2-40B4-BE49-F238E27FC236}">
                <a16:creationId xmlns:a16="http://schemas.microsoft.com/office/drawing/2014/main" id="{CD752DF0-470A-4367-A743-9F0EAB7A2405}"/>
              </a:ext>
            </a:extLst>
          </p:cNvPr>
          <p:cNvSpPr>
            <a:spLocks noGrp="1"/>
          </p:cNvSpPr>
          <p:nvPr/>
        </p:nvSpPr>
        <p:spPr>
          <a:xfrm>
            <a:off x="4406392" y="1143991"/>
            <a:ext cx="5872637" cy="5528421"/>
          </a:xfrm>
          <a:prstGeom prst="rect">
            <a:avLst/>
          </a:prstGeom>
        </p:spPr>
        <p:txBody>
          <a:bodyPr vert="horz" lIns="91440" tIns="45720" rIns="91440" bIns="45720" rtlCol="0" anchor="t">
            <a:normAutofit fontScale="92500" lnSpcReduction="1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GB" dirty="0"/>
              <a:t>Navy school jumper (with or without logo)</a:t>
            </a:r>
            <a:endParaRPr lang="en-US"/>
          </a:p>
          <a:p>
            <a:r>
              <a:rPr lang="en-GB" dirty="0"/>
              <a:t>Navy school cardigan </a:t>
            </a:r>
            <a:r>
              <a:rPr lang="en-GB" dirty="0">
                <a:ea typeface="+mn-lt"/>
                <a:cs typeface="+mn-lt"/>
              </a:rPr>
              <a:t>(with or without logo)</a:t>
            </a:r>
          </a:p>
          <a:p>
            <a:r>
              <a:rPr lang="en-GB" dirty="0"/>
              <a:t>White polo shirt or shirt</a:t>
            </a:r>
          </a:p>
          <a:p>
            <a:r>
              <a:rPr lang="en-GB" dirty="0"/>
              <a:t>Grey school trousers/skirt</a:t>
            </a:r>
          </a:p>
          <a:p>
            <a:r>
              <a:rPr lang="en-GB" dirty="0"/>
              <a:t>Grey school dress</a:t>
            </a:r>
          </a:p>
          <a:p>
            <a:r>
              <a:rPr lang="en-GB" dirty="0"/>
              <a:t>Blue checked school summer dress</a:t>
            </a:r>
          </a:p>
          <a:p>
            <a:r>
              <a:rPr lang="en-GB" dirty="0"/>
              <a:t>Grey school shorts</a:t>
            </a:r>
          </a:p>
          <a:p>
            <a:r>
              <a:rPr lang="en-GB" dirty="0"/>
              <a:t>Black shoes or trainers that children can fasten independently e.g. Velcro</a:t>
            </a:r>
          </a:p>
          <a:p>
            <a:r>
              <a:rPr lang="en-GB" dirty="0"/>
              <a:t>Long hair must be tied up / no extreme hair styles</a:t>
            </a:r>
          </a:p>
          <a:p>
            <a:r>
              <a:rPr lang="en-GB" dirty="0"/>
              <a:t>PE Kit</a:t>
            </a:r>
          </a:p>
          <a:p>
            <a:pPr lvl="1"/>
            <a:r>
              <a:rPr lang="en-GB" dirty="0"/>
              <a:t>Coloured t-shirt (Linked to teams used for PE etc)</a:t>
            </a:r>
          </a:p>
          <a:p>
            <a:pPr lvl="1"/>
            <a:r>
              <a:rPr lang="en-GB" dirty="0"/>
              <a:t>Black or grey PE shorts</a:t>
            </a:r>
          </a:p>
          <a:p>
            <a:pPr marL="914400" lvl="2" indent="0">
              <a:buNone/>
            </a:pPr>
            <a:r>
              <a:rPr lang="en-GB" dirty="0"/>
              <a:t>or</a:t>
            </a:r>
          </a:p>
          <a:p>
            <a:pPr lvl="1"/>
            <a:r>
              <a:rPr lang="en-GB" dirty="0"/>
              <a:t>Black or grey jogging bottoms or leggings</a:t>
            </a:r>
          </a:p>
          <a:p>
            <a:pPr lvl="1"/>
            <a:r>
              <a:rPr lang="en-GB" dirty="0"/>
              <a:t>Navy hooded top with logo</a:t>
            </a:r>
          </a:p>
          <a:p>
            <a:endParaRPr lang="en-GB"/>
          </a:p>
          <a:p>
            <a:endParaRPr lang="en-GB"/>
          </a:p>
          <a:p>
            <a:endParaRPr lang="en-GB"/>
          </a:p>
        </p:txBody>
      </p:sp>
      <p:pic>
        <p:nvPicPr>
          <p:cNvPr id="4" name="Picture 12">
            <a:extLst>
              <a:ext uri="{FF2B5EF4-FFF2-40B4-BE49-F238E27FC236}">
                <a16:creationId xmlns:a16="http://schemas.microsoft.com/office/drawing/2014/main" id="{B986B9F8-7F7E-9586-7788-E0434513DE72}"/>
              </a:ext>
            </a:extLst>
          </p:cNvPr>
          <p:cNvPicPr>
            <a:picLocks noChangeAspect="1"/>
          </p:cNvPicPr>
          <p:nvPr/>
        </p:nvPicPr>
        <p:blipFill>
          <a:blip r:embed="rId2"/>
          <a:stretch>
            <a:fillRect/>
          </a:stretch>
        </p:blipFill>
        <p:spPr>
          <a:xfrm>
            <a:off x="9446919" y="6157562"/>
            <a:ext cx="2743200" cy="620062"/>
          </a:xfrm>
          <a:prstGeom prst="rect">
            <a:avLst/>
          </a:prstGeom>
        </p:spPr>
      </p:pic>
      <p:pic>
        <p:nvPicPr>
          <p:cNvPr id="7" name="Picture 6" descr="A child standing in front of a wood wall&#10;&#10;AI-generated content may be incorrect.">
            <a:extLst>
              <a:ext uri="{FF2B5EF4-FFF2-40B4-BE49-F238E27FC236}">
                <a16:creationId xmlns:a16="http://schemas.microsoft.com/office/drawing/2014/main" id="{6C6E228F-B70C-8911-AB52-A3EF2CB2C4B3}"/>
              </a:ext>
            </a:extLst>
          </p:cNvPr>
          <p:cNvPicPr>
            <a:picLocks noChangeAspect="1"/>
          </p:cNvPicPr>
          <p:nvPr/>
        </p:nvPicPr>
        <p:blipFill>
          <a:blip r:embed="rId3"/>
          <a:srcRect l="14981" r="17519" b="1829"/>
          <a:stretch/>
        </p:blipFill>
        <p:spPr>
          <a:xfrm>
            <a:off x="2256655" y="1771135"/>
            <a:ext cx="1860675" cy="4690573"/>
          </a:xfrm>
          <a:prstGeom prst="rect">
            <a:avLst/>
          </a:prstGeom>
        </p:spPr>
      </p:pic>
      <p:pic>
        <p:nvPicPr>
          <p:cNvPr id="8" name="Picture 7" descr="A child standing in front of a door&#10;&#10;AI-generated content may be incorrect.">
            <a:extLst>
              <a:ext uri="{FF2B5EF4-FFF2-40B4-BE49-F238E27FC236}">
                <a16:creationId xmlns:a16="http://schemas.microsoft.com/office/drawing/2014/main" id="{40B38F0E-3B58-9DC1-D95A-78D394A80199}"/>
              </a:ext>
            </a:extLst>
          </p:cNvPr>
          <p:cNvPicPr>
            <a:picLocks noChangeAspect="1"/>
          </p:cNvPicPr>
          <p:nvPr/>
        </p:nvPicPr>
        <p:blipFill>
          <a:blip r:embed="rId4"/>
          <a:srcRect l="11151" r="23956" b="-208"/>
          <a:stretch/>
        </p:blipFill>
        <p:spPr>
          <a:xfrm>
            <a:off x="264127" y="128716"/>
            <a:ext cx="1859329" cy="4963303"/>
          </a:xfrm>
          <a:prstGeom prst="rect">
            <a:avLst/>
          </a:prstGeom>
        </p:spPr>
      </p:pic>
    </p:spTree>
    <p:extLst>
      <p:ext uri="{BB962C8B-B14F-4D97-AF65-F5344CB8AC3E}">
        <p14:creationId xmlns:p14="http://schemas.microsoft.com/office/powerpoint/2010/main" val="14793360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0C65A3-C4E3-4726-AD53-DE014E8249AE}"/>
              </a:ext>
            </a:extLst>
          </p:cNvPr>
          <p:cNvSpPr>
            <a:spLocks noGrp="1"/>
          </p:cNvSpPr>
          <p:nvPr>
            <p:ph type="title"/>
          </p:nvPr>
        </p:nvSpPr>
        <p:spPr>
          <a:xfrm>
            <a:off x="80363" y="200475"/>
            <a:ext cx="8534400" cy="1078150"/>
          </a:xfrm>
        </p:spPr>
        <p:txBody>
          <a:bodyPr/>
          <a:lstStyle/>
          <a:p>
            <a:r>
              <a:rPr lang="en-GB"/>
              <a:t>Communication</a:t>
            </a:r>
          </a:p>
        </p:txBody>
      </p:sp>
      <p:pic>
        <p:nvPicPr>
          <p:cNvPr id="3" name="Picture 3">
            <a:extLst>
              <a:ext uri="{FF2B5EF4-FFF2-40B4-BE49-F238E27FC236}">
                <a16:creationId xmlns:a16="http://schemas.microsoft.com/office/drawing/2014/main" id="{9AB83515-8035-4139-9B00-8E724E8DCECB}"/>
              </a:ext>
            </a:extLst>
          </p:cNvPr>
          <p:cNvPicPr>
            <a:picLocks noChangeAspect="1"/>
          </p:cNvPicPr>
          <p:nvPr/>
        </p:nvPicPr>
        <p:blipFill>
          <a:blip r:embed="rId2"/>
          <a:stretch>
            <a:fillRect/>
          </a:stretch>
        </p:blipFill>
        <p:spPr>
          <a:xfrm>
            <a:off x="9797990" y="200475"/>
            <a:ext cx="2228850" cy="504825"/>
          </a:xfrm>
          <a:prstGeom prst="rect">
            <a:avLst/>
          </a:prstGeom>
        </p:spPr>
      </p:pic>
      <p:sp>
        <p:nvSpPr>
          <p:cNvPr id="4" name="TextBox 3">
            <a:extLst>
              <a:ext uri="{FF2B5EF4-FFF2-40B4-BE49-F238E27FC236}">
                <a16:creationId xmlns:a16="http://schemas.microsoft.com/office/drawing/2014/main" id="{23E09C74-5F2F-4AC2-B7A4-962BCD74454E}"/>
              </a:ext>
            </a:extLst>
          </p:cNvPr>
          <p:cNvSpPr txBox="1"/>
          <p:nvPr/>
        </p:nvSpPr>
        <p:spPr>
          <a:xfrm>
            <a:off x="238665" y="1043796"/>
            <a:ext cx="6625086" cy="10772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GB" sz="2800"/>
          </a:p>
          <a:p>
            <a:endParaRPr lang="en-GB"/>
          </a:p>
          <a:p>
            <a:pPr marL="285750" indent="-285750">
              <a:buFont typeface="Arial"/>
              <a:buChar char="•"/>
            </a:pPr>
            <a:endParaRPr lang="en-GB"/>
          </a:p>
        </p:txBody>
      </p:sp>
      <p:sp>
        <p:nvSpPr>
          <p:cNvPr id="5" name="TextBox 4">
            <a:extLst>
              <a:ext uri="{FF2B5EF4-FFF2-40B4-BE49-F238E27FC236}">
                <a16:creationId xmlns:a16="http://schemas.microsoft.com/office/drawing/2014/main" id="{63D50C33-A44C-4703-8406-105923DCFE69}"/>
              </a:ext>
            </a:extLst>
          </p:cNvPr>
          <p:cNvSpPr txBox="1"/>
          <p:nvPr/>
        </p:nvSpPr>
        <p:spPr>
          <a:xfrm>
            <a:off x="332154" y="1043796"/>
            <a:ext cx="8030818" cy="5262979"/>
          </a:xfrm>
          <a:prstGeom prst="rect">
            <a:avLst/>
          </a:prstGeom>
          <a:noFill/>
        </p:spPr>
        <p:txBody>
          <a:bodyPr wrap="square" lIns="91440" tIns="45720" rIns="91440" bIns="45720" rtlCol="0" anchor="t">
            <a:spAutoFit/>
          </a:bodyPr>
          <a:lstStyle/>
          <a:p>
            <a:pPr marL="285750" indent="-285750">
              <a:buFont typeface="Arial" panose="020B0604020202020204" pitchFamily="34" charset="0"/>
              <a:buChar char="•"/>
            </a:pPr>
            <a:r>
              <a:rPr lang="en-GB" sz="2400"/>
              <a:t>School communicates through email, text messages and sometimes paper letters.</a:t>
            </a:r>
          </a:p>
          <a:p>
            <a:pPr marL="285750" indent="-285750">
              <a:buFont typeface="Arial" panose="020B0604020202020204" pitchFamily="34" charset="0"/>
              <a:buChar char="•"/>
            </a:pPr>
            <a:r>
              <a:rPr lang="en-GB" sz="2400"/>
              <a:t>Each Friday, a weekly newsletter comes home with details of all that is going on in school.</a:t>
            </a:r>
          </a:p>
          <a:p>
            <a:pPr marL="285750" indent="-285750">
              <a:buFont typeface="Arial" panose="020B0604020202020204" pitchFamily="34" charset="0"/>
              <a:buChar char="•"/>
            </a:pPr>
            <a:r>
              <a:rPr lang="en-GB" sz="2400"/>
              <a:t>Class teachers will also email to share specific information and updates.</a:t>
            </a:r>
          </a:p>
          <a:p>
            <a:pPr marL="285750" indent="-285750">
              <a:buFont typeface="Arial" panose="020B0604020202020204" pitchFamily="34" charset="0"/>
              <a:buChar char="•"/>
            </a:pPr>
            <a:r>
              <a:rPr lang="en-GB" sz="2400"/>
              <a:t>School can list 2 numbers as priority one contacts so that both parents receive any general text messages sent.</a:t>
            </a:r>
          </a:p>
          <a:p>
            <a:pPr marL="285750" indent="-285750">
              <a:buFont typeface="Arial" panose="020B0604020202020204" pitchFamily="34" charset="0"/>
              <a:buChar char="•"/>
            </a:pPr>
            <a:r>
              <a:rPr lang="en-GB" sz="2400"/>
              <a:t>Please add the following emails to your contacts so that emails come straight to your inbox:</a:t>
            </a:r>
          </a:p>
          <a:p>
            <a:pPr marL="742950" lvl="1" indent="-285750">
              <a:buFont typeface="Arial" panose="020B0604020202020204" pitchFamily="34" charset="0"/>
              <a:buChar char="•"/>
            </a:pPr>
            <a:r>
              <a:rPr lang="en-GB" sz="2400">
                <a:hlinkClick r:id="rId3"/>
              </a:rPr>
              <a:t>manston.primary@manston.leeds.sch.uk</a:t>
            </a:r>
            <a:endParaRPr lang="en-GB" sz="2400"/>
          </a:p>
          <a:p>
            <a:pPr marL="742950" lvl="1" indent="-285750">
              <a:buFont typeface="Arial" panose="020B0604020202020204" pitchFamily="34" charset="0"/>
              <a:buChar char="•"/>
            </a:pPr>
            <a:r>
              <a:rPr lang="en-GB" sz="2400">
                <a:solidFill>
                  <a:srgbClr val="424242"/>
                </a:solidFill>
                <a:latin typeface="Segoe UI"/>
                <a:cs typeface="Segoe UI"/>
                <a:hlinkClick r:id="rId4"/>
              </a:rPr>
              <a:t>no-reply@mail.arbor-education.com</a:t>
            </a:r>
            <a:r>
              <a:rPr lang="en-GB" sz="2400">
                <a:solidFill>
                  <a:srgbClr val="424242"/>
                </a:solidFill>
                <a:latin typeface="Segoe UI"/>
                <a:cs typeface="Segoe UI"/>
              </a:rPr>
              <a:t> </a:t>
            </a:r>
            <a:endParaRPr lang="en-GB" sz="2400">
              <a:solidFill>
                <a:srgbClr val="000000"/>
              </a:solidFill>
              <a:latin typeface="Trebuchet MS"/>
              <a:cs typeface="Segoe UI"/>
            </a:endParaRPr>
          </a:p>
          <a:p>
            <a:pPr marL="742950" lvl="1" indent="-285750">
              <a:buFont typeface="Arial" panose="020B0604020202020204" pitchFamily="34" charset="0"/>
              <a:buChar char="•"/>
            </a:pPr>
            <a:endParaRPr lang="en-GB" sz="2400"/>
          </a:p>
        </p:txBody>
      </p:sp>
      <p:pic>
        <p:nvPicPr>
          <p:cNvPr id="7" name="Picture 6" descr="A close-up of a logo&#10;&#10;Description automatically generated">
            <a:extLst>
              <a:ext uri="{FF2B5EF4-FFF2-40B4-BE49-F238E27FC236}">
                <a16:creationId xmlns:a16="http://schemas.microsoft.com/office/drawing/2014/main" id="{70FBE5A8-DB9F-077C-9328-8AD2D0BDC0DC}"/>
              </a:ext>
            </a:extLst>
          </p:cNvPr>
          <p:cNvPicPr>
            <a:picLocks noChangeAspect="1"/>
          </p:cNvPicPr>
          <p:nvPr/>
        </p:nvPicPr>
        <p:blipFill>
          <a:blip r:embed="rId5"/>
          <a:stretch>
            <a:fillRect/>
          </a:stretch>
        </p:blipFill>
        <p:spPr>
          <a:xfrm>
            <a:off x="687615" y="5893564"/>
            <a:ext cx="6090558" cy="413944"/>
          </a:xfrm>
          <a:prstGeom prst="rect">
            <a:avLst/>
          </a:prstGeom>
        </p:spPr>
      </p:pic>
    </p:spTree>
    <p:extLst>
      <p:ext uri="{BB962C8B-B14F-4D97-AF65-F5344CB8AC3E}">
        <p14:creationId xmlns:p14="http://schemas.microsoft.com/office/powerpoint/2010/main" val="85856330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19641F-6E17-4235-B800-FDF72330ADE5}"/>
              </a:ext>
            </a:extLst>
          </p:cNvPr>
          <p:cNvSpPr>
            <a:spLocks noGrp="1"/>
          </p:cNvSpPr>
          <p:nvPr>
            <p:ph type="title"/>
          </p:nvPr>
        </p:nvSpPr>
        <p:spPr>
          <a:xfrm>
            <a:off x="231206" y="66335"/>
            <a:ext cx="7226606" cy="1166848"/>
          </a:xfrm>
        </p:spPr>
        <p:txBody>
          <a:bodyPr/>
          <a:lstStyle/>
          <a:p>
            <a:r>
              <a:rPr lang="en-GB"/>
              <a:t>Home School Agreement </a:t>
            </a:r>
          </a:p>
        </p:txBody>
      </p:sp>
      <p:sp>
        <p:nvSpPr>
          <p:cNvPr id="3" name="TextBox 2">
            <a:extLst>
              <a:ext uri="{FF2B5EF4-FFF2-40B4-BE49-F238E27FC236}">
                <a16:creationId xmlns:a16="http://schemas.microsoft.com/office/drawing/2014/main" id="{D30BB1A8-AABD-4828-B530-7E2767921381}"/>
              </a:ext>
            </a:extLst>
          </p:cNvPr>
          <p:cNvSpPr txBox="1"/>
          <p:nvPr/>
        </p:nvSpPr>
        <p:spPr>
          <a:xfrm>
            <a:off x="365501" y="1147996"/>
            <a:ext cx="4229389" cy="4832092"/>
          </a:xfrm>
          <a:prstGeom prst="rect">
            <a:avLst/>
          </a:prstGeom>
          <a:noFill/>
        </p:spPr>
        <p:txBody>
          <a:bodyPr wrap="square" lIns="91440" tIns="45720" rIns="91440" bIns="45720" rtlCol="0" anchor="t">
            <a:spAutoFit/>
          </a:bodyPr>
          <a:lstStyle/>
          <a:p>
            <a:pPr marL="285750" indent="-285750" algn="ctr">
              <a:buFont typeface="Arial" panose="020B0604020202020204" pitchFamily="34" charset="0"/>
              <a:buChar char="•"/>
            </a:pPr>
            <a:r>
              <a:rPr lang="en-GB" sz="2800"/>
              <a:t>An updated copy of this, including an online safety pupil user agreement has come home recently.</a:t>
            </a:r>
          </a:p>
          <a:p>
            <a:pPr marL="285750" indent="-285750" algn="ctr">
              <a:buFont typeface="Arial" panose="020B0604020202020204" pitchFamily="34" charset="0"/>
              <a:buChar char="•"/>
            </a:pPr>
            <a:r>
              <a:rPr lang="en-GB" sz="2800"/>
              <a:t>Please review this at home with your child.</a:t>
            </a:r>
          </a:p>
          <a:p>
            <a:pPr marL="285750" indent="-285750" algn="ctr">
              <a:buFont typeface="Arial" panose="020B0604020202020204" pitchFamily="34" charset="0"/>
              <a:buChar char="•"/>
            </a:pPr>
            <a:r>
              <a:rPr lang="en-GB" sz="2800"/>
              <a:t>This agreement applies to all pupils, parents and staff at Manston Primary</a:t>
            </a:r>
          </a:p>
        </p:txBody>
      </p:sp>
      <p:pic>
        <p:nvPicPr>
          <p:cNvPr id="4" name="Picture 3">
            <a:extLst>
              <a:ext uri="{FF2B5EF4-FFF2-40B4-BE49-F238E27FC236}">
                <a16:creationId xmlns:a16="http://schemas.microsoft.com/office/drawing/2014/main" id="{11B29631-E787-4432-BAE6-1686C3533201}"/>
              </a:ext>
            </a:extLst>
          </p:cNvPr>
          <p:cNvPicPr>
            <a:picLocks noChangeAspect="1"/>
          </p:cNvPicPr>
          <p:nvPr/>
        </p:nvPicPr>
        <p:blipFill>
          <a:blip r:embed="rId2"/>
          <a:stretch>
            <a:fillRect/>
          </a:stretch>
        </p:blipFill>
        <p:spPr>
          <a:xfrm>
            <a:off x="4823066" y="1011388"/>
            <a:ext cx="6855276" cy="4615242"/>
          </a:xfrm>
          <a:prstGeom prst="rect">
            <a:avLst/>
          </a:prstGeom>
        </p:spPr>
      </p:pic>
      <p:pic>
        <p:nvPicPr>
          <p:cNvPr id="5" name="Picture 4">
            <a:extLst>
              <a:ext uri="{FF2B5EF4-FFF2-40B4-BE49-F238E27FC236}">
                <a16:creationId xmlns:a16="http://schemas.microsoft.com/office/drawing/2014/main" id="{49453410-3057-44F4-AADC-998FCB39F266}"/>
              </a:ext>
            </a:extLst>
          </p:cNvPr>
          <p:cNvPicPr>
            <a:picLocks noChangeAspect="1"/>
          </p:cNvPicPr>
          <p:nvPr/>
        </p:nvPicPr>
        <p:blipFill>
          <a:blip r:embed="rId3"/>
          <a:stretch>
            <a:fillRect/>
          </a:stretch>
        </p:blipFill>
        <p:spPr>
          <a:xfrm>
            <a:off x="10303309" y="0"/>
            <a:ext cx="1807526" cy="572877"/>
          </a:xfrm>
          <a:prstGeom prst="rect">
            <a:avLst/>
          </a:prstGeom>
        </p:spPr>
      </p:pic>
    </p:spTree>
    <p:extLst>
      <p:ext uri="{BB962C8B-B14F-4D97-AF65-F5344CB8AC3E}">
        <p14:creationId xmlns:p14="http://schemas.microsoft.com/office/powerpoint/2010/main" val="303853052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0C65A3-C4E3-4726-AD53-DE014E8249AE}"/>
              </a:ext>
            </a:extLst>
          </p:cNvPr>
          <p:cNvSpPr>
            <a:spLocks noGrp="1"/>
          </p:cNvSpPr>
          <p:nvPr>
            <p:ph type="title"/>
          </p:nvPr>
        </p:nvSpPr>
        <p:spPr>
          <a:xfrm>
            <a:off x="80363" y="200475"/>
            <a:ext cx="8534400" cy="1078150"/>
          </a:xfrm>
        </p:spPr>
        <p:txBody>
          <a:bodyPr/>
          <a:lstStyle/>
          <a:p>
            <a:r>
              <a:rPr lang="en-GB" dirty="0"/>
              <a:t>Equipment</a:t>
            </a:r>
          </a:p>
        </p:txBody>
      </p:sp>
      <p:pic>
        <p:nvPicPr>
          <p:cNvPr id="3" name="Picture 3">
            <a:extLst>
              <a:ext uri="{FF2B5EF4-FFF2-40B4-BE49-F238E27FC236}">
                <a16:creationId xmlns:a16="http://schemas.microsoft.com/office/drawing/2014/main" id="{9AB83515-8035-4139-9B00-8E724E8DCECB}"/>
              </a:ext>
            </a:extLst>
          </p:cNvPr>
          <p:cNvPicPr>
            <a:picLocks noChangeAspect="1"/>
          </p:cNvPicPr>
          <p:nvPr/>
        </p:nvPicPr>
        <p:blipFill>
          <a:blip r:embed="rId2"/>
          <a:stretch>
            <a:fillRect/>
          </a:stretch>
        </p:blipFill>
        <p:spPr>
          <a:xfrm>
            <a:off x="9797990" y="200475"/>
            <a:ext cx="2228850" cy="504825"/>
          </a:xfrm>
          <a:prstGeom prst="rect">
            <a:avLst/>
          </a:prstGeom>
        </p:spPr>
      </p:pic>
      <p:sp>
        <p:nvSpPr>
          <p:cNvPr id="4" name="TextBox 3">
            <a:extLst>
              <a:ext uri="{FF2B5EF4-FFF2-40B4-BE49-F238E27FC236}">
                <a16:creationId xmlns:a16="http://schemas.microsoft.com/office/drawing/2014/main" id="{23E09C74-5F2F-4AC2-B7A4-962BCD74454E}"/>
              </a:ext>
            </a:extLst>
          </p:cNvPr>
          <p:cNvSpPr txBox="1"/>
          <p:nvPr/>
        </p:nvSpPr>
        <p:spPr>
          <a:xfrm>
            <a:off x="217644" y="844100"/>
            <a:ext cx="11270163" cy="550920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dirty="0"/>
              <a:t>Each day children will need to bring: </a:t>
            </a:r>
          </a:p>
          <a:p>
            <a:pPr marL="285750" indent="-285750">
              <a:buFont typeface="Arial"/>
              <a:buChar char="•"/>
            </a:pPr>
            <a:r>
              <a:rPr lang="en-GB" sz="2400" dirty="0"/>
              <a:t>A named water bottle</a:t>
            </a:r>
          </a:p>
          <a:p>
            <a:pPr marL="285750" indent="-285750">
              <a:buFont typeface="Arial"/>
              <a:buChar char="•"/>
            </a:pPr>
            <a:r>
              <a:rPr lang="en-GB" sz="2400" dirty="0"/>
              <a:t>Named coats, hats, gloves suitable to the weather</a:t>
            </a:r>
          </a:p>
          <a:p>
            <a:pPr algn="l" rtl="0" fontAlgn="base">
              <a:buFont typeface="Arial" panose="020B0604020202020204" pitchFamily="34" charset="0"/>
              <a:buChar char="•"/>
            </a:pPr>
            <a:r>
              <a:rPr lang="en-GB" sz="2400" b="0" i="0" u="none" strike="noStrike" dirty="0">
                <a:solidFill>
                  <a:srgbClr val="000000"/>
                </a:solidFill>
                <a:effectLst/>
                <a:latin typeface="Trebuchet MS" panose="020B0603020202020204" pitchFamily="34" charset="0"/>
              </a:rPr>
              <a:t> Homework when it is finished – it can be brought in earlier than the 	due date 	to be kept in class.</a:t>
            </a:r>
            <a:r>
              <a:rPr lang="en-US" sz="2400" b="0" i="0" dirty="0">
                <a:solidFill>
                  <a:srgbClr val="000000"/>
                </a:solidFill>
                <a:effectLst/>
                <a:latin typeface="Trebuchet MS" panose="020B0603020202020204" pitchFamily="34" charset="0"/>
              </a:rPr>
              <a:t>​</a:t>
            </a:r>
            <a:endParaRPr lang="en-US" sz="3600" b="0" i="0" dirty="0">
              <a:solidFill>
                <a:srgbClr val="000000"/>
              </a:solidFill>
              <a:effectLst/>
              <a:latin typeface="Arial" panose="020B0604020202020204" pitchFamily="34" charset="0"/>
            </a:endParaRPr>
          </a:p>
          <a:p>
            <a:pPr algn="l" rtl="0" fontAlgn="base">
              <a:buFont typeface="Arial" panose="020B0604020202020204" pitchFamily="34" charset="0"/>
              <a:buChar char="•"/>
            </a:pPr>
            <a:r>
              <a:rPr lang="en-GB" sz="2400" dirty="0">
                <a:solidFill>
                  <a:srgbClr val="000000"/>
                </a:solidFill>
                <a:latin typeface="Trebuchet MS" panose="020B0603020202020204" pitchFamily="34" charset="0"/>
              </a:rPr>
              <a:t> School r</a:t>
            </a:r>
            <a:r>
              <a:rPr lang="en-GB" sz="2400" b="0" i="0" u="none" strike="noStrike" dirty="0">
                <a:solidFill>
                  <a:srgbClr val="000000"/>
                </a:solidFill>
                <a:effectLst/>
                <a:latin typeface="Trebuchet MS" panose="020B0603020202020204" pitchFamily="34" charset="0"/>
              </a:rPr>
              <a:t>eading book</a:t>
            </a:r>
            <a:r>
              <a:rPr lang="en-US" sz="2400" b="0" i="0" dirty="0">
                <a:solidFill>
                  <a:srgbClr val="000000"/>
                </a:solidFill>
                <a:effectLst/>
                <a:latin typeface="Trebuchet MS" panose="020B0603020202020204" pitchFamily="34" charset="0"/>
              </a:rPr>
              <a:t>​</a:t>
            </a:r>
            <a:endParaRPr lang="en-US" sz="3600" b="0" i="0" dirty="0">
              <a:solidFill>
                <a:srgbClr val="000000"/>
              </a:solidFill>
              <a:effectLst/>
              <a:latin typeface="Arial" panose="020B0604020202020204" pitchFamily="34" charset="0"/>
            </a:endParaRPr>
          </a:p>
          <a:p>
            <a:pPr algn="l" rtl="0" fontAlgn="base">
              <a:buFont typeface="Arial" panose="020B0604020202020204" pitchFamily="34" charset="0"/>
              <a:buChar char="•"/>
            </a:pPr>
            <a:r>
              <a:rPr lang="en-GB" sz="2400" b="0" i="0" u="none" strike="noStrike" dirty="0">
                <a:solidFill>
                  <a:srgbClr val="000000"/>
                </a:solidFill>
                <a:effectLst/>
                <a:latin typeface="Trebuchet MS" panose="020B0603020202020204" pitchFamily="34" charset="0"/>
              </a:rPr>
              <a:t> On swimming days: swimwear under their PE kits, a towel, underwear, a spare 	large bag that will fit in their clothing and 	coats, goggles if needed. </a:t>
            </a:r>
            <a:endParaRPr lang="en-US" sz="3600" b="0" i="0" dirty="0">
              <a:solidFill>
                <a:srgbClr val="000000"/>
              </a:solidFill>
              <a:effectLst/>
              <a:latin typeface="Arial" panose="020B0604020202020204" pitchFamily="34" charset="0"/>
            </a:endParaRPr>
          </a:p>
          <a:p>
            <a:pPr marL="285750" indent="-285750">
              <a:buFont typeface="Arial"/>
              <a:buChar char="•"/>
            </a:pPr>
            <a:endParaRPr lang="en-GB" sz="2400" dirty="0"/>
          </a:p>
          <a:p>
            <a:r>
              <a:rPr lang="en-GB" sz="2400" dirty="0"/>
              <a:t>Pupils do not need:</a:t>
            </a:r>
          </a:p>
          <a:p>
            <a:pPr marL="285750" indent="-285750">
              <a:buFont typeface="Arial"/>
              <a:buChar char="•"/>
            </a:pPr>
            <a:r>
              <a:rPr lang="en-GB" sz="2400" dirty="0"/>
              <a:t>Pencil cases</a:t>
            </a:r>
          </a:p>
          <a:p>
            <a:pPr marL="285750" indent="-285750">
              <a:buFont typeface="Arial"/>
              <a:buChar char="•"/>
            </a:pPr>
            <a:r>
              <a:rPr lang="en-GB" sz="2400" dirty="0"/>
              <a:t>Toys or games</a:t>
            </a:r>
          </a:p>
          <a:p>
            <a:pPr marL="285750" indent="-285750">
              <a:buFont typeface="Arial"/>
              <a:buChar char="•"/>
            </a:pPr>
            <a:endParaRPr lang="en-GB" sz="2400" dirty="0"/>
          </a:p>
          <a:p>
            <a:pPr marL="285750" indent="-285750">
              <a:buFont typeface="Arial"/>
              <a:buChar char="•"/>
            </a:pPr>
            <a:r>
              <a:rPr lang="en-GB" sz="2400" dirty="0"/>
              <a:t>School staff cannot spend time looking for items that are not named.</a:t>
            </a:r>
            <a:endParaRPr lang="en-GB" sz="1600" dirty="0"/>
          </a:p>
          <a:p>
            <a:pPr marL="285750" indent="-285750">
              <a:buFont typeface="Arial"/>
              <a:buChar char="•"/>
            </a:pPr>
            <a:endParaRPr lang="en-GB" sz="1600" dirty="0"/>
          </a:p>
        </p:txBody>
      </p:sp>
    </p:spTree>
    <p:extLst>
      <p:ext uri="{BB962C8B-B14F-4D97-AF65-F5344CB8AC3E}">
        <p14:creationId xmlns:p14="http://schemas.microsoft.com/office/powerpoint/2010/main" val="2711722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53F996-EB85-47B3-8E5A-C0DF25100CCA}"/>
              </a:ext>
            </a:extLst>
          </p:cNvPr>
          <p:cNvSpPr>
            <a:spLocks noGrp="1"/>
          </p:cNvSpPr>
          <p:nvPr>
            <p:ph type="title"/>
          </p:nvPr>
        </p:nvSpPr>
        <p:spPr>
          <a:xfrm>
            <a:off x="413502" y="316007"/>
            <a:ext cx="11020926" cy="1123040"/>
          </a:xfrm>
        </p:spPr>
        <p:txBody>
          <a:bodyPr>
            <a:normAutofit/>
          </a:bodyPr>
          <a:lstStyle/>
          <a:p>
            <a:r>
              <a:rPr lang="en-GB"/>
              <a:t>Attendance</a:t>
            </a:r>
            <a:r>
              <a:rPr lang="en-GB" sz="2800">
                <a:ea typeface="+mj-lt"/>
                <a:cs typeface="+mj-lt"/>
              </a:rPr>
              <a:t>.</a:t>
            </a:r>
            <a:br>
              <a:rPr lang="en-GB" sz="2800">
                <a:ea typeface="+mj-lt"/>
                <a:cs typeface="+mj-lt"/>
              </a:rPr>
            </a:br>
            <a:r>
              <a:rPr lang="en-GB" sz="2800">
                <a:ea typeface="+mj-lt"/>
                <a:cs typeface="+mj-lt"/>
              </a:rPr>
              <a:t> </a:t>
            </a:r>
          </a:p>
        </p:txBody>
      </p:sp>
      <p:sp>
        <p:nvSpPr>
          <p:cNvPr id="3" name="TextBox 2">
            <a:extLst>
              <a:ext uri="{FF2B5EF4-FFF2-40B4-BE49-F238E27FC236}">
                <a16:creationId xmlns:a16="http://schemas.microsoft.com/office/drawing/2014/main" id="{FD8F0A29-08E1-4605-A9F5-E78FC5602E97}"/>
              </a:ext>
            </a:extLst>
          </p:cNvPr>
          <p:cNvSpPr txBox="1"/>
          <p:nvPr/>
        </p:nvSpPr>
        <p:spPr>
          <a:xfrm>
            <a:off x="411193" y="1173193"/>
            <a:ext cx="11197086" cy="440120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457200" indent="-457200">
              <a:buFont typeface="Arial"/>
              <a:buChar char="•"/>
            </a:pPr>
            <a:r>
              <a:rPr lang="en-GB" sz="2800" dirty="0"/>
              <a:t>Our pupils have excellent attendance, and this is something we want to keep improving.</a:t>
            </a:r>
          </a:p>
          <a:p>
            <a:pPr marL="457200" indent="-457200">
              <a:buFont typeface="Arial"/>
              <a:buChar char="•"/>
            </a:pPr>
            <a:r>
              <a:rPr lang="en-GB" sz="2800" dirty="0"/>
              <a:t>If your child is absent, please ring, email or speak with a member of staff in the office to let them know the details of the absence.</a:t>
            </a:r>
          </a:p>
          <a:p>
            <a:pPr marL="457200" indent="-457200">
              <a:buFont typeface="Arial"/>
              <a:buChar char="•"/>
            </a:pPr>
            <a:r>
              <a:rPr lang="en-GB" sz="2800" dirty="0"/>
              <a:t>Please be reminded that </a:t>
            </a:r>
            <a:r>
              <a:rPr lang="en-GB" sz="2800" b="1" dirty="0"/>
              <a:t>school cannot authorise holidays in term </a:t>
            </a:r>
            <a:r>
              <a:rPr lang="en-GB" sz="2800" dirty="0"/>
              <a:t>time and any applications for exceptional leave must be made by filling in a form from the office.</a:t>
            </a:r>
          </a:p>
          <a:p>
            <a:pPr marL="457200" indent="-457200">
              <a:buFont typeface="Arial"/>
              <a:buChar char="•"/>
            </a:pPr>
            <a:r>
              <a:rPr lang="en-GB" sz="2800" dirty="0"/>
              <a:t>School starts at 08:50 am each day and finishes at 3:15pm</a:t>
            </a:r>
          </a:p>
          <a:p>
            <a:pPr marL="457200" indent="-457200">
              <a:buFont typeface="Arial"/>
              <a:buChar char="•"/>
            </a:pPr>
            <a:r>
              <a:rPr lang="en-GB" sz="2800" dirty="0"/>
              <a:t>Further details including our full policy can be found on our school website.</a:t>
            </a:r>
          </a:p>
        </p:txBody>
      </p:sp>
      <p:pic>
        <p:nvPicPr>
          <p:cNvPr id="5" name="Picture 3">
            <a:extLst>
              <a:ext uri="{FF2B5EF4-FFF2-40B4-BE49-F238E27FC236}">
                <a16:creationId xmlns:a16="http://schemas.microsoft.com/office/drawing/2014/main" id="{18BDFD35-28DA-4E1A-84DA-90A1CD537088}"/>
              </a:ext>
            </a:extLst>
          </p:cNvPr>
          <p:cNvPicPr>
            <a:picLocks noChangeAspect="1"/>
          </p:cNvPicPr>
          <p:nvPr/>
        </p:nvPicPr>
        <p:blipFill>
          <a:blip r:embed="rId2"/>
          <a:stretch>
            <a:fillRect/>
          </a:stretch>
        </p:blipFill>
        <p:spPr>
          <a:xfrm>
            <a:off x="9797990" y="200475"/>
            <a:ext cx="2228850" cy="504825"/>
          </a:xfrm>
          <a:prstGeom prst="rect">
            <a:avLst/>
          </a:prstGeom>
        </p:spPr>
      </p:pic>
    </p:spTree>
    <p:extLst>
      <p:ext uri="{BB962C8B-B14F-4D97-AF65-F5344CB8AC3E}">
        <p14:creationId xmlns:p14="http://schemas.microsoft.com/office/powerpoint/2010/main" val="323211998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a:extLst>
              <a:ext uri="{FF2B5EF4-FFF2-40B4-BE49-F238E27FC236}">
                <a16:creationId xmlns:a16="http://schemas.microsoft.com/office/drawing/2014/main" id="{18BDFD35-28DA-4E1A-84DA-90A1CD537088}"/>
              </a:ext>
            </a:extLst>
          </p:cNvPr>
          <p:cNvPicPr>
            <a:picLocks noChangeAspect="1"/>
          </p:cNvPicPr>
          <p:nvPr/>
        </p:nvPicPr>
        <p:blipFill>
          <a:blip r:embed="rId2"/>
          <a:stretch>
            <a:fillRect/>
          </a:stretch>
        </p:blipFill>
        <p:spPr>
          <a:xfrm>
            <a:off x="9786784" y="110828"/>
            <a:ext cx="2228850" cy="504825"/>
          </a:xfrm>
          <a:prstGeom prst="rect">
            <a:avLst/>
          </a:prstGeom>
        </p:spPr>
      </p:pic>
      <p:pic>
        <p:nvPicPr>
          <p:cNvPr id="4" name="Picture 3">
            <a:extLst>
              <a:ext uri="{FF2B5EF4-FFF2-40B4-BE49-F238E27FC236}">
                <a16:creationId xmlns:a16="http://schemas.microsoft.com/office/drawing/2014/main" id="{AFF1FC8C-9EA0-F2F6-13FD-F17DB4A97CB9}"/>
              </a:ext>
            </a:extLst>
          </p:cNvPr>
          <p:cNvPicPr>
            <a:picLocks noChangeAspect="1"/>
          </p:cNvPicPr>
          <p:nvPr/>
        </p:nvPicPr>
        <p:blipFill>
          <a:blip r:embed="rId3"/>
          <a:stretch>
            <a:fillRect/>
          </a:stretch>
        </p:blipFill>
        <p:spPr>
          <a:xfrm>
            <a:off x="6348" y="0"/>
            <a:ext cx="9792452" cy="6846795"/>
          </a:xfrm>
          <a:prstGeom prst="rect">
            <a:avLst/>
          </a:prstGeom>
        </p:spPr>
      </p:pic>
    </p:spTree>
    <p:extLst>
      <p:ext uri="{BB962C8B-B14F-4D97-AF65-F5344CB8AC3E}">
        <p14:creationId xmlns:p14="http://schemas.microsoft.com/office/powerpoint/2010/main" val="74486063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29760" y="-5709"/>
            <a:ext cx="9274630" cy="816430"/>
          </a:xfrm>
        </p:spPr>
        <p:txBody>
          <a:bodyPr>
            <a:normAutofit fontScale="90000"/>
          </a:bodyPr>
          <a:lstStyle/>
          <a:p>
            <a:r>
              <a:rPr lang="en-GB">
                <a:latin typeface="Arial" panose="020B0604020202020204" pitchFamily="34" charset="0"/>
                <a:cs typeface="Arial" panose="020B0604020202020204" pitchFamily="34" charset="0"/>
              </a:rPr>
              <a:t>Frequently Asked Questions</a:t>
            </a:r>
          </a:p>
        </p:txBody>
      </p:sp>
      <p:sp>
        <p:nvSpPr>
          <p:cNvPr id="5" name="Rectangle 4"/>
          <p:cNvSpPr/>
          <p:nvPr/>
        </p:nvSpPr>
        <p:spPr>
          <a:xfrm>
            <a:off x="785497" y="810721"/>
            <a:ext cx="10088829" cy="5847755"/>
          </a:xfrm>
          <a:prstGeom prst="rect">
            <a:avLst/>
          </a:prstGeom>
        </p:spPr>
        <p:txBody>
          <a:bodyPr wrap="square" lIns="91440" tIns="45720" rIns="91440" bIns="45720" anchor="t">
            <a:spAutoFit/>
          </a:bodyPr>
          <a:lstStyle/>
          <a:p>
            <a:pPr algn="just" rtl="0" fontAlgn="base"/>
            <a:r>
              <a:rPr lang="en-GB" sz="1800" b="1" i="0" dirty="0">
                <a:solidFill>
                  <a:srgbClr val="000000"/>
                </a:solidFill>
                <a:effectLst/>
                <a:latin typeface="Arial" panose="020B0604020202020204" pitchFamily="34" charset="0"/>
              </a:rPr>
              <a:t>What happens on a swimming day?</a:t>
            </a:r>
            <a:r>
              <a:rPr lang="en-US" sz="1800" b="0" i="0" dirty="0">
                <a:solidFill>
                  <a:srgbClr val="000000"/>
                </a:solidFill>
                <a:effectLst/>
                <a:latin typeface="Arial" panose="020B0604020202020204" pitchFamily="34" charset="0"/>
              </a:rPr>
              <a:t>​</a:t>
            </a:r>
            <a:endParaRPr lang="en-US" b="0" i="0" dirty="0">
              <a:solidFill>
                <a:srgbClr val="000000"/>
              </a:solidFill>
              <a:effectLst/>
              <a:latin typeface="Segoe UI" panose="020B0502040204020203" pitchFamily="34" charset="0"/>
            </a:endParaRPr>
          </a:p>
          <a:p>
            <a:pPr algn="just" rtl="0" fontAlgn="base"/>
            <a:r>
              <a:rPr lang="en-GB" sz="1800" b="0" i="0" u="none" strike="noStrike" dirty="0">
                <a:solidFill>
                  <a:srgbClr val="000000"/>
                </a:solidFill>
                <a:effectLst/>
                <a:latin typeface="Arial" panose="020B0604020202020204" pitchFamily="34" charset="0"/>
              </a:rPr>
              <a:t>The children will go for an early lunch so that they are ready to leave school at 1pm. We will sensibly walk from school to John Smeaton in pairs. The children will then arrive at swimming and quickly get changed for a 30 minute session in the pool. There will be different groups in the pool working with an instructor and/or adult. These will be decided later in the term by the swimming instructors and may also change through the year depending on assessments and progress. After the lesson, the children will get changed and walk back to school. This is done within a time limit as the changing rooms need access and there will be a lesson before home time in school. If your child struggles to independently get changed, practising at home with a timer is a great way to support them. </a:t>
            </a:r>
            <a:r>
              <a:rPr lang="en-US" sz="1800" b="0" i="0" dirty="0">
                <a:solidFill>
                  <a:srgbClr val="000000"/>
                </a:solidFill>
                <a:effectLst/>
                <a:latin typeface="Arial" panose="020B0604020202020204" pitchFamily="34" charset="0"/>
              </a:rPr>
              <a:t>​</a:t>
            </a:r>
            <a:endParaRPr lang="en-US" b="0" i="0" dirty="0">
              <a:solidFill>
                <a:srgbClr val="000000"/>
              </a:solidFill>
              <a:effectLst/>
              <a:latin typeface="Segoe UI" panose="020B0502040204020203" pitchFamily="34" charset="0"/>
            </a:endParaRPr>
          </a:p>
          <a:p>
            <a:pPr algn="just" rtl="0" fontAlgn="base"/>
            <a:r>
              <a:rPr lang="en-GB" sz="1800" b="0" i="0" dirty="0">
                <a:solidFill>
                  <a:srgbClr val="000000"/>
                </a:solidFill>
                <a:effectLst/>
                <a:latin typeface="Arial" panose="020B0604020202020204" pitchFamily="34" charset="0"/>
              </a:rPr>
              <a:t>​</a:t>
            </a:r>
            <a:endParaRPr lang="en-GB" b="0" i="0" dirty="0">
              <a:solidFill>
                <a:srgbClr val="000000"/>
              </a:solidFill>
              <a:effectLst/>
              <a:latin typeface="Segoe UI" panose="020B0502040204020203" pitchFamily="34" charset="0"/>
            </a:endParaRPr>
          </a:p>
          <a:p>
            <a:pPr algn="just" rtl="0" fontAlgn="base"/>
            <a:r>
              <a:rPr lang="en-GB" sz="1800" b="1" i="0" dirty="0">
                <a:solidFill>
                  <a:srgbClr val="000000"/>
                </a:solidFill>
                <a:effectLst/>
                <a:latin typeface="Arial" panose="020B0604020202020204" pitchFamily="34" charset="0"/>
              </a:rPr>
              <a:t>What happens if my child does not bring in their homework?</a:t>
            </a:r>
            <a:r>
              <a:rPr lang="en-US" sz="1800" b="0" i="0" dirty="0">
                <a:solidFill>
                  <a:srgbClr val="000000"/>
                </a:solidFill>
                <a:effectLst/>
                <a:latin typeface="Arial" panose="020B0604020202020204" pitchFamily="34" charset="0"/>
              </a:rPr>
              <a:t>​</a:t>
            </a:r>
            <a:endParaRPr lang="en-US" b="0" i="0" dirty="0">
              <a:solidFill>
                <a:srgbClr val="000000"/>
              </a:solidFill>
              <a:effectLst/>
              <a:latin typeface="Segoe UI" panose="020B0502040204020203" pitchFamily="34" charset="0"/>
            </a:endParaRPr>
          </a:p>
          <a:p>
            <a:pPr algn="just" rtl="0" fontAlgn="base"/>
            <a:r>
              <a:rPr lang="en-GB" sz="1800" b="0" i="0" u="none" strike="noStrike" dirty="0">
                <a:solidFill>
                  <a:srgbClr val="000000"/>
                </a:solidFill>
                <a:effectLst/>
                <a:latin typeface="Arial" panose="020B0604020202020204" pitchFamily="34" charset="0"/>
              </a:rPr>
              <a:t>Homework is part of our school policy and is part of the home school agreement previously mentioned. Getting your child into a routine of doing homework will not only recap previous learning but will also prepare them for when they progress up school and homework is increased. The odd missed homework for important circumstances is understandable however regular missed or late homework will result in your child missing their reward play and you may need to attend a meeting with myself and senior leadership to discuss next steps.</a:t>
            </a:r>
            <a:r>
              <a:rPr lang="en-US" sz="1800" b="0" i="0" dirty="0">
                <a:solidFill>
                  <a:srgbClr val="000000"/>
                </a:solidFill>
                <a:effectLst/>
                <a:latin typeface="Arial" panose="020B0604020202020204" pitchFamily="34" charset="0"/>
              </a:rPr>
              <a:t>​</a:t>
            </a:r>
            <a:endParaRPr lang="en-US" b="0" i="0" dirty="0">
              <a:solidFill>
                <a:srgbClr val="000000"/>
              </a:solidFill>
              <a:effectLst/>
              <a:latin typeface="Segoe UI" panose="020B0502040204020203" pitchFamily="34" charset="0"/>
            </a:endParaRPr>
          </a:p>
          <a:p>
            <a:pPr algn="just" rtl="0" fontAlgn="base"/>
            <a:endParaRPr lang="en-GB" sz="1600" dirty="0">
              <a:latin typeface="Arial" panose="020B0604020202020204" pitchFamily="34" charset="0"/>
              <a:ea typeface="Times New Roman" panose="02020603050405020304" pitchFamily="18" charset="0"/>
            </a:endParaRPr>
          </a:p>
          <a:p>
            <a:pPr algn="just">
              <a:spcAft>
                <a:spcPts val="0"/>
              </a:spcAft>
            </a:pPr>
            <a:endParaRPr lang="en-GB" sz="1600" dirty="0">
              <a:latin typeface="Arial" panose="020B0604020202020204" pitchFamily="34" charset="0"/>
              <a:ea typeface="Times New Roman" panose="02020603050405020304" pitchFamily="18" charset="0"/>
            </a:endParaRPr>
          </a:p>
          <a:p>
            <a:pPr algn="just">
              <a:spcAft>
                <a:spcPts val="0"/>
              </a:spcAft>
            </a:pPr>
            <a:endParaRPr lang="en-GB" sz="1600" dirty="0">
              <a:latin typeface="Arial" panose="020B0604020202020204" pitchFamily="34" charset="0"/>
              <a:ea typeface="Times New Roman" panose="02020603050405020304" pitchFamily="18" charset="0"/>
            </a:endParaRPr>
          </a:p>
        </p:txBody>
      </p:sp>
      <p:pic>
        <p:nvPicPr>
          <p:cNvPr id="6" name="Picture 5">
            <a:extLst>
              <a:ext uri="{FF2B5EF4-FFF2-40B4-BE49-F238E27FC236}">
                <a16:creationId xmlns:a16="http://schemas.microsoft.com/office/drawing/2014/main" id="{0DE1CF2C-F084-4B7E-BDF1-CBE5019D6ABB}"/>
              </a:ext>
            </a:extLst>
          </p:cNvPr>
          <p:cNvPicPr>
            <a:picLocks noChangeAspect="1"/>
          </p:cNvPicPr>
          <p:nvPr/>
        </p:nvPicPr>
        <p:blipFill>
          <a:blip r:embed="rId2"/>
          <a:stretch>
            <a:fillRect/>
          </a:stretch>
        </p:blipFill>
        <p:spPr>
          <a:xfrm>
            <a:off x="10303309" y="0"/>
            <a:ext cx="1807526" cy="572877"/>
          </a:xfrm>
          <a:prstGeom prst="rect">
            <a:avLst/>
          </a:prstGeom>
        </p:spPr>
      </p:pic>
    </p:spTree>
    <p:extLst>
      <p:ext uri="{BB962C8B-B14F-4D97-AF65-F5344CB8AC3E}">
        <p14:creationId xmlns:p14="http://schemas.microsoft.com/office/powerpoint/2010/main" val="7501092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47549" y="439989"/>
            <a:ext cx="9274630" cy="816430"/>
          </a:xfrm>
        </p:spPr>
        <p:txBody>
          <a:bodyPr>
            <a:normAutofit fontScale="90000"/>
          </a:bodyPr>
          <a:lstStyle/>
          <a:p>
            <a:pPr algn="l"/>
            <a:r>
              <a:rPr lang="en-GB">
                <a:latin typeface="Arial" panose="020B0604020202020204" pitchFamily="34" charset="0"/>
                <a:cs typeface="Arial" panose="020B0604020202020204" pitchFamily="34" charset="0"/>
              </a:rPr>
              <a:t>Data Checking</a:t>
            </a:r>
            <a:endParaRPr lang="en-US"/>
          </a:p>
        </p:txBody>
      </p:sp>
      <p:sp>
        <p:nvSpPr>
          <p:cNvPr id="5" name="Rectangle 4"/>
          <p:cNvSpPr/>
          <p:nvPr/>
        </p:nvSpPr>
        <p:spPr>
          <a:xfrm>
            <a:off x="731519" y="1602944"/>
            <a:ext cx="10071463" cy="338554"/>
          </a:xfrm>
          <a:prstGeom prst="rect">
            <a:avLst/>
          </a:prstGeom>
        </p:spPr>
        <p:txBody>
          <a:bodyPr wrap="square">
            <a:spAutoFit/>
          </a:bodyPr>
          <a:lstStyle/>
          <a:p>
            <a:pPr algn="just">
              <a:spcAft>
                <a:spcPts val="0"/>
              </a:spcAft>
            </a:pPr>
            <a:endParaRPr lang="en-GB" sz="1600">
              <a:effectLst/>
              <a:latin typeface="Arial" panose="020B0604020202020204" pitchFamily="34" charset="0"/>
              <a:ea typeface="Times New Roman" panose="02020603050405020304" pitchFamily="18" charset="0"/>
            </a:endParaRPr>
          </a:p>
        </p:txBody>
      </p:sp>
      <p:sp>
        <p:nvSpPr>
          <p:cNvPr id="3" name="Rectangle 2"/>
          <p:cNvSpPr/>
          <p:nvPr/>
        </p:nvSpPr>
        <p:spPr>
          <a:xfrm>
            <a:off x="731519" y="1602944"/>
            <a:ext cx="9454897" cy="4247317"/>
          </a:xfrm>
          <a:prstGeom prst="rect">
            <a:avLst/>
          </a:prstGeom>
        </p:spPr>
        <p:txBody>
          <a:bodyPr wrap="square" lIns="91440" tIns="45720" rIns="91440" bIns="45720" anchor="t">
            <a:spAutoFit/>
          </a:bodyPr>
          <a:lstStyle/>
          <a:p>
            <a:r>
              <a:rPr lang="en-GB" sz="2800"/>
              <a:t>Please check/update the details we hold for your child to ensure we have:</a:t>
            </a:r>
          </a:p>
          <a:p>
            <a:pPr marL="285750" lvl="0" indent="-285750">
              <a:buFont typeface="Arial" panose="020B0604020202020204" pitchFamily="34" charset="0"/>
              <a:buChar char="•"/>
            </a:pPr>
            <a:r>
              <a:rPr lang="en-GB" sz="2800"/>
              <a:t>At least 2 emergency contacts</a:t>
            </a:r>
          </a:p>
          <a:p>
            <a:pPr marL="285750" lvl="0" indent="-285750">
              <a:buFont typeface="Arial" panose="020B0604020202020204" pitchFamily="34" charset="0"/>
              <a:buChar char="•"/>
            </a:pPr>
            <a:r>
              <a:rPr lang="en-GB" sz="2800"/>
              <a:t>Current emails/ addresses</a:t>
            </a:r>
          </a:p>
          <a:p>
            <a:pPr marL="285750" lvl="0" indent="-285750">
              <a:buFont typeface="Arial" panose="020B0604020202020204" pitchFamily="34" charset="0"/>
              <a:buChar char="•"/>
            </a:pPr>
            <a:r>
              <a:rPr lang="en-GB" sz="2800"/>
              <a:t>Up to date medical information</a:t>
            </a:r>
          </a:p>
          <a:p>
            <a:pPr marL="285750" lvl="0" indent="-285750">
              <a:buFont typeface="Arial" panose="020B0604020202020204" pitchFamily="34" charset="0"/>
              <a:buChar char="•"/>
            </a:pPr>
            <a:r>
              <a:rPr lang="en-GB" sz="2800"/>
              <a:t>Any medication / information is up to date</a:t>
            </a:r>
          </a:p>
          <a:p>
            <a:pPr marL="285750" lvl="0" indent="-285750">
              <a:buFont typeface="Arial" panose="020B0604020202020204" pitchFamily="34" charset="0"/>
              <a:buChar char="•"/>
            </a:pPr>
            <a:endParaRPr lang="en-GB" sz="2800"/>
          </a:p>
          <a:p>
            <a:pPr marL="285750" indent="-285750">
              <a:buFont typeface="Arial" panose="020B0604020202020204" pitchFamily="34" charset="0"/>
              <a:buChar char="•"/>
            </a:pPr>
            <a:r>
              <a:rPr lang="en-GB" sz="2800"/>
              <a:t>You can do this by emailing the school office or updating details on the Arbor App.</a:t>
            </a:r>
          </a:p>
          <a:p>
            <a:endParaRPr lang="en-GB"/>
          </a:p>
        </p:txBody>
      </p:sp>
      <p:pic>
        <p:nvPicPr>
          <p:cNvPr id="7" name="Picture 6">
            <a:extLst>
              <a:ext uri="{FF2B5EF4-FFF2-40B4-BE49-F238E27FC236}">
                <a16:creationId xmlns:a16="http://schemas.microsoft.com/office/drawing/2014/main" id="{89B358E7-6A63-4D28-87EF-B197A617B661}"/>
              </a:ext>
            </a:extLst>
          </p:cNvPr>
          <p:cNvPicPr>
            <a:picLocks noChangeAspect="1"/>
          </p:cNvPicPr>
          <p:nvPr/>
        </p:nvPicPr>
        <p:blipFill>
          <a:blip r:embed="rId2"/>
          <a:stretch>
            <a:fillRect/>
          </a:stretch>
        </p:blipFill>
        <p:spPr>
          <a:xfrm>
            <a:off x="10303309" y="0"/>
            <a:ext cx="1807526" cy="572877"/>
          </a:xfrm>
          <a:prstGeom prst="rect">
            <a:avLst/>
          </a:prstGeom>
        </p:spPr>
      </p:pic>
      <p:pic>
        <p:nvPicPr>
          <p:cNvPr id="4" name="Picture 3" descr="A logo with text and colorful circles&#10;&#10;Description automatically generated">
            <a:extLst>
              <a:ext uri="{FF2B5EF4-FFF2-40B4-BE49-F238E27FC236}">
                <a16:creationId xmlns:a16="http://schemas.microsoft.com/office/drawing/2014/main" id="{DDEF2E9B-EDA2-2EA3-285D-9E6E4914B705}"/>
              </a:ext>
            </a:extLst>
          </p:cNvPr>
          <p:cNvPicPr>
            <a:picLocks noChangeAspect="1"/>
          </p:cNvPicPr>
          <p:nvPr/>
        </p:nvPicPr>
        <p:blipFill>
          <a:blip r:embed="rId3"/>
          <a:srcRect b="6316"/>
          <a:stretch/>
        </p:blipFill>
        <p:spPr>
          <a:xfrm>
            <a:off x="6863962" y="2423276"/>
            <a:ext cx="2857500" cy="1005724"/>
          </a:xfrm>
          <a:prstGeom prst="rect">
            <a:avLst/>
          </a:prstGeom>
        </p:spPr>
      </p:pic>
    </p:spTree>
    <p:extLst>
      <p:ext uri="{BB962C8B-B14F-4D97-AF65-F5344CB8AC3E}">
        <p14:creationId xmlns:p14="http://schemas.microsoft.com/office/powerpoint/2010/main" val="408566464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058281" y="346524"/>
            <a:ext cx="10644753" cy="909895"/>
          </a:xfrm>
        </p:spPr>
        <p:txBody>
          <a:bodyPr>
            <a:normAutofit fontScale="90000"/>
          </a:bodyPr>
          <a:lstStyle/>
          <a:p>
            <a:pPr algn="l"/>
            <a:r>
              <a:rPr lang="en-GB" dirty="0">
                <a:latin typeface="Arial" panose="020B0604020202020204" pitchFamily="34" charset="0"/>
                <a:cs typeface="Arial" panose="020B0604020202020204" pitchFamily="34" charset="0"/>
              </a:rPr>
              <a:t>Any Questions?</a:t>
            </a:r>
            <a:endParaRPr lang="en-GB" sz="4000" dirty="0">
              <a:latin typeface="Arial" panose="020B0604020202020204" pitchFamily="34" charset="0"/>
              <a:cs typeface="Arial" panose="020B0604020202020204" pitchFamily="34" charset="0"/>
            </a:endParaRPr>
          </a:p>
        </p:txBody>
      </p:sp>
      <p:sp>
        <p:nvSpPr>
          <p:cNvPr id="5" name="Rectangle 4"/>
          <p:cNvSpPr/>
          <p:nvPr/>
        </p:nvSpPr>
        <p:spPr>
          <a:xfrm>
            <a:off x="731519" y="1602944"/>
            <a:ext cx="10071463" cy="338554"/>
          </a:xfrm>
          <a:prstGeom prst="rect">
            <a:avLst/>
          </a:prstGeom>
        </p:spPr>
        <p:txBody>
          <a:bodyPr wrap="square">
            <a:spAutoFit/>
          </a:bodyPr>
          <a:lstStyle/>
          <a:p>
            <a:pPr algn="just">
              <a:spcAft>
                <a:spcPts val="0"/>
              </a:spcAft>
            </a:pPr>
            <a:endParaRPr lang="en-GB" sz="1600">
              <a:effectLst/>
              <a:latin typeface="Arial" panose="020B0604020202020204" pitchFamily="34" charset="0"/>
              <a:ea typeface="Times New Roman" panose="02020603050405020304" pitchFamily="18" charset="0"/>
            </a:endParaRPr>
          </a:p>
        </p:txBody>
      </p:sp>
      <p:sp>
        <p:nvSpPr>
          <p:cNvPr id="3" name="TextBox 2">
            <a:extLst>
              <a:ext uri="{FF2B5EF4-FFF2-40B4-BE49-F238E27FC236}">
                <a16:creationId xmlns:a16="http://schemas.microsoft.com/office/drawing/2014/main" id="{0A3E2F15-45AB-4544-9B84-1517980A9B0D}"/>
              </a:ext>
            </a:extLst>
          </p:cNvPr>
          <p:cNvSpPr txBox="1"/>
          <p:nvPr/>
        </p:nvSpPr>
        <p:spPr>
          <a:xfrm>
            <a:off x="731519" y="2274838"/>
            <a:ext cx="9845858" cy="3046988"/>
          </a:xfrm>
          <a:prstGeom prst="rect">
            <a:avLst/>
          </a:prstGeom>
          <a:noFill/>
        </p:spPr>
        <p:txBody>
          <a:bodyPr wrap="square" lIns="91440" tIns="45720" rIns="91440" bIns="45720" rtlCol="0" anchor="t">
            <a:spAutoFit/>
          </a:bodyPr>
          <a:lstStyle/>
          <a:p>
            <a:r>
              <a:rPr lang="en-GB" sz="2400" dirty="0"/>
              <a:t>School Email: </a:t>
            </a:r>
            <a:r>
              <a:rPr lang="en-GB" sz="2400" dirty="0">
                <a:hlinkClick r:id="rId2"/>
              </a:rPr>
              <a:t>manston.primary@manston.leeds.sch.uk</a:t>
            </a:r>
            <a:endParaRPr lang="en-GB" sz="2400" dirty="0"/>
          </a:p>
          <a:p>
            <a:endParaRPr lang="en-GB" sz="2400" dirty="0"/>
          </a:p>
          <a:p>
            <a:r>
              <a:rPr lang="en-GB" sz="2400" dirty="0"/>
              <a:t>Class teacher email: </a:t>
            </a:r>
            <a:r>
              <a:rPr lang="en-GB" sz="2400" dirty="0">
                <a:hlinkClick r:id="rId3"/>
              </a:rPr>
              <a:t>lucy.racster@manston.leeds.sch.uk</a:t>
            </a:r>
            <a:r>
              <a:rPr lang="en-GB" sz="2400" dirty="0"/>
              <a:t>  </a:t>
            </a:r>
          </a:p>
          <a:p>
            <a:endParaRPr lang="en-GB" sz="2400" dirty="0"/>
          </a:p>
          <a:p>
            <a:r>
              <a:rPr lang="en-GB" sz="2400" dirty="0"/>
              <a:t>Queries about swimming: </a:t>
            </a:r>
            <a:r>
              <a:rPr lang="en-GB" sz="2400" dirty="0">
                <a:hlinkClick r:id="rId4"/>
              </a:rPr>
              <a:t>karen.cartwright@manston.leeds.sch.uk</a:t>
            </a:r>
            <a:r>
              <a:rPr lang="en-GB" sz="2400" dirty="0"/>
              <a:t> </a:t>
            </a:r>
          </a:p>
          <a:p>
            <a:endParaRPr lang="en-GB" sz="2400" dirty="0"/>
          </a:p>
          <a:p>
            <a:r>
              <a:rPr lang="en-GB" sz="2400" dirty="0"/>
              <a:t>Do not hesitate to get in touch if you have any questions or need some support. </a:t>
            </a:r>
          </a:p>
        </p:txBody>
      </p:sp>
      <p:pic>
        <p:nvPicPr>
          <p:cNvPr id="6" name="Picture 5">
            <a:extLst>
              <a:ext uri="{FF2B5EF4-FFF2-40B4-BE49-F238E27FC236}">
                <a16:creationId xmlns:a16="http://schemas.microsoft.com/office/drawing/2014/main" id="{22DBAA4E-57BB-4620-9271-DB351FBB4EED}"/>
              </a:ext>
            </a:extLst>
          </p:cNvPr>
          <p:cNvPicPr>
            <a:picLocks noChangeAspect="1"/>
          </p:cNvPicPr>
          <p:nvPr/>
        </p:nvPicPr>
        <p:blipFill>
          <a:blip r:embed="rId5"/>
          <a:stretch>
            <a:fillRect/>
          </a:stretch>
        </p:blipFill>
        <p:spPr>
          <a:xfrm>
            <a:off x="10303309" y="0"/>
            <a:ext cx="1807526" cy="572877"/>
          </a:xfrm>
          <a:prstGeom prst="rect">
            <a:avLst/>
          </a:prstGeom>
        </p:spPr>
      </p:pic>
    </p:spTree>
    <p:extLst>
      <p:ext uri="{BB962C8B-B14F-4D97-AF65-F5344CB8AC3E}">
        <p14:creationId xmlns:p14="http://schemas.microsoft.com/office/powerpoint/2010/main" val="3218503851"/>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323DF3BE99CC44DAE1014EFEC6E6CEF" ma:contentTypeVersion="20" ma:contentTypeDescription="Create a new document." ma:contentTypeScope="" ma:versionID="134cb407e629fa89ac5014b5d5bf8787">
  <xsd:schema xmlns:xsd="http://www.w3.org/2001/XMLSchema" xmlns:xs="http://www.w3.org/2001/XMLSchema" xmlns:p="http://schemas.microsoft.com/office/2006/metadata/properties" xmlns:ns2="d49c4a8b-676c-4bce-87e8-3cd21701efe0" xmlns:ns3="1d6de035-965f-4c5c-b706-90b30598c892" targetNamespace="http://schemas.microsoft.com/office/2006/metadata/properties" ma:root="true" ma:fieldsID="972d78d44afd394eb1e013a8992d42b4" ns2:_="" ns3:_="">
    <xsd:import namespace="d49c4a8b-676c-4bce-87e8-3cd21701efe0"/>
    <xsd:import namespace="1d6de035-965f-4c5c-b706-90b30598c892"/>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ServiceAutoTags" minOccurs="0"/>
                <xsd:element ref="ns2:MediaServiceGenerationTime" minOccurs="0"/>
                <xsd:element ref="ns2:MediaServiceEventHashCode" minOccurs="0"/>
                <xsd:element ref="ns2:MediaServiceLocation" minOccurs="0"/>
                <xsd:element ref="ns2:MediaServiceOCR" minOccurs="0"/>
                <xsd:element ref="ns2:MediaServiceAutoKeyPoints" minOccurs="0"/>
                <xsd:element ref="ns2:MediaServiceKeyPoints" minOccurs="0"/>
                <xsd:element ref="ns2:MediaLengthInSeconds" minOccurs="0"/>
                <xsd:element ref="ns2:lcf76f155ced4ddcb4097134ff3c332f" minOccurs="0"/>
                <xsd:element ref="ns3:TaxCatchAll" minOccurs="0"/>
                <xsd:element ref="ns2:MediaServiceObjectDetectorVersions" minOccurs="0"/>
                <xsd:element ref="ns2:_Flow_SignoffStatu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49c4a8b-676c-4bce-87e8-3cd21701efe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Location" ma:index="16" nillable="true" ma:displayName="Location" ma:internalName="MediaServiceLocation"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a31276bf-0ae5-4bdd-9ac1-c5f221591d23"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_Flow_SignoffStatus" ma:index="25" nillable="true" ma:displayName="Sign-off status" ma:internalName="Sign_x002d_off_x0020_status">
      <xsd:simpleType>
        <xsd:restriction base="dms:Text"/>
      </xsd:simpleType>
    </xsd:element>
    <xsd:element name="MediaServiceSearchProperties" ma:index="26" nillable="true" ma:displayName="MediaServiceSearchProperties" ma:hidden="true" ma:internalName="MediaServiceSearchProperties" ma:readOnly="true">
      <xsd:simpleType>
        <xsd:restriction base="dms:Note"/>
      </xsd:simpleType>
    </xsd:element>
    <xsd:element name="MediaServiceBillingMetadata" ma:index="27"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d6de035-965f-4c5c-b706-90b30598c892"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9a4cdd48-ec8a-40d6-8809-41066a3af25e}" ma:internalName="TaxCatchAll" ma:showField="CatchAllData" ma:web="1d6de035-965f-4c5c-b706-90b30598c89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SharedWithUsers xmlns="1d6de035-965f-4c5c-b706-90b30598c892">
      <UserInfo>
        <DisplayName>James Clay</DisplayName>
        <AccountId>6</AccountId>
        <AccountType/>
      </UserInfo>
    </SharedWithUsers>
    <lcf76f155ced4ddcb4097134ff3c332f xmlns="d49c4a8b-676c-4bce-87e8-3cd21701efe0">
      <Terms xmlns="http://schemas.microsoft.com/office/infopath/2007/PartnerControls"/>
    </lcf76f155ced4ddcb4097134ff3c332f>
    <TaxCatchAll xmlns="1d6de035-965f-4c5c-b706-90b30598c892" xsi:nil="true"/>
    <_Flow_SignoffStatus xmlns="d49c4a8b-676c-4bce-87e8-3cd21701efe0" xsi:nil="true"/>
  </documentManagement>
</p:properties>
</file>

<file path=customXml/itemProps1.xml><?xml version="1.0" encoding="utf-8"?>
<ds:datastoreItem xmlns:ds="http://schemas.openxmlformats.org/officeDocument/2006/customXml" ds:itemID="{4FDC4BB6-E8C4-47D5-9A77-9D68A39E8AB1}">
  <ds:schemaRefs>
    <ds:schemaRef ds:uri="1d6de035-965f-4c5c-b706-90b30598c892"/>
    <ds:schemaRef ds:uri="d49c4a8b-676c-4bce-87e8-3cd21701efe0"/>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2.xml><?xml version="1.0" encoding="utf-8"?>
<ds:datastoreItem xmlns:ds="http://schemas.openxmlformats.org/officeDocument/2006/customXml" ds:itemID="{389B762C-82E8-4614-9C73-D6B779B893D3}">
  <ds:schemaRefs>
    <ds:schemaRef ds:uri="http://schemas.microsoft.com/sharepoint/v3/contenttype/forms"/>
  </ds:schemaRefs>
</ds:datastoreItem>
</file>

<file path=customXml/itemProps3.xml><?xml version="1.0" encoding="utf-8"?>
<ds:datastoreItem xmlns:ds="http://schemas.openxmlformats.org/officeDocument/2006/customXml" ds:itemID="{44F5202F-1990-4DAC-843C-3CE0C33572D7}">
  <ds:schemaRefs>
    <ds:schemaRef ds:uri="http://schemas.microsoft.com/office/infopath/2007/PartnerControls"/>
    <ds:schemaRef ds:uri="http://schemas.microsoft.com/office/2006/documentManagement/types"/>
    <ds:schemaRef ds:uri="http://purl.org/dc/dcmitype/"/>
    <ds:schemaRef ds:uri="http://purl.org/dc/terms/"/>
    <ds:schemaRef ds:uri="1d6de035-965f-4c5c-b706-90b30598c892"/>
    <ds:schemaRef ds:uri="http://purl.org/dc/elements/1.1/"/>
    <ds:schemaRef ds:uri="d49c4a8b-676c-4bce-87e8-3cd21701efe0"/>
    <ds:schemaRef ds:uri="http://schemas.openxmlformats.org/package/2006/metadata/core-properties"/>
    <ds:schemaRef ds:uri="http://schemas.microsoft.com/office/2006/metadata/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Facet</Template>
  <TotalTime>0</TotalTime>
  <Words>1738</Words>
  <Application>Microsoft Office PowerPoint</Application>
  <PresentationFormat>Widescreen</PresentationFormat>
  <Paragraphs>195</Paragraphs>
  <Slides>23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23</vt:i4>
      </vt:variant>
    </vt:vector>
  </HeadingPairs>
  <TitlesOfParts>
    <vt:vector size="29" baseType="lpstr">
      <vt:lpstr>Arial</vt:lpstr>
      <vt:lpstr>Calibri</vt:lpstr>
      <vt:lpstr>Segoe UI</vt:lpstr>
      <vt:lpstr>Trebuchet MS</vt:lpstr>
      <vt:lpstr>Wingdings 3</vt:lpstr>
      <vt:lpstr>Facet</vt:lpstr>
      <vt:lpstr>Meet the teacher </vt:lpstr>
      <vt:lpstr>Staffing</vt:lpstr>
      <vt:lpstr>Inclusion Staff</vt:lpstr>
      <vt:lpstr>Inclusion Staff</vt:lpstr>
      <vt:lpstr>Child Protection Staff</vt:lpstr>
      <vt:lpstr>Daily timings</vt:lpstr>
      <vt:lpstr>Timetable </vt:lpstr>
      <vt:lpstr>Weekly Events</vt:lpstr>
      <vt:lpstr>Topics this term. </vt:lpstr>
      <vt:lpstr>PowerPoint Presentation</vt:lpstr>
      <vt:lpstr>Topics this term. </vt:lpstr>
      <vt:lpstr>Homework</vt:lpstr>
      <vt:lpstr>Possible trips and events</vt:lpstr>
      <vt:lpstr>School Uniform</vt:lpstr>
      <vt:lpstr>Uniform</vt:lpstr>
      <vt:lpstr>Communication</vt:lpstr>
      <vt:lpstr>Home School Agreement </vt:lpstr>
      <vt:lpstr>Equipment</vt:lpstr>
      <vt:lpstr>Attendance.  </vt:lpstr>
      <vt:lpstr>PowerPoint Presentation</vt:lpstr>
      <vt:lpstr>Frequently Asked Questions</vt:lpstr>
      <vt:lpstr>Data Checking</vt:lpstr>
      <vt:lpstr>Any Questions?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dc:title>
  <dc:creator>James Clay</dc:creator>
  <cp:lastModifiedBy>Holly Wiles</cp:lastModifiedBy>
  <cp:revision>15</cp:revision>
  <dcterms:created xsi:type="dcterms:W3CDTF">2019-09-23T16:21:40Z</dcterms:created>
  <dcterms:modified xsi:type="dcterms:W3CDTF">2026-09-14T09:53:57Z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0x0101007323DF3BE99CC44DAE1014EFEC6E6CEF</vt:lpwstr>
  </property>
  <property fmtid="{D5CDD505-2E9C-101B-9397-08002B2CF9AE}" pid="3" name="MediaServiceImageTags">
    <vt:lpwstr/>
  </property>
</Properties>
</file>