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7" r:id="rId4"/>
  </p:sldMasterIdLst>
  <p:sldIdLst>
    <p:sldId id="256" r:id="rId5"/>
    <p:sldId id="283" r:id="rId6"/>
    <p:sldId id="286" r:id="rId7"/>
    <p:sldId id="269" r:id="rId8"/>
    <p:sldId id="267" r:id="rId9"/>
    <p:sldId id="258" r:id="rId10"/>
    <p:sldId id="275" r:id="rId11"/>
    <p:sldId id="284" r:id="rId12"/>
    <p:sldId id="263" r:id="rId13"/>
    <p:sldId id="262" r:id="rId14"/>
    <p:sldId id="285" r:id="rId15"/>
    <p:sldId id="294" r:id="rId16"/>
    <p:sldId id="293" r:id="rId17"/>
    <p:sldId id="288" r:id="rId18"/>
    <p:sldId id="287" r:id="rId19"/>
    <p:sldId id="280" r:id="rId20"/>
    <p:sldId id="295" r:id="rId21"/>
    <p:sldId id="265" r:id="rId22"/>
    <p:sldId id="266" r:id="rId23"/>
    <p:sldId id="264"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3527"/>
    <p:restoredTop sz="94650"/>
  </p:normalViewPr>
  <p:slideViewPr>
    <p:cSldViewPr snapToGrid="0">
      <p:cViewPr>
        <p:scale>
          <a:sx n="61" d="100"/>
          <a:sy n="61" d="100"/>
        </p:scale>
        <p:origin x="192" y="1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5A8C1A-D6E8-4EE0-9823-B16214233CA4}" type="datetimeFigureOut">
              <a:rPr lang="en-GB" smtClean="0"/>
              <a:t>29/08/2024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92C77A-4C92-4F8D-AAF8-51BBCCA12D6A}" type="slidenum">
              <a:rPr lang="en-GB" smtClean="0"/>
              <a:t>‹#›</a:t>
            </a:fld>
            <a:endParaRPr lang="en-GB"/>
          </a:p>
        </p:txBody>
      </p:sp>
    </p:spTree>
    <p:extLst>
      <p:ext uri="{BB962C8B-B14F-4D97-AF65-F5344CB8AC3E}">
        <p14:creationId xmlns:p14="http://schemas.microsoft.com/office/powerpoint/2010/main" val="3236392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5A8C1A-D6E8-4EE0-9823-B16214233CA4}" type="datetimeFigureOut">
              <a:rPr lang="en-GB" smtClean="0"/>
              <a:t>29/08/2024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92C77A-4C92-4F8D-AAF8-51BBCCA12D6A}" type="slidenum">
              <a:rPr lang="en-GB" smtClean="0"/>
              <a:t>‹#›</a:t>
            </a:fld>
            <a:endParaRPr lang="en-GB"/>
          </a:p>
        </p:txBody>
      </p:sp>
    </p:spTree>
    <p:extLst>
      <p:ext uri="{BB962C8B-B14F-4D97-AF65-F5344CB8AC3E}">
        <p14:creationId xmlns:p14="http://schemas.microsoft.com/office/powerpoint/2010/main" val="2241625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5A8C1A-D6E8-4EE0-9823-B16214233CA4}" type="datetimeFigureOut">
              <a:rPr lang="en-GB" smtClean="0"/>
              <a:t>29/08/2024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92C77A-4C92-4F8D-AAF8-51BBCCA12D6A}"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22182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5A8C1A-D6E8-4EE0-9823-B16214233CA4}" type="datetimeFigureOut">
              <a:rPr lang="en-GB" smtClean="0"/>
              <a:t>29/08/2024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92C77A-4C92-4F8D-AAF8-51BBCCA12D6A}" type="slidenum">
              <a:rPr lang="en-GB" smtClean="0"/>
              <a:t>‹#›</a:t>
            </a:fld>
            <a:endParaRPr lang="en-GB"/>
          </a:p>
        </p:txBody>
      </p:sp>
    </p:spTree>
    <p:extLst>
      <p:ext uri="{BB962C8B-B14F-4D97-AF65-F5344CB8AC3E}">
        <p14:creationId xmlns:p14="http://schemas.microsoft.com/office/powerpoint/2010/main" val="1123107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5A8C1A-D6E8-4EE0-9823-B16214233CA4}" type="datetimeFigureOut">
              <a:rPr lang="en-GB" smtClean="0"/>
              <a:t>29/08/2024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92C77A-4C92-4F8D-AAF8-51BBCCA12D6A}"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29999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5A8C1A-D6E8-4EE0-9823-B16214233CA4}" type="datetimeFigureOut">
              <a:rPr lang="en-GB" smtClean="0"/>
              <a:t>29/08/2024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92C77A-4C92-4F8D-AAF8-51BBCCA12D6A}" type="slidenum">
              <a:rPr lang="en-GB" smtClean="0"/>
              <a:t>‹#›</a:t>
            </a:fld>
            <a:endParaRPr lang="en-GB"/>
          </a:p>
        </p:txBody>
      </p:sp>
    </p:spTree>
    <p:extLst>
      <p:ext uri="{BB962C8B-B14F-4D97-AF65-F5344CB8AC3E}">
        <p14:creationId xmlns:p14="http://schemas.microsoft.com/office/powerpoint/2010/main" val="2284892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5A8C1A-D6E8-4EE0-9823-B16214233CA4}" type="datetimeFigureOut">
              <a:rPr lang="en-GB" smtClean="0"/>
              <a:t>29/08/2024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92C77A-4C92-4F8D-AAF8-51BBCCA12D6A}" type="slidenum">
              <a:rPr lang="en-GB" smtClean="0"/>
              <a:t>‹#›</a:t>
            </a:fld>
            <a:endParaRPr lang="en-GB"/>
          </a:p>
        </p:txBody>
      </p:sp>
    </p:spTree>
    <p:extLst>
      <p:ext uri="{BB962C8B-B14F-4D97-AF65-F5344CB8AC3E}">
        <p14:creationId xmlns:p14="http://schemas.microsoft.com/office/powerpoint/2010/main" val="3325103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5A8C1A-D6E8-4EE0-9823-B16214233CA4}" type="datetimeFigureOut">
              <a:rPr lang="en-GB" smtClean="0"/>
              <a:t>29/08/2024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92C77A-4C92-4F8D-AAF8-51BBCCA12D6A}" type="slidenum">
              <a:rPr lang="en-GB" smtClean="0"/>
              <a:t>‹#›</a:t>
            </a:fld>
            <a:endParaRPr lang="en-GB"/>
          </a:p>
        </p:txBody>
      </p:sp>
    </p:spTree>
    <p:extLst>
      <p:ext uri="{BB962C8B-B14F-4D97-AF65-F5344CB8AC3E}">
        <p14:creationId xmlns:p14="http://schemas.microsoft.com/office/powerpoint/2010/main" val="2257723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5A8C1A-D6E8-4EE0-9823-B16214233CA4}" type="datetimeFigureOut">
              <a:rPr lang="en-GB" smtClean="0"/>
              <a:t>29/08/2024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92C77A-4C92-4F8D-AAF8-51BBCCA12D6A}" type="slidenum">
              <a:rPr lang="en-GB" smtClean="0"/>
              <a:t>‹#›</a:t>
            </a:fld>
            <a:endParaRPr lang="en-GB"/>
          </a:p>
        </p:txBody>
      </p:sp>
    </p:spTree>
    <p:extLst>
      <p:ext uri="{BB962C8B-B14F-4D97-AF65-F5344CB8AC3E}">
        <p14:creationId xmlns:p14="http://schemas.microsoft.com/office/powerpoint/2010/main" val="2611984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5A8C1A-D6E8-4EE0-9823-B16214233CA4}" type="datetimeFigureOut">
              <a:rPr lang="en-GB" smtClean="0"/>
              <a:t>29/08/2024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92C77A-4C92-4F8D-AAF8-51BBCCA12D6A}" type="slidenum">
              <a:rPr lang="en-GB" smtClean="0"/>
              <a:t>‹#›</a:t>
            </a:fld>
            <a:endParaRPr lang="en-GB"/>
          </a:p>
        </p:txBody>
      </p:sp>
    </p:spTree>
    <p:extLst>
      <p:ext uri="{BB962C8B-B14F-4D97-AF65-F5344CB8AC3E}">
        <p14:creationId xmlns:p14="http://schemas.microsoft.com/office/powerpoint/2010/main" val="2204866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5A8C1A-D6E8-4EE0-9823-B16214233CA4}" type="datetimeFigureOut">
              <a:rPr lang="en-GB" smtClean="0"/>
              <a:t>29/08/2024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92C77A-4C92-4F8D-AAF8-51BBCCA12D6A}" type="slidenum">
              <a:rPr lang="en-GB" smtClean="0"/>
              <a:t>‹#›</a:t>
            </a:fld>
            <a:endParaRPr lang="en-GB"/>
          </a:p>
        </p:txBody>
      </p:sp>
    </p:spTree>
    <p:extLst>
      <p:ext uri="{BB962C8B-B14F-4D97-AF65-F5344CB8AC3E}">
        <p14:creationId xmlns:p14="http://schemas.microsoft.com/office/powerpoint/2010/main" val="3904411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5A8C1A-D6E8-4EE0-9823-B16214233CA4}" type="datetimeFigureOut">
              <a:rPr lang="en-GB" smtClean="0"/>
              <a:t>29/08/2024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D92C77A-4C92-4F8D-AAF8-51BBCCA12D6A}" type="slidenum">
              <a:rPr lang="en-GB" smtClean="0"/>
              <a:t>‹#›</a:t>
            </a:fld>
            <a:endParaRPr lang="en-GB"/>
          </a:p>
        </p:txBody>
      </p:sp>
    </p:spTree>
    <p:extLst>
      <p:ext uri="{BB962C8B-B14F-4D97-AF65-F5344CB8AC3E}">
        <p14:creationId xmlns:p14="http://schemas.microsoft.com/office/powerpoint/2010/main" val="1854567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5A8C1A-D6E8-4EE0-9823-B16214233CA4}" type="datetimeFigureOut">
              <a:rPr lang="en-GB" smtClean="0"/>
              <a:t>29/08/2024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D92C77A-4C92-4F8D-AAF8-51BBCCA12D6A}" type="slidenum">
              <a:rPr lang="en-GB" smtClean="0"/>
              <a:t>‹#›</a:t>
            </a:fld>
            <a:endParaRPr lang="en-GB"/>
          </a:p>
        </p:txBody>
      </p:sp>
    </p:spTree>
    <p:extLst>
      <p:ext uri="{BB962C8B-B14F-4D97-AF65-F5344CB8AC3E}">
        <p14:creationId xmlns:p14="http://schemas.microsoft.com/office/powerpoint/2010/main" val="3485091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5A8C1A-D6E8-4EE0-9823-B16214233CA4}" type="datetimeFigureOut">
              <a:rPr lang="en-GB" smtClean="0"/>
              <a:t>29/08/2024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D92C77A-4C92-4F8D-AAF8-51BBCCA12D6A}" type="slidenum">
              <a:rPr lang="en-GB" smtClean="0"/>
              <a:t>‹#›</a:t>
            </a:fld>
            <a:endParaRPr lang="en-GB"/>
          </a:p>
        </p:txBody>
      </p:sp>
    </p:spTree>
    <p:extLst>
      <p:ext uri="{BB962C8B-B14F-4D97-AF65-F5344CB8AC3E}">
        <p14:creationId xmlns:p14="http://schemas.microsoft.com/office/powerpoint/2010/main" val="1452566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55A8C1A-D6E8-4EE0-9823-B16214233CA4}" type="datetimeFigureOut">
              <a:rPr lang="en-GB" smtClean="0"/>
              <a:t>29/08/2024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92C77A-4C92-4F8D-AAF8-51BBCCA12D6A}" type="slidenum">
              <a:rPr lang="en-GB" smtClean="0"/>
              <a:t>‹#›</a:t>
            </a:fld>
            <a:endParaRPr lang="en-GB"/>
          </a:p>
        </p:txBody>
      </p:sp>
    </p:spTree>
    <p:extLst>
      <p:ext uri="{BB962C8B-B14F-4D97-AF65-F5344CB8AC3E}">
        <p14:creationId xmlns:p14="http://schemas.microsoft.com/office/powerpoint/2010/main" val="540023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92C77A-4C92-4F8D-AAF8-51BBCCA12D6A}" type="slidenum">
              <a:rPr lang="en-GB" smtClean="0"/>
              <a:t>‹#›</a:t>
            </a:fld>
            <a:endParaRPr lang="en-GB"/>
          </a:p>
        </p:txBody>
      </p:sp>
      <p:sp>
        <p:nvSpPr>
          <p:cNvPr id="5" name="Date Placeholder 4"/>
          <p:cNvSpPr>
            <a:spLocks noGrp="1"/>
          </p:cNvSpPr>
          <p:nvPr>
            <p:ph type="dt" sz="half" idx="10"/>
          </p:nvPr>
        </p:nvSpPr>
        <p:spPr/>
        <p:txBody>
          <a:bodyPr/>
          <a:lstStyle/>
          <a:p>
            <a:fld id="{C55A8C1A-D6E8-4EE0-9823-B16214233CA4}" type="datetimeFigureOut">
              <a:rPr lang="en-GB" smtClean="0"/>
              <a:t>29/08/2024</a:t>
            </a:fld>
            <a:endParaRPr lang="en-GB"/>
          </a:p>
        </p:txBody>
      </p:sp>
    </p:spTree>
    <p:extLst>
      <p:ext uri="{BB962C8B-B14F-4D97-AF65-F5344CB8AC3E}">
        <p14:creationId xmlns:p14="http://schemas.microsoft.com/office/powerpoint/2010/main" val="3550482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55A8C1A-D6E8-4EE0-9823-B16214233CA4}" type="datetimeFigureOut">
              <a:rPr lang="en-GB" smtClean="0"/>
              <a:t>29/08/2024</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D92C77A-4C92-4F8D-AAF8-51BBCCA12D6A}" type="slidenum">
              <a:rPr lang="en-GB" smtClean="0"/>
              <a:t>‹#›</a:t>
            </a:fld>
            <a:endParaRPr lang="en-GB"/>
          </a:p>
        </p:txBody>
      </p:sp>
    </p:spTree>
    <p:extLst>
      <p:ext uri="{BB962C8B-B14F-4D97-AF65-F5344CB8AC3E}">
        <p14:creationId xmlns:p14="http://schemas.microsoft.com/office/powerpoint/2010/main" val="178733440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uniwears.co.uk/products/manston-primary-school-sweatshirt?_pos=3&amp;_sid=7b719498d&amp;_ss=r&amp;variant=47855109734745" TargetMode="Externa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hyperlink" Target="mailto:manston.primar@Manston.leeds.sch.uk" TargetMode="External"/><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hyperlink" Target="mailto:no-reply@mail.arbor-education.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mailto:olivia.Galbraith@manston.leeds.sch.uk"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hyperlink" Target="mailto:olivia.galbraith@manston.leeds.sch.uk" TargetMode="External"/><Relationship Id="rId2" Type="http://schemas.openxmlformats.org/officeDocument/2006/relationships/hyperlink" Target="mailto:manston.primary@manston/leeds/sch.uk" TargetMode="Externa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www.nnparenttoolkit.org.uk/information-for-parents/"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www.theschoolrun.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2372" y="2039639"/>
            <a:ext cx="4980373" cy="884329"/>
          </a:xfrm>
        </p:spPr>
        <p:txBody>
          <a:bodyPr>
            <a:normAutofit fontScale="90000"/>
          </a:bodyPr>
          <a:lstStyle/>
          <a:p>
            <a:r>
              <a:rPr lang="en-GB" dirty="0">
                <a:latin typeface="Arial" panose="020B0604020202020204" pitchFamily="34" charset="0"/>
                <a:cs typeface="Arial" panose="020B0604020202020204" pitchFamily="34" charset="0"/>
              </a:rPr>
              <a:t>Meet the teacher </a:t>
            </a:r>
          </a:p>
        </p:txBody>
      </p:sp>
      <p:sp>
        <p:nvSpPr>
          <p:cNvPr id="5" name="Subtitle 4">
            <a:extLst>
              <a:ext uri="{FF2B5EF4-FFF2-40B4-BE49-F238E27FC236}">
                <a16:creationId xmlns:a16="http://schemas.microsoft.com/office/drawing/2014/main" id="{19C25204-0C50-4A25-A631-7F30FED99C53}"/>
              </a:ext>
            </a:extLst>
          </p:cNvPr>
          <p:cNvSpPr>
            <a:spLocks noGrp="1"/>
          </p:cNvSpPr>
          <p:nvPr>
            <p:ph type="subTitle" idx="1"/>
          </p:nvPr>
        </p:nvSpPr>
        <p:spPr>
          <a:xfrm>
            <a:off x="1124505" y="2768929"/>
            <a:ext cx="4604551" cy="1021836"/>
          </a:xfrm>
        </p:spPr>
        <p:txBody>
          <a:bodyPr>
            <a:normAutofit/>
          </a:bodyPr>
          <a:lstStyle/>
          <a:p>
            <a:pPr algn="l"/>
            <a:r>
              <a:rPr lang="en-GB" sz="3200" dirty="0"/>
              <a:t>September 2024</a:t>
            </a:r>
          </a:p>
        </p:txBody>
      </p:sp>
      <p:pic>
        <p:nvPicPr>
          <p:cNvPr id="6" name="Picture 5">
            <a:extLst>
              <a:ext uri="{FF2B5EF4-FFF2-40B4-BE49-F238E27FC236}">
                <a16:creationId xmlns:a16="http://schemas.microsoft.com/office/drawing/2014/main" id="{21E2681D-09FA-4B3A-A926-286BA83CE4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372" y="0"/>
            <a:ext cx="2565109" cy="701375"/>
          </a:xfrm>
          <a:prstGeom prst="rect">
            <a:avLst/>
          </a:prstGeom>
        </p:spPr>
      </p:pic>
    </p:spTree>
    <p:extLst>
      <p:ext uri="{BB962C8B-B14F-4D97-AF65-F5344CB8AC3E}">
        <p14:creationId xmlns:p14="http://schemas.microsoft.com/office/powerpoint/2010/main" val="2741429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8743FE-A4D1-410F-B910-B06C99B88E81}"/>
              </a:ext>
            </a:extLst>
          </p:cNvPr>
          <p:cNvSpPr>
            <a:spLocks noGrp="1"/>
          </p:cNvSpPr>
          <p:nvPr>
            <p:ph type="title"/>
          </p:nvPr>
        </p:nvSpPr>
        <p:spPr>
          <a:xfrm>
            <a:off x="252891" y="323557"/>
            <a:ext cx="8534400" cy="1012578"/>
          </a:xfrm>
        </p:spPr>
        <p:txBody>
          <a:bodyPr/>
          <a:lstStyle/>
          <a:p>
            <a:r>
              <a:rPr lang="en-GB" dirty="0"/>
              <a:t>Possible trips and events</a:t>
            </a:r>
          </a:p>
        </p:txBody>
      </p:sp>
      <p:sp>
        <p:nvSpPr>
          <p:cNvPr id="7" name="TextBox 6">
            <a:extLst>
              <a:ext uri="{FF2B5EF4-FFF2-40B4-BE49-F238E27FC236}">
                <a16:creationId xmlns:a16="http://schemas.microsoft.com/office/drawing/2014/main" id="{BCEAE8DB-D43D-48B0-BC2C-FCBA07503E87}"/>
              </a:ext>
            </a:extLst>
          </p:cNvPr>
          <p:cNvSpPr txBox="1"/>
          <p:nvPr/>
        </p:nvSpPr>
        <p:spPr>
          <a:xfrm>
            <a:off x="310552" y="1388853"/>
            <a:ext cx="1057885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GB" sz="3200" dirty="0"/>
              <a:t>Hopefully, we will be able to go on trips and take part in lots of exciting activities this year. These could include:</a:t>
            </a:r>
            <a:endParaRPr lang="en-US" dirty="0"/>
          </a:p>
          <a:p>
            <a:pPr marL="2286000" lvl="4" indent="-457200">
              <a:buFont typeface="Arial" panose="020B0604020202020204" pitchFamily="34" charset="0"/>
              <a:buChar char="•"/>
            </a:pPr>
            <a:r>
              <a:rPr lang="en-GB" sz="3200" dirty="0"/>
              <a:t>Ancient Greek Day – December – date TBC</a:t>
            </a:r>
          </a:p>
          <a:p>
            <a:pPr marL="2286000" lvl="4" indent="-457200">
              <a:buFont typeface="Arial" panose="020B0604020202020204" pitchFamily="34" charset="0"/>
              <a:buChar char="•"/>
            </a:pPr>
            <a:r>
              <a:rPr lang="en-GB" sz="3200" dirty="0"/>
              <a:t>Residential Trip to </a:t>
            </a:r>
            <a:r>
              <a:rPr lang="en-GB" sz="3200" dirty="0" err="1"/>
              <a:t>Bewerley</a:t>
            </a:r>
            <a:r>
              <a:rPr lang="en-GB" sz="3200" dirty="0"/>
              <a:t> Park – March 19</a:t>
            </a:r>
            <a:r>
              <a:rPr lang="en-GB" sz="3200" baseline="30000" dirty="0"/>
              <a:t>th</a:t>
            </a:r>
            <a:r>
              <a:rPr lang="en-GB" sz="3200" dirty="0"/>
              <a:t> – 21</a:t>
            </a:r>
            <a:r>
              <a:rPr lang="en-GB" sz="3200" baseline="30000" dirty="0"/>
              <a:t>st</a:t>
            </a:r>
            <a:r>
              <a:rPr lang="en-GB" sz="3200" dirty="0"/>
              <a:t> </a:t>
            </a:r>
          </a:p>
          <a:p>
            <a:pPr marL="2286000" lvl="4" indent="-457200">
              <a:buFont typeface="Arial" panose="020B0604020202020204" pitchFamily="34" charset="0"/>
              <a:buChar char="•"/>
            </a:pPr>
            <a:r>
              <a:rPr lang="en-GB" sz="3200" dirty="0"/>
              <a:t>WW1 Trip – Spring </a:t>
            </a:r>
          </a:p>
          <a:p>
            <a:pPr marL="2286000" lvl="4" indent="-457200">
              <a:buFont typeface="Arial" panose="020B0604020202020204" pitchFamily="34" charset="0"/>
              <a:buChar char="•"/>
            </a:pPr>
            <a:r>
              <a:rPr lang="en-GB" sz="3200" dirty="0"/>
              <a:t>Historical Association visit in school</a:t>
            </a:r>
          </a:p>
          <a:p>
            <a:pPr marL="2286000" lvl="4" indent="-457200">
              <a:buFont typeface="Arial" panose="020B0604020202020204" pitchFamily="34" charset="0"/>
              <a:buChar char="•"/>
            </a:pPr>
            <a:r>
              <a:rPr lang="en-GB" sz="3200" dirty="0"/>
              <a:t>Whitby - July</a:t>
            </a:r>
          </a:p>
        </p:txBody>
      </p:sp>
      <p:pic>
        <p:nvPicPr>
          <p:cNvPr id="8" name="Picture 8">
            <a:extLst>
              <a:ext uri="{FF2B5EF4-FFF2-40B4-BE49-F238E27FC236}">
                <a16:creationId xmlns:a16="http://schemas.microsoft.com/office/drawing/2014/main" id="{969AB1B0-897D-4BBB-B514-C5D54F775D54}"/>
              </a:ext>
            </a:extLst>
          </p:cNvPr>
          <p:cNvPicPr>
            <a:picLocks noChangeAspect="1"/>
          </p:cNvPicPr>
          <p:nvPr/>
        </p:nvPicPr>
        <p:blipFill>
          <a:blip r:embed="rId2"/>
          <a:stretch>
            <a:fillRect/>
          </a:stretch>
        </p:blipFill>
        <p:spPr>
          <a:xfrm>
            <a:off x="9963150" y="77776"/>
            <a:ext cx="2228850" cy="504825"/>
          </a:xfrm>
          <a:prstGeom prst="rect">
            <a:avLst/>
          </a:prstGeom>
        </p:spPr>
      </p:pic>
    </p:spTree>
    <p:extLst>
      <p:ext uri="{BB962C8B-B14F-4D97-AF65-F5344CB8AC3E}">
        <p14:creationId xmlns:p14="http://schemas.microsoft.com/office/powerpoint/2010/main" val="1904356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C65A3-C4E3-4726-AD53-DE014E8249AE}"/>
              </a:ext>
            </a:extLst>
          </p:cNvPr>
          <p:cNvSpPr>
            <a:spLocks noGrp="1"/>
          </p:cNvSpPr>
          <p:nvPr>
            <p:ph type="title"/>
          </p:nvPr>
        </p:nvSpPr>
        <p:spPr>
          <a:xfrm>
            <a:off x="80363" y="365760"/>
            <a:ext cx="8534400" cy="912865"/>
          </a:xfrm>
        </p:spPr>
        <p:txBody>
          <a:bodyPr/>
          <a:lstStyle/>
          <a:p>
            <a:r>
              <a:rPr lang="en-GB" dirty="0"/>
              <a:t>Uniform</a:t>
            </a:r>
          </a:p>
        </p:txBody>
      </p:sp>
      <p:pic>
        <p:nvPicPr>
          <p:cNvPr id="3" name="Picture 3">
            <a:extLst>
              <a:ext uri="{FF2B5EF4-FFF2-40B4-BE49-F238E27FC236}">
                <a16:creationId xmlns:a16="http://schemas.microsoft.com/office/drawing/2014/main" id="{9AB83515-8035-4139-9B00-8E724E8DCECB}"/>
              </a:ext>
            </a:extLst>
          </p:cNvPr>
          <p:cNvPicPr>
            <a:picLocks noChangeAspect="1"/>
          </p:cNvPicPr>
          <p:nvPr/>
        </p:nvPicPr>
        <p:blipFill>
          <a:blip r:embed="rId2"/>
          <a:stretch>
            <a:fillRect/>
          </a:stretch>
        </p:blipFill>
        <p:spPr>
          <a:xfrm>
            <a:off x="9797990" y="200475"/>
            <a:ext cx="2228850" cy="504825"/>
          </a:xfrm>
          <a:prstGeom prst="rect">
            <a:avLst/>
          </a:prstGeom>
        </p:spPr>
      </p:pic>
      <p:sp>
        <p:nvSpPr>
          <p:cNvPr id="4" name="TextBox 3">
            <a:extLst>
              <a:ext uri="{FF2B5EF4-FFF2-40B4-BE49-F238E27FC236}">
                <a16:creationId xmlns:a16="http://schemas.microsoft.com/office/drawing/2014/main" id="{23E09C74-5F2F-4AC2-B7A4-962BCD74454E}"/>
              </a:ext>
            </a:extLst>
          </p:cNvPr>
          <p:cNvSpPr txBox="1"/>
          <p:nvPr/>
        </p:nvSpPr>
        <p:spPr>
          <a:xfrm>
            <a:off x="238665" y="1043796"/>
            <a:ext cx="662508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800"/>
          </a:p>
          <a:p>
            <a:endParaRPr lang="en-GB"/>
          </a:p>
          <a:p>
            <a:pPr marL="285750" indent="-285750">
              <a:buFont typeface="Arial"/>
              <a:buChar char="•"/>
            </a:pPr>
            <a:endParaRPr lang="en-GB"/>
          </a:p>
        </p:txBody>
      </p:sp>
      <p:sp>
        <p:nvSpPr>
          <p:cNvPr id="5" name="Rectangle 4">
            <a:extLst>
              <a:ext uri="{FF2B5EF4-FFF2-40B4-BE49-F238E27FC236}">
                <a16:creationId xmlns:a16="http://schemas.microsoft.com/office/drawing/2014/main" id="{EFF3F9EE-9DB4-48DB-8835-051C62AEC383}"/>
              </a:ext>
            </a:extLst>
          </p:cNvPr>
          <p:cNvSpPr/>
          <p:nvPr/>
        </p:nvSpPr>
        <p:spPr>
          <a:xfrm>
            <a:off x="469783" y="1284466"/>
            <a:ext cx="8921769" cy="3416320"/>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GB" sz="2400" dirty="0"/>
              <a:t>Branded school uniform can be purchased from – </a:t>
            </a:r>
            <a:r>
              <a:rPr lang="en-GB" sz="2400" i="1" dirty="0" err="1"/>
              <a:t>Uniwears</a:t>
            </a:r>
            <a:r>
              <a:rPr lang="en-GB" sz="2400" dirty="0"/>
              <a:t>.</a:t>
            </a:r>
            <a:endParaRPr lang="en-US"/>
          </a:p>
          <a:p>
            <a:r>
              <a:rPr lang="en-GB" sz="2400" dirty="0">
                <a:ea typeface="+mn-lt"/>
                <a:cs typeface="+mn-lt"/>
                <a:hlinkClick r:id="rId3"/>
              </a:rPr>
              <a:t>https://www.uniwears.co.uk/products/manston-primary-school-sweatshirt?_pos=3&amp;_sid=7b719498d&amp;_ss=r&amp;variant=47855109734745</a:t>
            </a:r>
            <a:endParaRPr lang="en-GB" sz="2400" dirty="0"/>
          </a:p>
          <a:p>
            <a:pPr marL="285750" indent="-285750">
              <a:buFont typeface="Arial" panose="020B0604020202020204" pitchFamily="34" charset="0"/>
              <a:buChar char="•"/>
            </a:pPr>
            <a:r>
              <a:rPr lang="en-GB" sz="2400" dirty="0"/>
              <a:t>Non branded dark blue versions of jumpers and cardigans are also fine for children to wear.</a:t>
            </a:r>
          </a:p>
          <a:p>
            <a:pPr marL="285750" indent="-285750">
              <a:buFont typeface="Arial" panose="020B0604020202020204" pitchFamily="34" charset="0"/>
              <a:buChar char="•"/>
            </a:pPr>
            <a:r>
              <a:rPr lang="en-GB" sz="2400" dirty="0"/>
              <a:t>Pupils need to wear PE kit on their PE days including those that go swimming</a:t>
            </a:r>
          </a:p>
        </p:txBody>
      </p:sp>
    </p:spTree>
    <p:extLst>
      <p:ext uri="{BB962C8B-B14F-4D97-AF65-F5344CB8AC3E}">
        <p14:creationId xmlns:p14="http://schemas.microsoft.com/office/powerpoint/2010/main" val="1989114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C65A3-C4E3-4726-AD53-DE014E8249AE}"/>
              </a:ext>
            </a:extLst>
          </p:cNvPr>
          <p:cNvSpPr>
            <a:spLocks noGrp="1"/>
          </p:cNvSpPr>
          <p:nvPr>
            <p:ph type="title"/>
          </p:nvPr>
        </p:nvSpPr>
        <p:spPr>
          <a:xfrm>
            <a:off x="80363" y="200475"/>
            <a:ext cx="8534400" cy="1078150"/>
          </a:xfrm>
        </p:spPr>
        <p:txBody>
          <a:bodyPr/>
          <a:lstStyle/>
          <a:p>
            <a:r>
              <a:rPr lang="en-GB" dirty="0"/>
              <a:t>Uniform</a:t>
            </a:r>
          </a:p>
        </p:txBody>
      </p:sp>
      <p:pic>
        <p:nvPicPr>
          <p:cNvPr id="3" name="Picture 3">
            <a:extLst>
              <a:ext uri="{FF2B5EF4-FFF2-40B4-BE49-F238E27FC236}">
                <a16:creationId xmlns:a16="http://schemas.microsoft.com/office/drawing/2014/main" id="{9AB83515-8035-4139-9B00-8E724E8DCECB}"/>
              </a:ext>
            </a:extLst>
          </p:cNvPr>
          <p:cNvPicPr>
            <a:picLocks noChangeAspect="1"/>
          </p:cNvPicPr>
          <p:nvPr/>
        </p:nvPicPr>
        <p:blipFill>
          <a:blip r:embed="rId2"/>
          <a:stretch>
            <a:fillRect/>
          </a:stretch>
        </p:blipFill>
        <p:spPr>
          <a:xfrm>
            <a:off x="9797990" y="200475"/>
            <a:ext cx="2228850" cy="504825"/>
          </a:xfrm>
          <a:prstGeom prst="rect">
            <a:avLst/>
          </a:prstGeom>
        </p:spPr>
      </p:pic>
      <p:sp>
        <p:nvSpPr>
          <p:cNvPr id="4" name="TextBox 3">
            <a:extLst>
              <a:ext uri="{FF2B5EF4-FFF2-40B4-BE49-F238E27FC236}">
                <a16:creationId xmlns:a16="http://schemas.microsoft.com/office/drawing/2014/main" id="{23E09C74-5F2F-4AC2-B7A4-962BCD74454E}"/>
              </a:ext>
            </a:extLst>
          </p:cNvPr>
          <p:cNvSpPr txBox="1"/>
          <p:nvPr/>
        </p:nvSpPr>
        <p:spPr>
          <a:xfrm>
            <a:off x="238665" y="1043796"/>
            <a:ext cx="662508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800"/>
          </a:p>
          <a:p>
            <a:endParaRPr lang="en-GB"/>
          </a:p>
          <a:p>
            <a:pPr marL="285750" indent="-285750">
              <a:buFont typeface="Arial"/>
              <a:buChar char="•"/>
            </a:pPr>
            <a:endParaRPr lang="en-GB"/>
          </a:p>
        </p:txBody>
      </p:sp>
      <p:pic>
        <p:nvPicPr>
          <p:cNvPr id="6" name="Picture 5">
            <a:extLst>
              <a:ext uri="{FF2B5EF4-FFF2-40B4-BE49-F238E27FC236}">
                <a16:creationId xmlns:a16="http://schemas.microsoft.com/office/drawing/2014/main" id="{BD1D53F7-21C7-4C7D-BD1C-AFD41FB44D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82" t="14967" b="17137"/>
          <a:stretch/>
        </p:blipFill>
        <p:spPr>
          <a:xfrm rot="5400000">
            <a:off x="6958444" y="1739125"/>
            <a:ext cx="3629242" cy="2073324"/>
          </a:xfrm>
          <a:prstGeom prst="rect">
            <a:avLst/>
          </a:prstGeom>
        </p:spPr>
      </p:pic>
      <p:pic>
        <p:nvPicPr>
          <p:cNvPr id="7" name="Picture 2">
            <a:extLst>
              <a:ext uri="{FF2B5EF4-FFF2-40B4-BE49-F238E27FC236}">
                <a16:creationId xmlns:a16="http://schemas.microsoft.com/office/drawing/2014/main" id="{2E7D61A3-421C-4A57-A0C1-8498DA7B4C29}"/>
              </a:ext>
            </a:extLst>
          </p:cNvPr>
          <p:cNvPicPr>
            <a:picLocks noChangeAspect="1"/>
          </p:cNvPicPr>
          <p:nvPr/>
        </p:nvPicPr>
        <p:blipFill>
          <a:blip r:embed="rId4"/>
          <a:stretch>
            <a:fillRect/>
          </a:stretch>
        </p:blipFill>
        <p:spPr>
          <a:xfrm>
            <a:off x="9274835" y="3494826"/>
            <a:ext cx="2344482" cy="3162699"/>
          </a:xfrm>
          <a:prstGeom prst="rect">
            <a:avLst/>
          </a:prstGeom>
        </p:spPr>
      </p:pic>
      <p:sp>
        <p:nvSpPr>
          <p:cNvPr id="8" name="Content Placeholder 2">
            <a:extLst>
              <a:ext uri="{FF2B5EF4-FFF2-40B4-BE49-F238E27FC236}">
                <a16:creationId xmlns:a16="http://schemas.microsoft.com/office/drawing/2014/main" id="{22B05A9C-85EC-4A0E-9237-5872DB1A01AC}"/>
              </a:ext>
            </a:extLst>
          </p:cNvPr>
          <p:cNvSpPr>
            <a:spLocks noGrp="1"/>
          </p:cNvSpPr>
          <p:nvPr/>
        </p:nvSpPr>
        <p:spPr>
          <a:xfrm>
            <a:off x="1149416" y="961166"/>
            <a:ext cx="5872637" cy="5528421"/>
          </a:xfrm>
          <a:prstGeom prst="rect">
            <a:avLst/>
          </a:prstGeom>
        </p:spPr>
        <p:txBody>
          <a:bodyPr vert="horz" lIns="91440" tIns="45720" rIns="91440" bIns="45720" rtlCol="0" anchor="t">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dirty="0"/>
              <a:t>Navy school jumper (with or without logo)</a:t>
            </a:r>
            <a:endParaRPr lang="en-US" dirty="0"/>
          </a:p>
          <a:p>
            <a:r>
              <a:rPr lang="en-GB" dirty="0"/>
              <a:t>Navy school cardigan </a:t>
            </a:r>
            <a:r>
              <a:rPr lang="en-GB" dirty="0">
                <a:ea typeface="+mn-lt"/>
                <a:cs typeface="+mn-lt"/>
              </a:rPr>
              <a:t>(with or without logo)</a:t>
            </a:r>
          </a:p>
          <a:p>
            <a:r>
              <a:rPr lang="en-GB" dirty="0"/>
              <a:t>White polo shirt or shirt</a:t>
            </a:r>
          </a:p>
          <a:p>
            <a:r>
              <a:rPr lang="en-GB" dirty="0"/>
              <a:t>Grey school trousers/skirt</a:t>
            </a:r>
          </a:p>
          <a:p>
            <a:r>
              <a:rPr lang="en-GB" dirty="0"/>
              <a:t>Grey school dress</a:t>
            </a:r>
          </a:p>
          <a:p>
            <a:r>
              <a:rPr lang="en-GB" dirty="0"/>
              <a:t>Blue checked school summer dress</a:t>
            </a:r>
          </a:p>
          <a:p>
            <a:r>
              <a:rPr lang="en-GB" dirty="0"/>
              <a:t>Grey school shorts</a:t>
            </a:r>
          </a:p>
          <a:p>
            <a:r>
              <a:rPr lang="en-GB" dirty="0"/>
              <a:t>Black shoes or trainers that children can fasten independently e.g. Velcro</a:t>
            </a:r>
          </a:p>
          <a:p>
            <a:r>
              <a:rPr lang="en-GB" dirty="0"/>
              <a:t>Long hair must be tied up / no extreme hair styles</a:t>
            </a:r>
          </a:p>
          <a:p>
            <a:r>
              <a:rPr lang="en-GB" dirty="0"/>
              <a:t>PE Kit (worn on PE days)</a:t>
            </a:r>
          </a:p>
          <a:p>
            <a:pPr lvl="1"/>
            <a:r>
              <a:rPr lang="en-GB" dirty="0"/>
              <a:t>Team coloured t-shirt</a:t>
            </a:r>
          </a:p>
          <a:p>
            <a:pPr lvl="1"/>
            <a:r>
              <a:rPr lang="en-GB" dirty="0"/>
              <a:t>Black or grey PE shorts</a:t>
            </a:r>
          </a:p>
          <a:p>
            <a:pPr lvl="1"/>
            <a:r>
              <a:rPr lang="en-GB" dirty="0"/>
              <a:t>or</a:t>
            </a:r>
          </a:p>
          <a:p>
            <a:pPr lvl="1"/>
            <a:r>
              <a:rPr lang="en-GB" dirty="0"/>
              <a:t>Black or grey jogging bottoms or leggings</a:t>
            </a:r>
          </a:p>
          <a:p>
            <a:pPr lvl="1"/>
            <a:r>
              <a:rPr lang="en-GB" dirty="0"/>
              <a:t>Navy hooded top with logo</a:t>
            </a:r>
          </a:p>
          <a:p>
            <a:pPr lvl="1"/>
            <a:endParaRPr lang="en-GB" dirty="0"/>
          </a:p>
          <a:p>
            <a:endParaRPr lang="en-GB" dirty="0"/>
          </a:p>
          <a:p>
            <a:endParaRPr lang="en-GB" dirty="0"/>
          </a:p>
          <a:p>
            <a:endParaRPr lang="en-GB" dirty="0"/>
          </a:p>
        </p:txBody>
      </p:sp>
    </p:spTree>
    <p:extLst>
      <p:ext uri="{BB962C8B-B14F-4D97-AF65-F5344CB8AC3E}">
        <p14:creationId xmlns:p14="http://schemas.microsoft.com/office/powerpoint/2010/main" val="2052750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C65A3-C4E3-4726-AD53-DE014E8249AE}"/>
              </a:ext>
            </a:extLst>
          </p:cNvPr>
          <p:cNvSpPr>
            <a:spLocks noGrp="1"/>
          </p:cNvSpPr>
          <p:nvPr>
            <p:ph type="title"/>
          </p:nvPr>
        </p:nvSpPr>
        <p:spPr>
          <a:xfrm>
            <a:off x="80363" y="200475"/>
            <a:ext cx="8534400" cy="1078150"/>
          </a:xfrm>
        </p:spPr>
        <p:txBody>
          <a:bodyPr/>
          <a:lstStyle/>
          <a:p>
            <a:r>
              <a:rPr lang="en-GB" dirty="0"/>
              <a:t>Communication</a:t>
            </a:r>
          </a:p>
        </p:txBody>
      </p:sp>
      <p:pic>
        <p:nvPicPr>
          <p:cNvPr id="3" name="Picture 3">
            <a:extLst>
              <a:ext uri="{FF2B5EF4-FFF2-40B4-BE49-F238E27FC236}">
                <a16:creationId xmlns:a16="http://schemas.microsoft.com/office/drawing/2014/main" id="{9AB83515-8035-4139-9B00-8E724E8DCECB}"/>
              </a:ext>
            </a:extLst>
          </p:cNvPr>
          <p:cNvPicPr>
            <a:picLocks noChangeAspect="1"/>
          </p:cNvPicPr>
          <p:nvPr/>
        </p:nvPicPr>
        <p:blipFill>
          <a:blip r:embed="rId2"/>
          <a:stretch>
            <a:fillRect/>
          </a:stretch>
        </p:blipFill>
        <p:spPr>
          <a:xfrm>
            <a:off x="9797990" y="200475"/>
            <a:ext cx="2228850" cy="504825"/>
          </a:xfrm>
          <a:prstGeom prst="rect">
            <a:avLst/>
          </a:prstGeom>
        </p:spPr>
      </p:pic>
      <p:sp>
        <p:nvSpPr>
          <p:cNvPr id="4" name="TextBox 3">
            <a:extLst>
              <a:ext uri="{FF2B5EF4-FFF2-40B4-BE49-F238E27FC236}">
                <a16:creationId xmlns:a16="http://schemas.microsoft.com/office/drawing/2014/main" id="{23E09C74-5F2F-4AC2-B7A4-962BCD74454E}"/>
              </a:ext>
            </a:extLst>
          </p:cNvPr>
          <p:cNvSpPr txBox="1"/>
          <p:nvPr/>
        </p:nvSpPr>
        <p:spPr>
          <a:xfrm>
            <a:off x="238665" y="1043796"/>
            <a:ext cx="662508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800"/>
          </a:p>
          <a:p>
            <a:endParaRPr lang="en-GB"/>
          </a:p>
          <a:p>
            <a:pPr marL="285750" indent="-285750">
              <a:buFont typeface="Arial"/>
              <a:buChar char="•"/>
            </a:pPr>
            <a:endParaRPr lang="en-GB"/>
          </a:p>
        </p:txBody>
      </p:sp>
      <p:sp>
        <p:nvSpPr>
          <p:cNvPr id="5" name="TextBox 4">
            <a:extLst>
              <a:ext uri="{FF2B5EF4-FFF2-40B4-BE49-F238E27FC236}">
                <a16:creationId xmlns:a16="http://schemas.microsoft.com/office/drawing/2014/main" id="{63D50C33-A44C-4703-8406-105923DCFE69}"/>
              </a:ext>
            </a:extLst>
          </p:cNvPr>
          <p:cNvSpPr txBox="1"/>
          <p:nvPr/>
        </p:nvSpPr>
        <p:spPr>
          <a:xfrm>
            <a:off x="332154" y="1043796"/>
            <a:ext cx="8030818" cy="526297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400" dirty="0"/>
              <a:t>School communicates through email, text messages and sometimes paper letters.</a:t>
            </a:r>
          </a:p>
          <a:p>
            <a:pPr marL="285750" indent="-285750">
              <a:buFont typeface="Arial" panose="020B0604020202020204" pitchFamily="34" charset="0"/>
              <a:buChar char="•"/>
            </a:pPr>
            <a:r>
              <a:rPr lang="en-GB" sz="2400" dirty="0"/>
              <a:t>Each Friday, a weekly newsletter comes home with details of all that is going on in school.</a:t>
            </a:r>
          </a:p>
          <a:p>
            <a:pPr marL="285750" indent="-285750">
              <a:buFont typeface="Arial" panose="020B0604020202020204" pitchFamily="34" charset="0"/>
              <a:buChar char="•"/>
            </a:pPr>
            <a:r>
              <a:rPr lang="en-GB" sz="2400" dirty="0"/>
              <a:t>Class teachers will also email to share specific information and updates.</a:t>
            </a:r>
          </a:p>
          <a:p>
            <a:pPr marL="285750" indent="-285750">
              <a:buFont typeface="Arial" panose="020B0604020202020204" pitchFamily="34" charset="0"/>
              <a:buChar char="•"/>
            </a:pPr>
            <a:r>
              <a:rPr lang="en-GB" sz="2400" dirty="0"/>
              <a:t>School can list 2 numbers as priority one contacts so that both parents receive any general text messages sent.</a:t>
            </a:r>
          </a:p>
          <a:p>
            <a:pPr marL="285750" indent="-285750">
              <a:buFont typeface="Arial" panose="020B0604020202020204" pitchFamily="34" charset="0"/>
              <a:buChar char="•"/>
            </a:pPr>
            <a:r>
              <a:rPr lang="en-GB" sz="2400" dirty="0"/>
              <a:t>Please add the following emails to your contacts so that emails come straight to your inbox:</a:t>
            </a:r>
          </a:p>
          <a:p>
            <a:pPr marL="742950" lvl="1" indent="-285750">
              <a:buFont typeface="Arial" panose="020B0604020202020204" pitchFamily="34" charset="0"/>
              <a:buChar char="•"/>
            </a:pPr>
            <a:r>
              <a:rPr lang="en-GB" sz="2400" dirty="0">
                <a:hlinkClick r:id="rId3"/>
              </a:rPr>
              <a:t>manston.primary@manston.leeds.sch.uk</a:t>
            </a:r>
            <a:endParaRPr lang="en-GB" sz="2400" dirty="0"/>
          </a:p>
          <a:p>
            <a:pPr marL="742950" lvl="1" indent="-285750">
              <a:buFont typeface="Arial" panose="020B0604020202020204" pitchFamily="34" charset="0"/>
              <a:buChar char="•"/>
            </a:pPr>
            <a:r>
              <a:rPr lang="en-GB" sz="2400" dirty="0">
                <a:solidFill>
                  <a:srgbClr val="424242"/>
                </a:solidFill>
                <a:latin typeface="Segoe UI"/>
                <a:cs typeface="Segoe UI"/>
                <a:hlinkClick r:id="rId4"/>
              </a:rPr>
              <a:t>no-reply@mail.arbor-education.com</a:t>
            </a:r>
            <a:r>
              <a:rPr lang="en-GB" sz="2400" dirty="0">
                <a:solidFill>
                  <a:srgbClr val="424242"/>
                </a:solidFill>
                <a:latin typeface="Segoe UI"/>
                <a:cs typeface="Segoe UI"/>
              </a:rPr>
              <a:t> </a:t>
            </a:r>
            <a:endParaRPr lang="en-GB" sz="2400" dirty="0">
              <a:solidFill>
                <a:srgbClr val="000000"/>
              </a:solidFill>
              <a:latin typeface="Trebuchet MS"/>
              <a:cs typeface="Segoe UI"/>
            </a:endParaRPr>
          </a:p>
          <a:p>
            <a:pPr marL="742950" lvl="1" indent="-285750">
              <a:buFont typeface="Arial" panose="020B0604020202020204" pitchFamily="34" charset="0"/>
              <a:buChar char="•"/>
            </a:pPr>
            <a:endParaRPr lang="en-GB" sz="2400" dirty="0"/>
          </a:p>
        </p:txBody>
      </p:sp>
    </p:spTree>
    <p:extLst>
      <p:ext uri="{BB962C8B-B14F-4D97-AF65-F5344CB8AC3E}">
        <p14:creationId xmlns:p14="http://schemas.microsoft.com/office/powerpoint/2010/main" val="858563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9641F-6E17-4235-B800-FDF72330ADE5}"/>
              </a:ext>
            </a:extLst>
          </p:cNvPr>
          <p:cNvSpPr>
            <a:spLocks noGrp="1"/>
          </p:cNvSpPr>
          <p:nvPr>
            <p:ph type="title"/>
          </p:nvPr>
        </p:nvSpPr>
        <p:spPr>
          <a:xfrm>
            <a:off x="231206" y="66335"/>
            <a:ext cx="7226606" cy="1166848"/>
          </a:xfrm>
        </p:spPr>
        <p:txBody>
          <a:bodyPr/>
          <a:lstStyle/>
          <a:p>
            <a:r>
              <a:rPr lang="en-GB"/>
              <a:t>Home School Agreement </a:t>
            </a:r>
          </a:p>
        </p:txBody>
      </p:sp>
      <p:sp>
        <p:nvSpPr>
          <p:cNvPr id="3" name="TextBox 2">
            <a:extLst>
              <a:ext uri="{FF2B5EF4-FFF2-40B4-BE49-F238E27FC236}">
                <a16:creationId xmlns:a16="http://schemas.microsoft.com/office/drawing/2014/main" id="{D30BB1A8-AABD-4828-B530-7E2767921381}"/>
              </a:ext>
            </a:extLst>
          </p:cNvPr>
          <p:cNvSpPr txBox="1"/>
          <p:nvPr/>
        </p:nvSpPr>
        <p:spPr>
          <a:xfrm>
            <a:off x="402672" y="1333850"/>
            <a:ext cx="4229389" cy="4832092"/>
          </a:xfrm>
          <a:prstGeom prst="rect">
            <a:avLst/>
          </a:prstGeom>
          <a:noFill/>
        </p:spPr>
        <p:txBody>
          <a:bodyPr wrap="square" lIns="91440" tIns="45720" rIns="91440" bIns="45720" rtlCol="0" anchor="t">
            <a:spAutoFit/>
          </a:bodyPr>
          <a:lstStyle/>
          <a:p>
            <a:pPr marL="285750" indent="-285750" algn="ctr">
              <a:buFont typeface="Arial" panose="020B0604020202020204" pitchFamily="34" charset="0"/>
              <a:buChar char="•"/>
            </a:pPr>
            <a:r>
              <a:rPr lang="en-GB" sz="2800" dirty="0"/>
              <a:t>An updated copy of this, including an online safety pupil user agreement has come home recently.</a:t>
            </a:r>
          </a:p>
          <a:p>
            <a:pPr marL="285750" indent="-285750" algn="ctr">
              <a:buFont typeface="Arial" panose="020B0604020202020204" pitchFamily="34" charset="0"/>
              <a:buChar char="•"/>
            </a:pPr>
            <a:r>
              <a:rPr lang="en-GB" sz="2800" dirty="0"/>
              <a:t>Please review this at home with your child.</a:t>
            </a:r>
          </a:p>
          <a:p>
            <a:pPr marL="285750" indent="-285750" algn="ctr">
              <a:buFont typeface="Arial" panose="020B0604020202020204" pitchFamily="34" charset="0"/>
              <a:buChar char="•"/>
            </a:pPr>
            <a:r>
              <a:rPr lang="en-GB" sz="2800" dirty="0"/>
              <a:t>This agreement applies to all pupils, parents and staff at Manston Primary</a:t>
            </a:r>
          </a:p>
        </p:txBody>
      </p:sp>
      <p:pic>
        <p:nvPicPr>
          <p:cNvPr id="4" name="Picture 3">
            <a:extLst>
              <a:ext uri="{FF2B5EF4-FFF2-40B4-BE49-F238E27FC236}">
                <a16:creationId xmlns:a16="http://schemas.microsoft.com/office/drawing/2014/main" id="{11B29631-E787-4432-BAE6-1686C3533201}"/>
              </a:ext>
            </a:extLst>
          </p:cNvPr>
          <p:cNvPicPr>
            <a:picLocks noChangeAspect="1"/>
          </p:cNvPicPr>
          <p:nvPr/>
        </p:nvPicPr>
        <p:blipFill>
          <a:blip r:embed="rId2"/>
          <a:stretch>
            <a:fillRect/>
          </a:stretch>
        </p:blipFill>
        <p:spPr>
          <a:xfrm>
            <a:off x="4823066" y="1011388"/>
            <a:ext cx="6855276" cy="4615242"/>
          </a:xfrm>
          <a:prstGeom prst="rect">
            <a:avLst/>
          </a:prstGeom>
        </p:spPr>
      </p:pic>
      <p:pic>
        <p:nvPicPr>
          <p:cNvPr id="5" name="Picture 4">
            <a:extLst>
              <a:ext uri="{FF2B5EF4-FFF2-40B4-BE49-F238E27FC236}">
                <a16:creationId xmlns:a16="http://schemas.microsoft.com/office/drawing/2014/main" id="{49453410-3057-44F4-AADC-998FCB39F266}"/>
              </a:ext>
            </a:extLst>
          </p:cNvPr>
          <p:cNvPicPr>
            <a:picLocks noChangeAspect="1"/>
          </p:cNvPicPr>
          <p:nvPr/>
        </p:nvPicPr>
        <p:blipFill>
          <a:blip r:embed="rId3"/>
          <a:stretch>
            <a:fillRect/>
          </a:stretch>
        </p:blipFill>
        <p:spPr>
          <a:xfrm>
            <a:off x="10303309" y="0"/>
            <a:ext cx="1807526" cy="572877"/>
          </a:xfrm>
          <a:prstGeom prst="rect">
            <a:avLst/>
          </a:prstGeom>
        </p:spPr>
      </p:pic>
    </p:spTree>
    <p:extLst>
      <p:ext uri="{BB962C8B-B14F-4D97-AF65-F5344CB8AC3E}">
        <p14:creationId xmlns:p14="http://schemas.microsoft.com/office/powerpoint/2010/main" val="3038530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C65A3-C4E3-4726-AD53-DE014E8249AE}"/>
              </a:ext>
            </a:extLst>
          </p:cNvPr>
          <p:cNvSpPr>
            <a:spLocks noGrp="1"/>
          </p:cNvSpPr>
          <p:nvPr>
            <p:ph type="title"/>
          </p:nvPr>
        </p:nvSpPr>
        <p:spPr>
          <a:xfrm>
            <a:off x="80363" y="200475"/>
            <a:ext cx="8534400" cy="1078150"/>
          </a:xfrm>
        </p:spPr>
        <p:txBody>
          <a:bodyPr/>
          <a:lstStyle/>
          <a:p>
            <a:r>
              <a:rPr lang="en-GB" dirty="0"/>
              <a:t>Equipment</a:t>
            </a:r>
          </a:p>
        </p:txBody>
      </p:sp>
      <p:pic>
        <p:nvPicPr>
          <p:cNvPr id="3" name="Picture 3">
            <a:extLst>
              <a:ext uri="{FF2B5EF4-FFF2-40B4-BE49-F238E27FC236}">
                <a16:creationId xmlns:a16="http://schemas.microsoft.com/office/drawing/2014/main" id="{9AB83515-8035-4139-9B00-8E724E8DCECB}"/>
              </a:ext>
            </a:extLst>
          </p:cNvPr>
          <p:cNvPicPr>
            <a:picLocks noChangeAspect="1"/>
          </p:cNvPicPr>
          <p:nvPr/>
        </p:nvPicPr>
        <p:blipFill>
          <a:blip r:embed="rId2"/>
          <a:stretch>
            <a:fillRect/>
          </a:stretch>
        </p:blipFill>
        <p:spPr>
          <a:xfrm>
            <a:off x="9797990" y="200475"/>
            <a:ext cx="2228850" cy="504825"/>
          </a:xfrm>
          <a:prstGeom prst="rect">
            <a:avLst/>
          </a:prstGeom>
        </p:spPr>
      </p:pic>
      <p:sp>
        <p:nvSpPr>
          <p:cNvPr id="4" name="TextBox 3">
            <a:extLst>
              <a:ext uri="{FF2B5EF4-FFF2-40B4-BE49-F238E27FC236}">
                <a16:creationId xmlns:a16="http://schemas.microsoft.com/office/drawing/2014/main" id="{23E09C74-5F2F-4AC2-B7A4-962BCD74454E}"/>
              </a:ext>
            </a:extLst>
          </p:cNvPr>
          <p:cNvSpPr txBox="1"/>
          <p:nvPr/>
        </p:nvSpPr>
        <p:spPr>
          <a:xfrm>
            <a:off x="238664" y="1043796"/>
            <a:ext cx="9819735" cy="5816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t>Each day children will need to bring: </a:t>
            </a:r>
          </a:p>
          <a:p>
            <a:pPr marL="285750" indent="-285750">
              <a:buFont typeface="Arial"/>
              <a:buChar char="•"/>
            </a:pPr>
            <a:r>
              <a:rPr lang="en-GB" sz="2800" dirty="0"/>
              <a:t>A named water bottle</a:t>
            </a:r>
          </a:p>
          <a:p>
            <a:pPr marL="285750" indent="-285750">
              <a:buFont typeface="Arial"/>
              <a:buChar char="•"/>
            </a:pPr>
            <a:r>
              <a:rPr lang="en-GB" sz="2800" dirty="0"/>
              <a:t>Named coats, hats, gloves suitable to the weather</a:t>
            </a:r>
          </a:p>
          <a:p>
            <a:pPr marL="285750" indent="-285750">
              <a:buFont typeface="Arial"/>
              <a:buChar char="•"/>
            </a:pPr>
            <a:r>
              <a:rPr lang="en-GB" sz="2800" dirty="0"/>
              <a:t>Homework</a:t>
            </a:r>
          </a:p>
          <a:p>
            <a:pPr marL="285750" indent="-285750">
              <a:buFont typeface="Arial"/>
              <a:buChar char="•"/>
            </a:pPr>
            <a:r>
              <a:rPr lang="en-GB" sz="2800" dirty="0"/>
              <a:t>Reading book </a:t>
            </a:r>
          </a:p>
          <a:p>
            <a:pPr marL="285750" indent="-285750">
              <a:buFont typeface="Arial"/>
              <a:buChar char="•"/>
            </a:pPr>
            <a:endParaRPr lang="en-GB" sz="2800" dirty="0"/>
          </a:p>
          <a:p>
            <a:r>
              <a:rPr lang="en-GB" sz="2800" dirty="0"/>
              <a:t>Pupils do not need:</a:t>
            </a:r>
          </a:p>
          <a:p>
            <a:pPr marL="285750" indent="-285750">
              <a:buFont typeface="Arial"/>
              <a:buChar char="•"/>
            </a:pPr>
            <a:r>
              <a:rPr lang="en-GB" sz="2800" dirty="0"/>
              <a:t>Pencil cases</a:t>
            </a:r>
          </a:p>
          <a:p>
            <a:pPr marL="285750" indent="-285750">
              <a:buFont typeface="Arial"/>
              <a:buChar char="•"/>
            </a:pPr>
            <a:r>
              <a:rPr lang="en-GB" sz="2800" dirty="0"/>
              <a:t>Toys or games</a:t>
            </a:r>
          </a:p>
          <a:p>
            <a:pPr marL="285750" indent="-285750">
              <a:buFont typeface="Arial"/>
              <a:buChar char="•"/>
            </a:pPr>
            <a:endParaRPr lang="en-GB" sz="2800" dirty="0"/>
          </a:p>
          <a:p>
            <a:pPr marL="285750" indent="-285750">
              <a:buFont typeface="Arial"/>
              <a:buChar char="•"/>
            </a:pPr>
            <a:r>
              <a:rPr lang="en-GB" sz="2800" dirty="0"/>
              <a:t>Names are super important to make it easier if things do get misplaced!</a:t>
            </a:r>
          </a:p>
          <a:p>
            <a:endParaRPr lang="en-GB" dirty="0"/>
          </a:p>
          <a:p>
            <a:pPr marL="285750" indent="-285750">
              <a:buFont typeface="Arial"/>
              <a:buChar char="•"/>
            </a:pPr>
            <a:endParaRPr lang="en-GB" dirty="0"/>
          </a:p>
        </p:txBody>
      </p:sp>
      <p:sp>
        <p:nvSpPr>
          <p:cNvPr id="5" name="TextBox 4">
            <a:extLst>
              <a:ext uri="{FF2B5EF4-FFF2-40B4-BE49-F238E27FC236}">
                <a16:creationId xmlns:a16="http://schemas.microsoft.com/office/drawing/2014/main" id="{08A903BD-E9EA-C18F-EECA-B3755EC84EE7}"/>
              </a:ext>
            </a:extLst>
          </p:cNvPr>
          <p:cNvSpPr txBox="1"/>
          <p:nvPr/>
        </p:nvSpPr>
        <p:spPr>
          <a:xfrm>
            <a:off x="6096000" y="2613456"/>
            <a:ext cx="4207083" cy="2677656"/>
          </a:xfrm>
          <a:prstGeom prst="rect">
            <a:avLst/>
          </a:prstGeom>
          <a:noFill/>
        </p:spPr>
        <p:txBody>
          <a:bodyPr wrap="square" rtlCol="0">
            <a:spAutoFit/>
          </a:bodyPr>
          <a:lstStyle/>
          <a:p>
            <a:r>
              <a:rPr lang="en-GB" sz="2400" b="1" dirty="0">
                <a:solidFill>
                  <a:srgbClr val="FF0000"/>
                </a:solidFill>
              </a:rPr>
              <a:t>Pupils only need to bring a phone if they walk to/from school alone. This will be kept locked away  during the school day and returned to children at home time. </a:t>
            </a:r>
          </a:p>
        </p:txBody>
      </p:sp>
    </p:spTree>
    <p:extLst>
      <p:ext uri="{BB962C8B-B14F-4D97-AF65-F5344CB8AC3E}">
        <p14:creationId xmlns:p14="http://schemas.microsoft.com/office/powerpoint/2010/main" val="3767754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3F996-EB85-47B3-8E5A-C0DF25100CCA}"/>
              </a:ext>
            </a:extLst>
          </p:cNvPr>
          <p:cNvSpPr>
            <a:spLocks noGrp="1"/>
          </p:cNvSpPr>
          <p:nvPr>
            <p:ph type="title"/>
          </p:nvPr>
        </p:nvSpPr>
        <p:spPr>
          <a:xfrm>
            <a:off x="413502" y="316007"/>
            <a:ext cx="11020926" cy="1123040"/>
          </a:xfrm>
        </p:spPr>
        <p:txBody>
          <a:bodyPr>
            <a:normAutofit/>
          </a:bodyPr>
          <a:lstStyle/>
          <a:p>
            <a:r>
              <a:rPr lang="en-GB"/>
              <a:t>Attendance</a:t>
            </a:r>
            <a:r>
              <a:rPr lang="en-GB" sz="2800">
                <a:ea typeface="+mj-lt"/>
                <a:cs typeface="+mj-lt"/>
              </a:rPr>
              <a:t>.</a:t>
            </a:r>
            <a:br>
              <a:rPr lang="en-GB" sz="2800">
                <a:ea typeface="+mj-lt"/>
                <a:cs typeface="+mj-lt"/>
              </a:rPr>
            </a:br>
            <a:r>
              <a:rPr lang="en-GB" sz="2800">
                <a:ea typeface="+mj-lt"/>
                <a:cs typeface="+mj-lt"/>
              </a:rPr>
              <a:t> </a:t>
            </a:r>
          </a:p>
        </p:txBody>
      </p:sp>
      <p:sp>
        <p:nvSpPr>
          <p:cNvPr id="3" name="TextBox 2">
            <a:extLst>
              <a:ext uri="{FF2B5EF4-FFF2-40B4-BE49-F238E27FC236}">
                <a16:creationId xmlns:a16="http://schemas.microsoft.com/office/drawing/2014/main" id="{FD8F0A29-08E1-4605-A9F5-E78FC5602E97}"/>
              </a:ext>
            </a:extLst>
          </p:cNvPr>
          <p:cNvSpPr txBox="1"/>
          <p:nvPr/>
        </p:nvSpPr>
        <p:spPr>
          <a:xfrm>
            <a:off x="411193" y="1173193"/>
            <a:ext cx="11197086"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GB" sz="2800" dirty="0"/>
              <a:t>Our pupils have excellent attendance, and this is something we want to keep improving.</a:t>
            </a:r>
          </a:p>
          <a:p>
            <a:pPr marL="457200" indent="-457200">
              <a:buFont typeface="Arial"/>
              <a:buChar char="•"/>
            </a:pPr>
            <a:r>
              <a:rPr lang="en-GB" sz="2800" dirty="0"/>
              <a:t>If your child is absent, please ring, email or speak with a member of staff in the office to let them know the details of the absence.</a:t>
            </a:r>
          </a:p>
          <a:p>
            <a:pPr marL="457200" indent="-457200">
              <a:buFont typeface="Arial"/>
              <a:buChar char="•"/>
            </a:pPr>
            <a:r>
              <a:rPr lang="en-GB" sz="2800" dirty="0"/>
              <a:t>Please be reminded that school cannot authorise holidays in term time and any applications for exceptional leave must be made by filling in a form from the office.</a:t>
            </a:r>
          </a:p>
          <a:p>
            <a:pPr marL="457200" indent="-457200">
              <a:buFont typeface="Arial"/>
              <a:buChar char="•"/>
            </a:pPr>
            <a:r>
              <a:rPr lang="en-GB" sz="2800" dirty="0"/>
              <a:t>School starts at 08:50 am each day and finishes at 3:15pm</a:t>
            </a:r>
          </a:p>
          <a:p>
            <a:pPr marL="457200" indent="-457200">
              <a:buFont typeface="Arial"/>
              <a:buChar char="•"/>
            </a:pPr>
            <a:r>
              <a:rPr lang="en-GB" sz="2800" dirty="0"/>
              <a:t>Further details including our full policy can be found on our school website.</a:t>
            </a:r>
          </a:p>
          <a:p>
            <a:pPr marL="457200" indent="-457200">
              <a:buFont typeface="Arial"/>
              <a:buChar char="•"/>
            </a:pPr>
            <a:r>
              <a:rPr lang="en-GB" sz="2800" dirty="0"/>
              <a:t>Please note that new legislation about term time holidays came into force in August 2024.</a:t>
            </a:r>
          </a:p>
        </p:txBody>
      </p:sp>
      <p:pic>
        <p:nvPicPr>
          <p:cNvPr id="5" name="Picture 3">
            <a:extLst>
              <a:ext uri="{FF2B5EF4-FFF2-40B4-BE49-F238E27FC236}">
                <a16:creationId xmlns:a16="http://schemas.microsoft.com/office/drawing/2014/main" id="{18BDFD35-28DA-4E1A-84DA-90A1CD537088}"/>
              </a:ext>
            </a:extLst>
          </p:cNvPr>
          <p:cNvPicPr>
            <a:picLocks noChangeAspect="1"/>
          </p:cNvPicPr>
          <p:nvPr/>
        </p:nvPicPr>
        <p:blipFill>
          <a:blip r:embed="rId2"/>
          <a:stretch>
            <a:fillRect/>
          </a:stretch>
        </p:blipFill>
        <p:spPr>
          <a:xfrm>
            <a:off x="9797990" y="200475"/>
            <a:ext cx="2228850" cy="504825"/>
          </a:xfrm>
          <a:prstGeom prst="rect">
            <a:avLst/>
          </a:prstGeom>
        </p:spPr>
      </p:pic>
    </p:spTree>
    <p:extLst>
      <p:ext uri="{BB962C8B-B14F-4D97-AF65-F5344CB8AC3E}">
        <p14:creationId xmlns:p14="http://schemas.microsoft.com/office/powerpoint/2010/main" val="3232119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18BDFD35-28DA-4E1A-84DA-90A1CD537088}"/>
              </a:ext>
            </a:extLst>
          </p:cNvPr>
          <p:cNvPicPr>
            <a:picLocks noChangeAspect="1"/>
          </p:cNvPicPr>
          <p:nvPr/>
        </p:nvPicPr>
        <p:blipFill>
          <a:blip r:embed="rId2"/>
          <a:stretch>
            <a:fillRect/>
          </a:stretch>
        </p:blipFill>
        <p:spPr>
          <a:xfrm>
            <a:off x="9786784" y="110828"/>
            <a:ext cx="2228850" cy="504825"/>
          </a:xfrm>
          <a:prstGeom prst="rect">
            <a:avLst/>
          </a:prstGeom>
        </p:spPr>
      </p:pic>
      <p:pic>
        <p:nvPicPr>
          <p:cNvPr id="4" name="Picture 3">
            <a:extLst>
              <a:ext uri="{FF2B5EF4-FFF2-40B4-BE49-F238E27FC236}">
                <a16:creationId xmlns:a16="http://schemas.microsoft.com/office/drawing/2014/main" id="{AFF1FC8C-9EA0-F2F6-13FD-F17DB4A97CB9}"/>
              </a:ext>
            </a:extLst>
          </p:cNvPr>
          <p:cNvPicPr>
            <a:picLocks noChangeAspect="1"/>
          </p:cNvPicPr>
          <p:nvPr/>
        </p:nvPicPr>
        <p:blipFill>
          <a:blip r:embed="rId3"/>
          <a:stretch>
            <a:fillRect/>
          </a:stretch>
        </p:blipFill>
        <p:spPr>
          <a:xfrm>
            <a:off x="6348" y="0"/>
            <a:ext cx="9792452" cy="6846795"/>
          </a:xfrm>
          <a:prstGeom prst="rect">
            <a:avLst/>
          </a:prstGeom>
        </p:spPr>
      </p:pic>
    </p:spTree>
    <p:extLst>
      <p:ext uri="{BB962C8B-B14F-4D97-AF65-F5344CB8AC3E}">
        <p14:creationId xmlns:p14="http://schemas.microsoft.com/office/powerpoint/2010/main" val="744860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9760" y="-5709"/>
            <a:ext cx="9274630" cy="816430"/>
          </a:xfrm>
        </p:spPr>
        <p:txBody>
          <a:bodyPr>
            <a:normAutofit fontScale="90000"/>
          </a:bodyPr>
          <a:lstStyle/>
          <a:p>
            <a:r>
              <a:rPr lang="en-GB">
                <a:latin typeface="Arial" panose="020B0604020202020204" pitchFamily="34" charset="0"/>
                <a:cs typeface="Arial" panose="020B0604020202020204" pitchFamily="34" charset="0"/>
              </a:rPr>
              <a:t>Frequently Asked Questions</a:t>
            </a:r>
          </a:p>
        </p:txBody>
      </p:sp>
      <p:sp>
        <p:nvSpPr>
          <p:cNvPr id="5" name="Rectangle 4"/>
          <p:cNvSpPr/>
          <p:nvPr/>
        </p:nvSpPr>
        <p:spPr>
          <a:xfrm>
            <a:off x="596742" y="572877"/>
            <a:ext cx="11165498" cy="6370975"/>
          </a:xfrm>
          <a:prstGeom prst="rect">
            <a:avLst/>
          </a:prstGeom>
        </p:spPr>
        <p:txBody>
          <a:bodyPr wrap="square" lIns="91440" tIns="45720" rIns="91440" bIns="45720" anchor="t">
            <a:spAutoFit/>
          </a:bodyPr>
          <a:lstStyle/>
          <a:p>
            <a:pPr algn="just">
              <a:spcAft>
                <a:spcPts val="0"/>
              </a:spcAft>
            </a:pPr>
            <a:r>
              <a:rPr lang="en-GB" sz="2400" b="1" u="sng" dirty="0">
                <a:latin typeface="Arial" panose="020B0604020202020204" pitchFamily="34" charset="0"/>
                <a:ea typeface="Times New Roman" panose="02020603050405020304" pitchFamily="18" charset="0"/>
                <a:cs typeface="Arial"/>
              </a:rPr>
              <a:t>What can I do to help my child at home?</a:t>
            </a:r>
          </a:p>
          <a:p>
            <a:pPr algn="just">
              <a:spcAft>
                <a:spcPts val="0"/>
              </a:spcAft>
            </a:pPr>
            <a:r>
              <a:rPr lang="en-GB" sz="2400" dirty="0">
                <a:solidFill>
                  <a:srgbClr val="002060"/>
                </a:solidFill>
                <a:latin typeface="Arial" panose="020B0604020202020204" pitchFamily="34" charset="0"/>
                <a:ea typeface="Times New Roman" panose="02020603050405020304" pitchFamily="18" charset="0"/>
                <a:cs typeface="Arial"/>
              </a:rPr>
              <a:t>Reading for at least 10 minutes every day can have a massive impact on learning, practise times tables, learn time telling, practise dealing with money, encourage regular completion of homework. </a:t>
            </a:r>
          </a:p>
          <a:p>
            <a:pPr algn="just">
              <a:spcAft>
                <a:spcPts val="0"/>
              </a:spcAft>
            </a:pPr>
            <a:endParaRPr lang="en-GB" sz="2400" dirty="0">
              <a:latin typeface="Arial" panose="020B0604020202020204" pitchFamily="34" charset="0"/>
              <a:ea typeface="Times New Roman" panose="02020603050405020304" pitchFamily="18" charset="0"/>
              <a:cs typeface="Arial"/>
            </a:endParaRPr>
          </a:p>
          <a:p>
            <a:pPr algn="just">
              <a:spcAft>
                <a:spcPts val="0"/>
              </a:spcAft>
            </a:pPr>
            <a:r>
              <a:rPr lang="en-GB" sz="2400" b="1" u="sng" dirty="0">
                <a:latin typeface="Arial" panose="020B0604020202020204" pitchFamily="34" charset="0"/>
                <a:ea typeface="Times New Roman" panose="02020603050405020304" pitchFamily="18" charset="0"/>
                <a:cs typeface="Arial"/>
              </a:rPr>
              <a:t>How do I give permission for my child to walk home alone?</a:t>
            </a:r>
          </a:p>
          <a:p>
            <a:pPr algn="just">
              <a:spcAft>
                <a:spcPts val="0"/>
              </a:spcAft>
            </a:pPr>
            <a:r>
              <a:rPr lang="en-GB" sz="2400" dirty="0">
                <a:solidFill>
                  <a:srgbClr val="002060"/>
                </a:solidFill>
                <a:latin typeface="Arial" panose="020B0604020202020204" pitchFamily="34" charset="0"/>
                <a:ea typeface="Times New Roman" panose="02020603050405020304" pitchFamily="18" charset="0"/>
                <a:cs typeface="Arial"/>
              </a:rPr>
              <a:t>Please email </a:t>
            </a:r>
            <a:r>
              <a:rPr lang="en-GB" sz="2400" dirty="0">
                <a:latin typeface="Arial" panose="020B0604020202020204" pitchFamily="34" charset="0"/>
                <a:ea typeface="Times New Roman" panose="02020603050405020304" pitchFamily="18" charset="0"/>
                <a:cs typeface="Arial"/>
                <a:hlinkClick r:id="rId2"/>
              </a:rPr>
              <a:t>olivia.Galbraith@manston.leeds.sch.uk</a:t>
            </a:r>
            <a:endParaRPr lang="en-GB" sz="2400" dirty="0">
              <a:latin typeface="Arial" panose="020B0604020202020204" pitchFamily="34" charset="0"/>
              <a:ea typeface="Times New Roman" panose="02020603050405020304" pitchFamily="18" charset="0"/>
              <a:cs typeface="Arial"/>
            </a:endParaRPr>
          </a:p>
          <a:p>
            <a:pPr algn="just">
              <a:spcAft>
                <a:spcPts val="0"/>
              </a:spcAft>
            </a:pPr>
            <a:endParaRPr lang="en-GB" sz="2400" dirty="0">
              <a:latin typeface="Arial" panose="020B0604020202020204" pitchFamily="34" charset="0"/>
              <a:ea typeface="Times New Roman" panose="02020603050405020304" pitchFamily="18" charset="0"/>
              <a:cs typeface="Arial"/>
            </a:endParaRPr>
          </a:p>
          <a:p>
            <a:pPr algn="just">
              <a:spcAft>
                <a:spcPts val="0"/>
              </a:spcAft>
            </a:pPr>
            <a:r>
              <a:rPr lang="en-GB" sz="2400" b="1" u="sng" dirty="0">
                <a:latin typeface="Arial" panose="020B0604020202020204" pitchFamily="34" charset="0"/>
                <a:ea typeface="Times New Roman" panose="02020603050405020304" pitchFamily="18" charset="0"/>
                <a:cs typeface="Arial"/>
              </a:rPr>
              <a:t>Can my child bring a phone to school?</a:t>
            </a:r>
          </a:p>
          <a:p>
            <a:pPr algn="just">
              <a:spcAft>
                <a:spcPts val="0"/>
              </a:spcAft>
            </a:pPr>
            <a:r>
              <a:rPr lang="en-GB" sz="2400" dirty="0">
                <a:solidFill>
                  <a:srgbClr val="002060"/>
                </a:solidFill>
                <a:latin typeface="Arial" panose="020B0604020202020204" pitchFamily="34" charset="0"/>
                <a:ea typeface="Times New Roman" panose="02020603050405020304" pitchFamily="18" charset="0"/>
                <a:cs typeface="Arial"/>
              </a:rPr>
              <a:t>Again, children are only able to bring a phone if they will be walking to/from school alone. We will keep these safe during the school day. </a:t>
            </a:r>
          </a:p>
          <a:p>
            <a:pPr algn="just">
              <a:spcAft>
                <a:spcPts val="0"/>
              </a:spcAft>
            </a:pPr>
            <a:endParaRPr lang="en-GB" sz="2400" dirty="0">
              <a:latin typeface="Arial" panose="020B0604020202020204" pitchFamily="34" charset="0"/>
              <a:ea typeface="Times New Roman" panose="02020603050405020304" pitchFamily="18" charset="0"/>
              <a:cs typeface="Arial"/>
            </a:endParaRPr>
          </a:p>
          <a:p>
            <a:pPr algn="just">
              <a:spcAft>
                <a:spcPts val="0"/>
              </a:spcAft>
            </a:pPr>
            <a:r>
              <a:rPr lang="en-GB" sz="2400" b="1" u="sng" dirty="0">
                <a:latin typeface="Arial" panose="020B0604020202020204" pitchFamily="34" charset="0"/>
                <a:ea typeface="Times New Roman" panose="02020603050405020304" pitchFamily="18" charset="0"/>
                <a:cs typeface="Arial"/>
              </a:rPr>
              <a:t>When do you do relationships and sex education?</a:t>
            </a:r>
          </a:p>
          <a:p>
            <a:pPr algn="just">
              <a:spcAft>
                <a:spcPts val="0"/>
              </a:spcAft>
            </a:pPr>
            <a:r>
              <a:rPr lang="en-GB" sz="2400" dirty="0">
                <a:solidFill>
                  <a:srgbClr val="002060"/>
                </a:solidFill>
                <a:latin typeface="Arial" panose="020B0604020202020204" pitchFamily="34" charset="0"/>
                <a:ea typeface="Times New Roman" panose="02020603050405020304" pitchFamily="18" charset="0"/>
                <a:cs typeface="Arial"/>
              </a:rPr>
              <a:t>This is done in the spring term, starting in January. An email will be sent to all parents first with the details of what will be taught. We feel it is really important that children are given clear teaching of this topic rather than hearing it inaccurately from their peers. </a:t>
            </a:r>
          </a:p>
        </p:txBody>
      </p:sp>
      <p:pic>
        <p:nvPicPr>
          <p:cNvPr id="6" name="Picture 5">
            <a:extLst>
              <a:ext uri="{FF2B5EF4-FFF2-40B4-BE49-F238E27FC236}">
                <a16:creationId xmlns:a16="http://schemas.microsoft.com/office/drawing/2014/main" id="{0DE1CF2C-F084-4B7E-BDF1-CBE5019D6ABB}"/>
              </a:ext>
            </a:extLst>
          </p:cNvPr>
          <p:cNvPicPr>
            <a:picLocks noChangeAspect="1"/>
          </p:cNvPicPr>
          <p:nvPr/>
        </p:nvPicPr>
        <p:blipFill>
          <a:blip r:embed="rId3"/>
          <a:stretch>
            <a:fillRect/>
          </a:stretch>
        </p:blipFill>
        <p:spPr>
          <a:xfrm>
            <a:off x="10303309" y="0"/>
            <a:ext cx="1807526" cy="572877"/>
          </a:xfrm>
          <a:prstGeom prst="rect">
            <a:avLst/>
          </a:prstGeom>
        </p:spPr>
      </p:pic>
    </p:spTree>
    <p:extLst>
      <p:ext uri="{BB962C8B-B14F-4D97-AF65-F5344CB8AC3E}">
        <p14:creationId xmlns:p14="http://schemas.microsoft.com/office/powerpoint/2010/main" val="3270117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7549" y="439989"/>
            <a:ext cx="9274630" cy="816430"/>
          </a:xfrm>
        </p:spPr>
        <p:txBody>
          <a:bodyPr>
            <a:normAutofit fontScale="90000"/>
          </a:bodyPr>
          <a:lstStyle/>
          <a:p>
            <a:pPr algn="l"/>
            <a:r>
              <a:rPr lang="en-GB">
                <a:latin typeface="Arial" panose="020B0604020202020204" pitchFamily="34" charset="0"/>
                <a:cs typeface="Arial" panose="020B0604020202020204" pitchFamily="34" charset="0"/>
              </a:rPr>
              <a:t>Data Checking</a:t>
            </a:r>
            <a:endParaRPr lang="en-US"/>
          </a:p>
        </p:txBody>
      </p:sp>
      <p:sp>
        <p:nvSpPr>
          <p:cNvPr id="5" name="Rectangle 4"/>
          <p:cNvSpPr/>
          <p:nvPr/>
        </p:nvSpPr>
        <p:spPr>
          <a:xfrm>
            <a:off x="731519" y="1602944"/>
            <a:ext cx="10071463" cy="338554"/>
          </a:xfrm>
          <a:prstGeom prst="rect">
            <a:avLst/>
          </a:prstGeom>
        </p:spPr>
        <p:txBody>
          <a:bodyPr wrap="square">
            <a:spAutoFit/>
          </a:bodyPr>
          <a:lstStyle/>
          <a:p>
            <a:pPr algn="just">
              <a:spcAft>
                <a:spcPts val="0"/>
              </a:spcAft>
            </a:pPr>
            <a:endParaRPr lang="en-GB" sz="1600">
              <a:effectLst/>
              <a:latin typeface="Arial" panose="020B0604020202020204" pitchFamily="34" charset="0"/>
              <a:ea typeface="Times New Roman" panose="02020603050405020304" pitchFamily="18" charset="0"/>
            </a:endParaRPr>
          </a:p>
        </p:txBody>
      </p:sp>
      <p:sp>
        <p:nvSpPr>
          <p:cNvPr id="3" name="Rectangle 2"/>
          <p:cNvSpPr/>
          <p:nvPr/>
        </p:nvSpPr>
        <p:spPr>
          <a:xfrm>
            <a:off x="731519" y="1602944"/>
            <a:ext cx="6300613" cy="4247317"/>
          </a:xfrm>
          <a:prstGeom prst="rect">
            <a:avLst/>
          </a:prstGeom>
        </p:spPr>
        <p:txBody>
          <a:bodyPr wrap="square" lIns="91440" tIns="45720" rIns="91440" bIns="45720" anchor="t">
            <a:spAutoFit/>
          </a:bodyPr>
          <a:lstStyle/>
          <a:p>
            <a:r>
              <a:rPr lang="en-GB" sz="2800" dirty="0"/>
              <a:t>Please check/update the details we hold for your child to ensure we have:</a:t>
            </a:r>
          </a:p>
          <a:p>
            <a:pPr marL="285750" lvl="0" indent="-285750">
              <a:buFont typeface="Arial" panose="020B0604020202020204" pitchFamily="34" charset="0"/>
              <a:buChar char="•"/>
            </a:pPr>
            <a:r>
              <a:rPr lang="en-GB" sz="2800" dirty="0"/>
              <a:t>At least 2 emergency contacts</a:t>
            </a:r>
          </a:p>
          <a:p>
            <a:pPr marL="285750" lvl="0" indent="-285750">
              <a:buFont typeface="Arial" panose="020B0604020202020204" pitchFamily="34" charset="0"/>
              <a:buChar char="•"/>
            </a:pPr>
            <a:r>
              <a:rPr lang="en-GB" sz="2800" dirty="0"/>
              <a:t>Current emails/ addresses</a:t>
            </a:r>
          </a:p>
          <a:p>
            <a:pPr marL="285750" lvl="0" indent="-285750">
              <a:buFont typeface="Arial" panose="020B0604020202020204" pitchFamily="34" charset="0"/>
              <a:buChar char="•"/>
            </a:pPr>
            <a:r>
              <a:rPr lang="en-GB" sz="2800" dirty="0"/>
              <a:t>Up to date medical information</a:t>
            </a:r>
          </a:p>
          <a:p>
            <a:pPr marL="285750" lvl="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You can do this by emailing the school office or updating details on the Arbor App.</a:t>
            </a:r>
          </a:p>
          <a:p>
            <a:endParaRPr lang="en-GB" dirty="0"/>
          </a:p>
        </p:txBody>
      </p:sp>
      <p:pic>
        <p:nvPicPr>
          <p:cNvPr id="7" name="Picture 6">
            <a:extLst>
              <a:ext uri="{FF2B5EF4-FFF2-40B4-BE49-F238E27FC236}">
                <a16:creationId xmlns:a16="http://schemas.microsoft.com/office/drawing/2014/main" id="{89B358E7-6A63-4D28-87EF-B197A617B661}"/>
              </a:ext>
            </a:extLst>
          </p:cNvPr>
          <p:cNvPicPr>
            <a:picLocks noChangeAspect="1"/>
          </p:cNvPicPr>
          <p:nvPr/>
        </p:nvPicPr>
        <p:blipFill>
          <a:blip r:embed="rId2"/>
          <a:stretch>
            <a:fillRect/>
          </a:stretch>
        </p:blipFill>
        <p:spPr>
          <a:xfrm>
            <a:off x="10303309" y="0"/>
            <a:ext cx="1807526" cy="572877"/>
          </a:xfrm>
          <a:prstGeom prst="rect">
            <a:avLst/>
          </a:prstGeom>
        </p:spPr>
      </p:pic>
      <p:pic>
        <p:nvPicPr>
          <p:cNvPr id="4" name="Picture 3" descr="A logo with text and colorful circles&#10;&#10;Description automatically generated">
            <a:extLst>
              <a:ext uri="{FF2B5EF4-FFF2-40B4-BE49-F238E27FC236}">
                <a16:creationId xmlns:a16="http://schemas.microsoft.com/office/drawing/2014/main" id="{DDEF2E9B-EDA2-2EA3-285D-9E6E4914B705}"/>
              </a:ext>
            </a:extLst>
          </p:cNvPr>
          <p:cNvPicPr>
            <a:picLocks noChangeAspect="1"/>
          </p:cNvPicPr>
          <p:nvPr/>
        </p:nvPicPr>
        <p:blipFill>
          <a:blip r:embed="rId3"/>
          <a:srcRect b="6316"/>
          <a:stretch/>
        </p:blipFill>
        <p:spPr>
          <a:xfrm>
            <a:off x="4331074" y="5167033"/>
            <a:ext cx="2857500" cy="1005724"/>
          </a:xfrm>
          <a:prstGeom prst="rect">
            <a:avLst/>
          </a:prstGeom>
        </p:spPr>
      </p:pic>
    </p:spTree>
    <p:extLst>
      <p:ext uri="{BB962C8B-B14F-4D97-AF65-F5344CB8AC3E}">
        <p14:creationId xmlns:p14="http://schemas.microsoft.com/office/powerpoint/2010/main" val="4085664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344" y="293453"/>
            <a:ext cx="8791575" cy="884329"/>
          </a:xfrm>
        </p:spPr>
        <p:txBody>
          <a:bodyPr/>
          <a:lstStyle/>
          <a:p>
            <a:pPr algn="l"/>
            <a:r>
              <a:rPr lang="en-GB" dirty="0">
                <a:latin typeface="Arial" panose="020B0604020202020204" pitchFamily="34" charset="0"/>
                <a:cs typeface="Arial" panose="020B0604020202020204" pitchFamily="34" charset="0"/>
              </a:rPr>
              <a:t>Staffing</a:t>
            </a:r>
          </a:p>
        </p:txBody>
      </p:sp>
      <p:sp>
        <p:nvSpPr>
          <p:cNvPr id="3" name="Subtitle 2"/>
          <p:cNvSpPr>
            <a:spLocks noGrp="1"/>
          </p:cNvSpPr>
          <p:nvPr>
            <p:ph type="subTitle" idx="1"/>
          </p:nvPr>
        </p:nvSpPr>
        <p:spPr>
          <a:xfrm>
            <a:off x="838343" y="1048160"/>
            <a:ext cx="8791575" cy="792783"/>
          </a:xfrm>
        </p:spPr>
        <p:txBody>
          <a:bodyPr>
            <a:normAutofit/>
          </a:bodyPr>
          <a:lstStyle/>
          <a:p>
            <a:pPr algn="l"/>
            <a:r>
              <a:rPr lang="en-GB" sz="3600" dirty="0"/>
              <a:t>Year 5  2024-25</a:t>
            </a:r>
          </a:p>
        </p:txBody>
      </p:sp>
      <p:sp>
        <p:nvSpPr>
          <p:cNvPr id="8" name="TextBox 7"/>
          <p:cNvSpPr txBox="1"/>
          <p:nvPr/>
        </p:nvSpPr>
        <p:spPr>
          <a:xfrm>
            <a:off x="7062346" y="5394341"/>
            <a:ext cx="2584510" cy="830997"/>
          </a:xfrm>
          <a:prstGeom prst="rect">
            <a:avLst/>
          </a:prstGeom>
          <a:noFill/>
        </p:spPr>
        <p:txBody>
          <a:bodyPr wrap="square" lIns="91440" tIns="45720" rIns="91440" bIns="45720" rtlCol="0" anchor="t">
            <a:spAutoFit/>
          </a:bodyPr>
          <a:lstStyle/>
          <a:p>
            <a:r>
              <a:rPr lang="en-GB" sz="2400" b="1" dirty="0"/>
              <a:t>Miss </a:t>
            </a:r>
            <a:r>
              <a:rPr lang="en-GB" sz="2400" b="1" dirty="0" err="1"/>
              <a:t>Oddy</a:t>
            </a:r>
            <a:r>
              <a:rPr lang="en-GB" sz="2400" b="1" dirty="0"/>
              <a:t> –</a:t>
            </a:r>
          </a:p>
          <a:p>
            <a:r>
              <a:rPr lang="en-GB" sz="2400" b="1" dirty="0"/>
              <a:t>Wednesday  </a:t>
            </a:r>
          </a:p>
        </p:txBody>
      </p:sp>
      <p:sp>
        <p:nvSpPr>
          <p:cNvPr id="10" name="TextBox 9"/>
          <p:cNvSpPr txBox="1"/>
          <p:nvPr/>
        </p:nvSpPr>
        <p:spPr>
          <a:xfrm>
            <a:off x="2545144" y="5365544"/>
            <a:ext cx="2174874" cy="830997"/>
          </a:xfrm>
          <a:prstGeom prst="rect">
            <a:avLst/>
          </a:prstGeom>
          <a:noFill/>
        </p:spPr>
        <p:txBody>
          <a:bodyPr wrap="square" rtlCol="0">
            <a:spAutoFit/>
          </a:bodyPr>
          <a:lstStyle/>
          <a:p>
            <a:r>
              <a:rPr lang="en-GB" sz="2400" b="1" dirty="0"/>
              <a:t>Mrs Julie Lamb - LSA</a:t>
            </a:r>
          </a:p>
        </p:txBody>
      </p:sp>
      <p:pic>
        <p:nvPicPr>
          <p:cNvPr id="4" name="Picture 3">
            <a:extLst>
              <a:ext uri="{FF2B5EF4-FFF2-40B4-BE49-F238E27FC236}">
                <a16:creationId xmlns:a16="http://schemas.microsoft.com/office/drawing/2014/main" id="{DF89BE1E-A1CE-4510-A813-B9E1F3E0BC72}"/>
              </a:ext>
            </a:extLst>
          </p:cNvPr>
          <p:cNvPicPr>
            <a:picLocks noChangeAspect="1"/>
          </p:cNvPicPr>
          <p:nvPr/>
        </p:nvPicPr>
        <p:blipFill>
          <a:blip r:embed="rId2"/>
          <a:stretch>
            <a:fillRect/>
          </a:stretch>
        </p:blipFill>
        <p:spPr>
          <a:xfrm>
            <a:off x="9838944" y="136903"/>
            <a:ext cx="2221757" cy="501132"/>
          </a:xfrm>
          <a:prstGeom prst="rect">
            <a:avLst/>
          </a:prstGeom>
        </p:spPr>
      </p:pic>
      <p:sp>
        <p:nvSpPr>
          <p:cNvPr id="14" name="TextBox 13">
            <a:extLst>
              <a:ext uri="{FF2B5EF4-FFF2-40B4-BE49-F238E27FC236}">
                <a16:creationId xmlns:a16="http://schemas.microsoft.com/office/drawing/2014/main" id="{C63D0AA4-2E07-43D7-A559-938C186B62BC}"/>
              </a:ext>
            </a:extLst>
          </p:cNvPr>
          <p:cNvSpPr txBox="1"/>
          <p:nvPr/>
        </p:nvSpPr>
        <p:spPr>
          <a:xfrm>
            <a:off x="317452" y="5188144"/>
            <a:ext cx="2342328" cy="1200329"/>
          </a:xfrm>
          <a:prstGeom prst="rect">
            <a:avLst/>
          </a:prstGeom>
          <a:noFill/>
        </p:spPr>
        <p:txBody>
          <a:bodyPr wrap="square" rtlCol="0">
            <a:spAutoFit/>
          </a:bodyPr>
          <a:lstStyle/>
          <a:p>
            <a:r>
              <a:rPr lang="en-GB" sz="2400" b="1" dirty="0"/>
              <a:t>Miss Olivia Galbraith – Class Teacher</a:t>
            </a:r>
          </a:p>
        </p:txBody>
      </p:sp>
      <p:sp>
        <p:nvSpPr>
          <p:cNvPr id="19" name="TextBox 18">
            <a:extLst>
              <a:ext uri="{FF2B5EF4-FFF2-40B4-BE49-F238E27FC236}">
                <a16:creationId xmlns:a16="http://schemas.microsoft.com/office/drawing/2014/main" id="{87772220-3100-4848-82DB-CAA04C23ED1E}"/>
              </a:ext>
            </a:extLst>
          </p:cNvPr>
          <p:cNvSpPr txBox="1"/>
          <p:nvPr/>
        </p:nvSpPr>
        <p:spPr>
          <a:xfrm>
            <a:off x="9838944" y="5188144"/>
            <a:ext cx="2584510" cy="1569660"/>
          </a:xfrm>
          <a:prstGeom prst="rect">
            <a:avLst/>
          </a:prstGeom>
          <a:noFill/>
        </p:spPr>
        <p:txBody>
          <a:bodyPr wrap="square" rtlCol="0">
            <a:spAutoFit/>
          </a:bodyPr>
          <a:lstStyle/>
          <a:p>
            <a:r>
              <a:rPr lang="en-GB" sz="2400" b="1" dirty="0"/>
              <a:t>Mrs </a:t>
            </a:r>
            <a:r>
              <a:rPr lang="en-GB" sz="2400" b="1" dirty="0" err="1"/>
              <a:t>Joul</a:t>
            </a:r>
            <a:endParaRPr lang="en-GB" sz="2400" b="1" dirty="0"/>
          </a:p>
          <a:p>
            <a:r>
              <a:rPr lang="en-GB" sz="2400" b="1" dirty="0"/>
              <a:t>HLTA – Wednesday afternoon</a:t>
            </a:r>
          </a:p>
        </p:txBody>
      </p:sp>
      <p:sp>
        <p:nvSpPr>
          <p:cNvPr id="6" name="TextBox 5">
            <a:extLst>
              <a:ext uri="{FF2B5EF4-FFF2-40B4-BE49-F238E27FC236}">
                <a16:creationId xmlns:a16="http://schemas.microsoft.com/office/drawing/2014/main" id="{EF8FC4E4-D895-5801-4972-5140FCA0B2D4}"/>
              </a:ext>
            </a:extLst>
          </p:cNvPr>
          <p:cNvSpPr txBox="1"/>
          <p:nvPr/>
        </p:nvSpPr>
        <p:spPr>
          <a:xfrm>
            <a:off x="4887472" y="5372809"/>
            <a:ext cx="2174874" cy="830997"/>
          </a:xfrm>
          <a:prstGeom prst="rect">
            <a:avLst/>
          </a:prstGeom>
          <a:noFill/>
        </p:spPr>
        <p:txBody>
          <a:bodyPr wrap="square" rtlCol="0">
            <a:spAutoFit/>
          </a:bodyPr>
          <a:lstStyle/>
          <a:p>
            <a:r>
              <a:rPr lang="en-GB" sz="2400" b="1" dirty="0"/>
              <a:t>Mrs Jane Wiles - LSA</a:t>
            </a:r>
          </a:p>
        </p:txBody>
      </p:sp>
      <p:pic>
        <p:nvPicPr>
          <p:cNvPr id="9" name="Picture 8" descr="A person with blonde hair smiling&#10;&#10;Description automatically generated">
            <a:extLst>
              <a:ext uri="{FF2B5EF4-FFF2-40B4-BE49-F238E27FC236}">
                <a16:creationId xmlns:a16="http://schemas.microsoft.com/office/drawing/2014/main" id="{E2B2D050-27CE-A547-DB17-ACF79EAEB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0079" y="2404472"/>
            <a:ext cx="1855781" cy="2783672"/>
          </a:xfrm>
          <a:prstGeom prst="rect">
            <a:avLst/>
          </a:prstGeom>
        </p:spPr>
      </p:pic>
      <p:pic>
        <p:nvPicPr>
          <p:cNvPr id="12" name="Picture 11" descr="A person in a red shirt&#10;&#10;Description automatically generated">
            <a:extLst>
              <a:ext uri="{FF2B5EF4-FFF2-40B4-BE49-F238E27FC236}">
                <a16:creationId xmlns:a16="http://schemas.microsoft.com/office/drawing/2014/main" id="{08AFB6C3-1B91-E822-B51C-CF805B90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6588" y="2850626"/>
            <a:ext cx="1778000" cy="2286000"/>
          </a:xfrm>
          <a:prstGeom prst="rect">
            <a:avLst/>
          </a:prstGeom>
        </p:spPr>
      </p:pic>
      <p:pic>
        <p:nvPicPr>
          <p:cNvPr id="17" name="Picture 16" descr="A person wearing a scarf&#10;&#10;Description automatically generated">
            <a:extLst>
              <a:ext uri="{FF2B5EF4-FFF2-40B4-BE49-F238E27FC236}">
                <a16:creationId xmlns:a16="http://schemas.microsoft.com/office/drawing/2014/main" id="{E0F6F405-9B05-A7BA-D8F2-532D8BDA30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2346" y="2409449"/>
            <a:ext cx="1821437" cy="2732156"/>
          </a:xfrm>
          <a:prstGeom prst="rect">
            <a:avLst/>
          </a:prstGeom>
        </p:spPr>
      </p:pic>
      <p:pic>
        <p:nvPicPr>
          <p:cNvPr id="21" name="Picture 20" descr="A person with short hair wearing a purple shirt&#10;&#10;Description automatically generated">
            <a:extLst>
              <a:ext uri="{FF2B5EF4-FFF2-40B4-BE49-F238E27FC236}">
                <a16:creationId xmlns:a16="http://schemas.microsoft.com/office/drawing/2014/main" id="{BAEAFC35-FA08-F5D7-18B1-F70B97D9D7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7105" y="2404472"/>
            <a:ext cx="1821436" cy="2732154"/>
          </a:xfrm>
          <a:prstGeom prst="rect">
            <a:avLst/>
          </a:prstGeom>
        </p:spPr>
      </p:pic>
      <p:pic>
        <p:nvPicPr>
          <p:cNvPr id="25" name="Picture 24" descr="A person smiling at camera&#10;&#10;Description automatically generated">
            <a:extLst>
              <a:ext uri="{FF2B5EF4-FFF2-40B4-BE49-F238E27FC236}">
                <a16:creationId xmlns:a16="http://schemas.microsoft.com/office/drawing/2014/main" id="{5270C276-B875-0FF0-BA2D-2758D2CCC68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577" b="89983" l="4145" r="89994">
                        <a14:foregroundMark x1="26975" y1="65760" x2="27137" y2="57513"/>
                        <a14:foregroundMark x1="6218" y1="55225" x2="9845" y2="67228"/>
                        <a14:foregroundMark x1="9845" y1="67228" x2="40220" y2="79231"/>
                        <a14:foregroundMark x1="40220" y1="79231" x2="50065" y2="81304"/>
                        <a14:foregroundMark x1="6056" y1="47366" x2="4955" y2="56865"/>
                        <a14:foregroundMark x1="4955" y1="56865" x2="14281" y2="73273"/>
                        <a14:foregroundMark x1="14281" y1="73273" x2="17843" y2="75691"/>
                        <a14:foregroundMark x1="24644" y1="82513" x2="18977" y2="77159"/>
                        <a14:foregroundMark x1="18977" y1="77159" x2="11302" y2="73446"/>
                        <a14:foregroundMark x1="11302" y1="73446" x2="6736" y2="66364"/>
                        <a14:foregroundMark x1="6736" y1="66364" x2="4177" y2="54836"/>
                        <a14:foregroundMark x1="25583" y1="33938" x2="37921" y2="31736"/>
                        <a14:foregroundMark x1="37921" y1="31736" x2="45531" y2="34024"/>
                        <a14:foregroundMark x1="45531" y1="34024" x2="54793" y2="31865"/>
                        <a14:foregroundMark x1="54793" y1="31865" x2="59456" y2="24007"/>
                        <a14:foregroundMark x1="59456" y1="24007" x2="59521" y2="23402"/>
                        <a14:foregroundMark x1="19074" y1="32686" x2="42778" y2="28800"/>
                        <a14:foregroundMark x1="42778" y1="28800" x2="72798" y2="9111"/>
                        <a14:foregroundMark x1="72798" y1="9111" x2="75356" y2="4577"/>
                        <a14:foregroundMark x1="48543" y1="22582" x2="54955" y2="15630"/>
                        <a14:foregroundMark x1="54955" y1="15630" x2="63569" y2="13083"/>
                        <a14:foregroundMark x1="27299" y1="30440" x2="34456" y2="27332"/>
                        <a14:foregroundMark x1="34456" y1="27332" x2="42973" y2="26943"/>
                        <a14:foregroundMark x1="42973" y1="26943" x2="44171" y2="25259"/>
                        <a14:backgroundMark x1="82481" y1="21934" x2="83582" y2="11399"/>
                      </a14:backgroundRemoval>
                    </a14:imgEffect>
                  </a14:imgLayer>
                </a14:imgProps>
              </a:ext>
              <a:ext uri="{28A0092B-C50C-407E-A947-70E740481C1C}">
                <a14:useLocalDpi xmlns:a14="http://schemas.microsoft.com/office/drawing/2010/main" val="0"/>
              </a:ext>
            </a:extLst>
          </a:blip>
          <a:srcRect t="12425" r="22141" b="8719"/>
          <a:stretch/>
        </p:blipFill>
        <p:spPr>
          <a:xfrm rot="5400000">
            <a:off x="12039" y="2901062"/>
            <a:ext cx="2540976" cy="1930151"/>
          </a:xfrm>
          <a:prstGeom prst="rect">
            <a:avLst/>
          </a:prstGeom>
        </p:spPr>
      </p:pic>
    </p:spTree>
    <p:extLst>
      <p:ext uri="{BB962C8B-B14F-4D97-AF65-F5344CB8AC3E}">
        <p14:creationId xmlns:p14="http://schemas.microsoft.com/office/powerpoint/2010/main" val="3739567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8281" y="346524"/>
            <a:ext cx="10644753" cy="909895"/>
          </a:xfrm>
        </p:spPr>
        <p:txBody>
          <a:bodyPr>
            <a:normAutofit fontScale="90000"/>
          </a:bodyPr>
          <a:lstStyle/>
          <a:p>
            <a:pPr algn="l"/>
            <a:r>
              <a:rPr lang="en-GB" dirty="0">
                <a:latin typeface="Arial" panose="020B0604020202020204" pitchFamily="34" charset="0"/>
                <a:cs typeface="Arial" panose="020B0604020202020204" pitchFamily="34" charset="0"/>
              </a:rPr>
              <a:t>Any Questions?</a:t>
            </a:r>
            <a:endParaRPr lang="en-GB" sz="4000" dirty="0">
              <a:latin typeface="Arial" panose="020B0604020202020204" pitchFamily="34" charset="0"/>
              <a:cs typeface="Arial" panose="020B0604020202020204" pitchFamily="34" charset="0"/>
            </a:endParaRPr>
          </a:p>
        </p:txBody>
      </p:sp>
      <p:sp>
        <p:nvSpPr>
          <p:cNvPr id="5" name="Rectangle 4"/>
          <p:cNvSpPr/>
          <p:nvPr/>
        </p:nvSpPr>
        <p:spPr>
          <a:xfrm>
            <a:off x="731519" y="1602944"/>
            <a:ext cx="10071463" cy="338554"/>
          </a:xfrm>
          <a:prstGeom prst="rect">
            <a:avLst/>
          </a:prstGeom>
        </p:spPr>
        <p:txBody>
          <a:bodyPr wrap="square">
            <a:spAutoFit/>
          </a:bodyPr>
          <a:lstStyle/>
          <a:p>
            <a:pPr algn="just">
              <a:spcAft>
                <a:spcPts val="0"/>
              </a:spcAft>
            </a:pPr>
            <a:endParaRPr lang="en-GB" sz="1600">
              <a:effectLst/>
              <a:latin typeface="Arial" panose="020B0604020202020204" pitchFamily="34" charset="0"/>
              <a:ea typeface="Times New Roman" panose="02020603050405020304" pitchFamily="18" charset="0"/>
            </a:endParaRPr>
          </a:p>
        </p:txBody>
      </p:sp>
      <p:sp>
        <p:nvSpPr>
          <p:cNvPr id="3" name="TextBox 2">
            <a:extLst>
              <a:ext uri="{FF2B5EF4-FFF2-40B4-BE49-F238E27FC236}">
                <a16:creationId xmlns:a16="http://schemas.microsoft.com/office/drawing/2014/main" id="{0A3E2F15-45AB-4544-9B84-1517980A9B0D}"/>
              </a:ext>
            </a:extLst>
          </p:cNvPr>
          <p:cNvSpPr txBox="1"/>
          <p:nvPr/>
        </p:nvSpPr>
        <p:spPr>
          <a:xfrm>
            <a:off x="731519" y="2274838"/>
            <a:ext cx="9845858" cy="2308324"/>
          </a:xfrm>
          <a:prstGeom prst="rect">
            <a:avLst/>
          </a:prstGeom>
          <a:noFill/>
        </p:spPr>
        <p:txBody>
          <a:bodyPr wrap="square" lIns="91440" tIns="45720" rIns="91440" bIns="45720" rtlCol="0" anchor="t">
            <a:spAutoFit/>
          </a:bodyPr>
          <a:lstStyle/>
          <a:p>
            <a:r>
              <a:rPr lang="en-GB" sz="2400" dirty="0"/>
              <a:t>School Email: </a:t>
            </a:r>
            <a:r>
              <a:rPr lang="en-GB" sz="2400" dirty="0">
                <a:hlinkClick r:id="rId2"/>
              </a:rPr>
              <a:t>manston.primary@manston.leeds.sch.uk</a:t>
            </a:r>
            <a:endParaRPr lang="en-GB" sz="2400" dirty="0"/>
          </a:p>
          <a:p>
            <a:endParaRPr lang="en-GB" sz="2400" dirty="0"/>
          </a:p>
          <a:p>
            <a:r>
              <a:rPr lang="en-GB" sz="2400" dirty="0"/>
              <a:t>Class teacher email: </a:t>
            </a:r>
            <a:r>
              <a:rPr lang="en-GB" sz="2400" dirty="0">
                <a:hlinkClick r:id="rId3"/>
              </a:rPr>
              <a:t>olivia.galbraith@manston.leeds.sch.uk</a:t>
            </a:r>
            <a:endParaRPr lang="en-GB" sz="2400" dirty="0"/>
          </a:p>
          <a:p>
            <a:endParaRPr lang="en-GB" sz="2400" dirty="0"/>
          </a:p>
          <a:p>
            <a:r>
              <a:rPr lang="en-GB" sz="2400" dirty="0"/>
              <a:t>Do not hesitate to get in touch if you have any questions or need some support. </a:t>
            </a:r>
          </a:p>
        </p:txBody>
      </p:sp>
      <p:pic>
        <p:nvPicPr>
          <p:cNvPr id="6" name="Picture 5">
            <a:extLst>
              <a:ext uri="{FF2B5EF4-FFF2-40B4-BE49-F238E27FC236}">
                <a16:creationId xmlns:a16="http://schemas.microsoft.com/office/drawing/2014/main" id="{22DBAA4E-57BB-4620-9271-DB351FBB4EED}"/>
              </a:ext>
            </a:extLst>
          </p:cNvPr>
          <p:cNvPicPr>
            <a:picLocks noChangeAspect="1"/>
          </p:cNvPicPr>
          <p:nvPr/>
        </p:nvPicPr>
        <p:blipFill>
          <a:blip r:embed="rId4"/>
          <a:stretch>
            <a:fillRect/>
          </a:stretch>
        </p:blipFill>
        <p:spPr>
          <a:xfrm>
            <a:off x="10303309" y="0"/>
            <a:ext cx="1807526" cy="572877"/>
          </a:xfrm>
          <a:prstGeom prst="rect">
            <a:avLst/>
          </a:prstGeom>
        </p:spPr>
      </p:pic>
    </p:spTree>
    <p:extLst>
      <p:ext uri="{BB962C8B-B14F-4D97-AF65-F5344CB8AC3E}">
        <p14:creationId xmlns:p14="http://schemas.microsoft.com/office/powerpoint/2010/main" val="2218431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7781" y="283614"/>
            <a:ext cx="8791575" cy="884329"/>
          </a:xfrm>
        </p:spPr>
        <p:txBody>
          <a:bodyPr/>
          <a:lstStyle/>
          <a:p>
            <a:r>
              <a:rPr lang="en-GB">
                <a:latin typeface="Arial"/>
                <a:cs typeface="Arial"/>
              </a:rPr>
              <a:t>Child protection Staff</a:t>
            </a:r>
            <a:endParaRPr lang="en-GB">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F89BE1E-A1CE-4510-A813-B9E1F3E0BC72}"/>
              </a:ext>
            </a:extLst>
          </p:cNvPr>
          <p:cNvPicPr>
            <a:picLocks noChangeAspect="1"/>
          </p:cNvPicPr>
          <p:nvPr/>
        </p:nvPicPr>
        <p:blipFill>
          <a:blip r:embed="rId2"/>
          <a:stretch>
            <a:fillRect/>
          </a:stretch>
        </p:blipFill>
        <p:spPr>
          <a:xfrm>
            <a:off x="9360643" y="145414"/>
            <a:ext cx="2221757" cy="501132"/>
          </a:xfrm>
          <a:prstGeom prst="rect">
            <a:avLst/>
          </a:prstGeom>
        </p:spPr>
      </p:pic>
      <p:pic>
        <p:nvPicPr>
          <p:cNvPr id="5" name="Picture 4">
            <a:extLst>
              <a:ext uri="{FF2B5EF4-FFF2-40B4-BE49-F238E27FC236}">
                <a16:creationId xmlns:a16="http://schemas.microsoft.com/office/drawing/2014/main" id="{04A6B6F5-898D-4B6C-8F09-A0969FBC53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6995" y="1057728"/>
            <a:ext cx="7483648" cy="5290606"/>
          </a:xfrm>
          <a:prstGeom prst="rect">
            <a:avLst/>
          </a:prstGeom>
        </p:spPr>
      </p:pic>
    </p:spTree>
    <p:extLst>
      <p:ext uri="{BB962C8B-B14F-4D97-AF65-F5344CB8AC3E}">
        <p14:creationId xmlns:p14="http://schemas.microsoft.com/office/powerpoint/2010/main" val="3202502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D5D28-9E97-420B-8D16-27FD35A117A9}"/>
              </a:ext>
            </a:extLst>
          </p:cNvPr>
          <p:cNvSpPr>
            <a:spLocks noGrp="1"/>
          </p:cNvSpPr>
          <p:nvPr>
            <p:ph type="title"/>
          </p:nvPr>
        </p:nvSpPr>
        <p:spPr>
          <a:xfrm>
            <a:off x="188958" y="379828"/>
            <a:ext cx="10999432" cy="801142"/>
          </a:xfrm>
        </p:spPr>
        <p:txBody>
          <a:bodyPr>
            <a:normAutofit/>
          </a:bodyPr>
          <a:lstStyle/>
          <a:p>
            <a:r>
              <a:rPr lang="en-US" dirty="0"/>
              <a:t>Daily timings</a:t>
            </a:r>
            <a:endParaRPr lang="en-GB" dirty="0"/>
          </a:p>
        </p:txBody>
      </p:sp>
      <p:sp>
        <p:nvSpPr>
          <p:cNvPr id="4" name="TextBox 3">
            <a:extLst>
              <a:ext uri="{FF2B5EF4-FFF2-40B4-BE49-F238E27FC236}">
                <a16:creationId xmlns:a16="http://schemas.microsoft.com/office/drawing/2014/main" id="{E4F7903E-DE2A-4079-8F55-CD0DDEC62798}"/>
              </a:ext>
            </a:extLst>
          </p:cNvPr>
          <p:cNvSpPr txBox="1"/>
          <p:nvPr/>
        </p:nvSpPr>
        <p:spPr>
          <a:xfrm>
            <a:off x="491960" y="1354060"/>
            <a:ext cx="10999432" cy="430887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3200" dirty="0"/>
              <a:t>School starts at 08:50 am every day</a:t>
            </a:r>
          </a:p>
          <a:p>
            <a:pPr marL="285750" indent="-285750">
              <a:buFont typeface="Arial" panose="020B0604020202020204" pitchFamily="34" charset="0"/>
              <a:buChar char="•"/>
            </a:pPr>
            <a:r>
              <a:rPr lang="en-GB" sz="3200" dirty="0"/>
              <a:t>Classroom doors will be open from 08:45 and pupils are invited to come straight inside</a:t>
            </a:r>
          </a:p>
          <a:p>
            <a:pPr marL="285750" indent="-285750">
              <a:buFont typeface="Arial" panose="020B0604020202020204" pitchFamily="34" charset="0"/>
              <a:buChar char="•"/>
            </a:pPr>
            <a:r>
              <a:rPr lang="en-GB" sz="3200" dirty="0"/>
              <a:t>School ends at 03:15 pm every day</a:t>
            </a:r>
          </a:p>
          <a:p>
            <a:pPr marL="285750" indent="-285750">
              <a:buFont typeface="Arial" panose="020B0604020202020204" pitchFamily="34" charset="0"/>
              <a:buChar char="•"/>
            </a:pPr>
            <a:endParaRPr lang="en-GB" sz="3200" dirty="0"/>
          </a:p>
          <a:p>
            <a:pPr marL="285750" indent="-285750">
              <a:buFont typeface="Arial" panose="020B0604020202020204" pitchFamily="34" charset="0"/>
              <a:buChar char="•"/>
            </a:pPr>
            <a:r>
              <a:rPr lang="en-GB" sz="3200" dirty="0"/>
              <a:t>Break time for this class is at 10.40</a:t>
            </a:r>
          </a:p>
          <a:p>
            <a:pPr marL="285750" indent="-285750">
              <a:buFont typeface="Arial" panose="020B0604020202020204" pitchFamily="34" charset="0"/>
              <a:buChar char="•"/>
            </a:pPr>
            <a:r>
              <a:rPr lang="en-GB" sz="3200" dirty="0"/>
              <a:t>Lunch time for this class is at 12.20</a:t>
            </a:r>
          </a:p>
          <a:p>
            <a:pPr marL="285750" indent="-285750">
              <a:buFont typeface="Arial" panose="020B0604020202020204" pitchFamily="34" charset="0"/>
              <a:buChar char="•"/>
            </a:pPr>
            <a:endParaRPr lang="en-GB" sz="3200" dirty="0"/>
          </a:p>
          <a:p>
            <a:endParaRPr lang="en-GB" dirty="0"/>
          </a:p>
        </p:txBody>
      </p:sp>
    </p:spTree>
    <p:extLst>
      <p:ext uri="{BB962C8B-B14F-4D97-AF65-F5344CB8AC3E}">
        <p14:creationId xmlns:p14="http://schemas.microsoft.com/office/powerpoint/2010/main" val="2239000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904B3-7EA2-4543-A670-7A4819E00298}"/>
              </a:ext>
            </a:extLst>
          </p:cNvPr>
          <p:cNvSpPr>
            <a:spLocks noGrp="1"/>
          </p:cNvSpPr>
          <p:nvPr>
            <p:ph type="title"/>
          </p:nvPr>
        </p:nvSpPr>
        <p:spPr>
          <a:xfrm>
            <a:off x="648701" y="239889"/>
            <a:ext cx="8534400" cy="786809"/>
          </a:xfrm>
        </p:spPr>
        <p:txBody>
          <a:bodyPr/>
          <a:lstStyle/>
          <a:p>
            <a:r>
              <a:rPr lang="en-US" dirty="0"/>
              <a:t>Timetable </a:t>
            </a:r>
            <a:endParaRPr lang="en-GB" dirty="0"/>
          </a:p>
        </p:txBody>
      </p:sp>
      <p:pic>
        <p:nvPicPr>
          <p:cNvPr id="4" name="Picture 3">
            <a:extLst>
              <a:ext uri="{FF2B5EF4-FFF2-40B4-BE49-F238E27FC236}">
                <a16:creationId xmlns:a16="http://schemas.microsoft.com/office/drawing/2014/main" id="{26B4180E-50AC-4ABF-8920-CCA21A488B97}"/>
              </a:ext>
            </a:extLst>
          </p:cNvPr>
          <p:cNvPicPr>
            <a:picLocks noChangeAspect="1"/>
          </p:cNvPicPr>
          <p:nvPr/>
        </p:nvPicPr>
        <p:blipFill>
          <a:blip r:embed="rId2"/>
          <a:stretch>
            <a:fillRect/>
          </a:stretch>
        </p:blipFill>
        <p:spPr>
          <a:xfrm>
            <a:off x="9837721" y="132162"/>
            <a:ext cx="2221757" cy="501132"/>
          </a:xfrm>
          <a:prstGeom prst="rect">
            <a:avLst/>
          </a:prstGeom>
        </p:spPr>
      </p:pic>
      <p:graphicFrame>
        <p:nvGraphicFramePr>
          <p:cNvPr id="3" name="Table 2">
            <a:extLst>
              <a:ext uri="{FF2B5EF4-FFF2-40B4-BE49-F238E27FC236}">
                <a16:creationId xmlns:a16="http://schemas.microsoft.com/office/drawing/2014/main" id="{724E4DB5-16C1-45E4-9E0E-99F3E9F00A54}"/>
              </a:ext>
            </a:extLst>
          </p:cNvPr>
          <p:cNvGraphicFramePr>
            <a:graphicFrameLocks noGrp="1"/>
          </p:cNvGraphicFramePr>
          <p:nvPr>
            <p:extLst>
              <p:ext uri="{D42A27DB-BD31-4B8C-83A1-F6EECF244321}">
                <p14:modId xmlns:p14="http://schemas.microsoft.com/office/powerpoint/2010/main" val="2489641143"/>
              </p:ext>
            </p:extLst>
          </p:nvPr>
        </p:nvGraphicFramePr>
        <p:xfrm>
          <a:off x="648701" y="1131506"/>
          <a:ext cx="11043991" cy="4831022"/>
        </p:xfrm>
        <a:graphic>
          <a:graphicData uri="http://schemas.openxmlformats.org/drawingml/2006/table">
            <a:tbl>
              <a:tblPr firstRow="1" bandRow="1">
                <a:tableStyleId>{5C22544A-7EE6-4342-B048-85BDC9FD1C3A}</a:tableStyleId>
              </a:tblPr>
              <a:tblGrid>
                <a:gridCol w="1371485">
                  <a:extLst>
                    <a:ext uri="{9D8B030D-6E8A-4147-A177-3AD203B41FA5}">
                      <a16:colId xmlns:a16="http://schemas.microsoft.com/office/drawing/2014/main" val="557622369"/>
                    </a:ext>
                  </a:extLst>
                </a:gridCol>
                <a:gridCol w="1920590">
                  <a:extLst>
                    <a:ext uri="{9D8B030D-6E8A-4147-A177-3AD203B41FA5}">
                      <a16:colId xmlns:a16="http://schemas.microsoft.com/office/drawing/2014/main" val="241557699"/>
                    </a:ext>
                  </a:extLst>
                </a:gridCol>
                <a:gridCol w="1013495">
                  <a:extLst>
                    <a:ext uri="{9D8B030D-6E8A-4147-A177-3AD203B41FA5}">
                      <a16:colId xmlns:a16="http://schemas.microsoft.com/office/drawing/2014/main" val="1070342776"/>
                    </a:ext>
                  </a:extLst>
                </a:gridCol>
                <a:gridCol w="2005284">
                  <a:extLst>
                    <a:ext uri="{9D8B030D-6E8A-4147-A177-3AD203B41FA5}">
                      <a16:colId xmlns:a16="http://schemas.microsoft.com/office/drawing/2014/main" val="3901556391"/>
                    </a:ext>
                  </a:extLst>
                </a:gridCol>
                <a:gridCol w="1000125">
                  <a:extLst>
                    <a:ext uri="{9D8B030D-6E8A-4147-A177-3AD203B41FA5}">
                      <a16:colId xmlns:a16="http://schemas.microsoft.com/office/drawing/2014/main" val="4247795242"/>
                    </a:ext>
                  </a:extLst>
                </a:gridCol>
                <a:gridCol w="1675205">
                  <a:extLst>
                    <a:ext uri="{9D8B030D-6E8A-4147-A177-3AD203B41FA5}">
                      <a16:colId xmlns:a16="http://schemas.microsoft.com/office/drawing/2014/main" val="4240829527"/>
                    </a:ext>
                  </a:extLst>
                </a:gridCol>
                <a:gridCol w="2057807">
                  <a:extLst>
                    <a:ext uri="{9D8B030D-6E8A-4147-A177-3AD203B41FA5}">
                      <a16:colId xmlns:a16="http://schemas.microsoft.com/office/drawing/2014/main" val="3614611148"/>
                    </a:ext>
                  </a:extLst>
                </a:gridCol>
              </a:tblGrid>
              <a:tr h="690934">
                <a:tc>
                  <a:txBody>
                    <a:bodyPr/>
                    <a:lstStyle/>
                    <a:p>
                      <a:r>
                        <a:rPr lang="en-GB" dirty="0"/>
                        <a:t>Day</a:t>
                      </a:r>
                    </a:p>
                  </a:txBody>
                  <a:tcPr/>
                </a:tc>
                <a:tc>
                  <a:txBody>
                    <a:bodyPr/>
                    <a:lstStyle/>
                    <a:p>
                      <a:r>
                        <a:rPr lang="en-GB" dirty="0"/>
                        <a:t>Sessions </a:t>
                      </a:r>
                    </a:p>
                  </a:txBody>
                  <a:tcPr/>
                </a:tc>
                <a:tc>
                  <a:txBody>
                    <a:bodyPr/>
                    <a:lstStyle/>
                    <a:p>
                      <a:r>
                        <a:rPr lang="en-GB" dirty="0"/>
                        <a:t>Break</a:t>
                      </a:r>
                    </a:p>
                  </a:txBody>
                  <a:tcPr/>
                </a:tc>
                <a:tc>
                  <a:txBody>
                    <a:bodyPr/>
                    <a:lstStyle/>
                    <a:p>
                      <a:r>
                        <a:rPr lang="en-GB" dirty="0"/>
                        <a:t>Sessions </a:t>
                      </a:r>
                    </a:p>
                  </a:txBody>
                  <a:tcPr/>
                </a:tc>
                <a:tc>
                  <a:txBody>
                    <a:bodyPr/>
                    <a:lstStyle/>
                    <a:p>
                      <a:r>
                        <a:rPr lang="en-GB" dirty="0"/>
                        <a:t>Lunch</a:t>
                      </a:r>
                    </a:p>
                  </a:txBody>
                  <a:tcPr/>
                </a:tc>
                <a:tc>
                  <a:txBody>
                    <a:bodyPr/>
                    <a:lstStyle/>
                    <a:p>
                      <a:r>
                        <a:rPr lang="en-GB" dirty="0"/>
                        <a:t>Lesson 3</a:t>
                      </a:r>
                    </a:p>
                  </a:txBody>
                  <a:tcPr/>
                </a:tc>
                <a:tc>
                  <a:txBody>
                    <a:bodyPr/>
                    <a:lstStyle/>
                    <a:p>
                      <a:r>
                        <a:rPr lang="en-GB" dirty="0"/>
                        <a:t>Lesson 4</a:t>
                      </a:r>
                    </a:p>
                  </a:txBody>
                  <a:tcPr/>
                </a:tc>
                <a:extLst>
                  <a:ext uri="{0D108BD9-81ED-4DB2-BD59-A6C34878D82A}">
                    <a16:rowId xmlns:a16="http://schemas.microsoft.com/office/drawing/2014/main" val="1118541408"/>
                  </a:ext>
                </a:extLst>
              </a:tr>
              <a:tr h="705954">
                <a:tc>
                  <a:txBody>
                    <a:bodyPr/>
                    <a:lstStyle/>
                    <a:p>
                      <a:r>
                        <a:rPr lang="en-GB" dirty="0"/>
                        <a:t>Monday</a:t>
                      </a:r>
                    </a:p>
                  </a:txBody>
                  <a:tcPr/>
                </a:tc>
                <a:tc>
                  <a:txBody>
                    <a:bodyPr/>
                    <a:lstStyle/>
                    <a:p>
                      <a:r>
                        <a:rPr lang="en-GB" dirty="0"/>
                        <a:t>Assembly</a:t>
                      </a:r>
                    </a:p>
                    <a:p>
                      <a:r>
                        <a:rPr lang="en-GB" dirty="0"/>
                        <a:t>Maths</a:t>
                      </a:r>
                    </a:p>
                    <a:p>
                      <a:r>
                        <a:rPr lang="en-GB" dirty="0"/>
                        <a:t>Spelling </a:t>
                      </a:r>
                    </a:p>
                  </a:txBody>
                  <a:tcPr/>
                </a:tc>
                <a:tc>
                  <a:txBody>
                    <a:bodyPr/>
                    <a:lstStyle/>
                    <a:p>
                      <a:endParaRPr lang="en-GB"/>
                    </a:p>
                  </a:txBody>
                  <a:tcPr/>
                </a:tc>
                <a:tc>
                  <a:txBody>
                    <a:bodyPr/>
                    <a:lstStyle/>
                    <a:p>
                      <a:r>
                        <a:rPr lang="en-GB" dirty="0"/>
                        <a:t>English </a:t>
                      </a:r>
                    </a:p>
                    <a:p>
                      <a:r>
                        <a:rPr lang="en-GB" dirty="0"/>
                        <a:t>Guided reading</a:t>
                      </a:r>
                    </a:p>
                  </a:txBody>
                  <a:tcPr/>
                </a:tc>
                <a:tc>
                  <a:txBody>
                    <a:bodyPr/>
                    <a:lstStyle/>
                    <a:p>
                      <a:endParaRPr lang="en-GB"/>
                    </a:p>
                  </a:txBody>
                  <a:tcPr/>
                </a:tc>
                <a:tc>
                  <a:txBody>
                    <a:bodyPr/>
                    <a:lstStyle/>
                    <a:p>
                      <a:r>
                        <a:rPr lang="en-GB" dirty="0"/>
                        <a:t>Science</a:t>
                      </a:r>
                    </a:p>
                  </a:txBody>
                  <a:tcPr/>
                </a:tc>
                <a:tc>
                  <a:txBody>
                    <a:bodyPr/>
                    <a:lstStyle/>
                    <a:p>
                      <a:r>
                        <a:rPr lang="en-GB" dirty="0"/>
                        <a:t>PSHE</a:t>
                      </a:r>
                    </a:p>
                  </a:txBody>
                  <a:tcPr/>
                </a:tc>
                <a:extLst>
                  <a:ext uri="{0D108BD9-81ED-4DB2-BD59-A6C34878D82A}">
                    <a16:rowId xmlns:a16="http://schemas.microsoft.com/office/drawing/2014/main" val="735443452"/>
                  </a:ext>
                </a:extLst>
              </a:tr>
              <a:tr h="690934">
                <a:tc>
                  <a:txBody>
                    <a:bodyPr/>
                    <a:lstStyle/>
                    <a:p>
                      <a:r>
                        <a:rPr lang="en-GB" dirty="0"/>
                        <a:t>Tuesday</a:t>
                      </a:r>
                    </a:p>
                  </a:txBody>
                  <a:tcPr/>
                </a:tc>
                <a:tc>
                  <a:txBody>
                    <a:bodyPr/>
                    <a:lstStyle/>
                    <a:p>
                      <a:r>
                        <a:rPr lang="en-GB" dirty="0"/>
                        <a:t>Assembly </a:t>
                      </a:r>
                    </a:p>
                    <a:p>
                      <a:r>
                        <a:rPr lang="en-GB" dirty="0"/>
                        <a:t>Maths</a:t>
                      </a:r>
                    </a:p>
                    <a:p>
                      <a:r>
                        <a:rPr lang="en-GB" dirty="0"/>
                        <a:t>Spelling</a:t>
                      </a:r>
                    </a:p>
                  </a:txBody>
                  <a:tcPr/>
                </a:tc>
                <a:tc>
                  <a:txBody>
                    <a:bodyPr/>
                    <a:lstStyle/>
                    <a:p>
                      <a:endParaRPr lang="en-GB"/>
                    </a:p>
                  </a:txBody>
                  <a:tcPr/>
                </a:tc>
                <a:tc>
                  <a:txBody>
                    <a:bodyPr/>
                    <a:lstStyle/>
                    <a:p>
                      <a:r>
                        <a:rPr lang="en-GB" dirty="0"/>
                        <a:t>English</a:t>
                      </a:r>
                    </a:p>
                    <a:p>
                      <a:r>
                        <a:rPr lang="en-GB" dirty="0"/>
                        <a:t>Guided Reading</a:t>
                      </a:r>
                    </a:p>
                  </a:txBody>
                  <a:tcPr/>
                </a:tc>
                <a:tc>
                  <a:txBody>
                    <a:bodyPr/>
                    <a:lstStyle/>
                    <a:p>
                      <a:endParaRPr lang="en-GB"/>
                    </a:p>
                  </a:txBody>
                  <a:tcPr/>
                </a:tc>
                <a:tc>
                  <a:txBody>
                    <a:bodyPr/>
                    <a:lstStyle/>
                    <a:p>
                      <a:r>
                        <a:rPr lang="en-GB" dirty="0"/>
                        <a:t>Geography </a:t>
                      </a:r>
                    </a:p>
                  </a:txBody>
                  <a:tcPr/>
                </a:tc>
                <a:tc>
                  <a:txBody>
                    <a:bodyPr/>
                    <a:lstStyle/>
                    <a:p>
                      <a:r>
                        <a:rPr lang="en-GB" dirty="0"/>
                        <a:t>Music</a:t>
                      </a:r>
                    </a:p>
                  </a:txBody>
                  <a:tcPr/>
                </a:tc>
                <a:extLst>
                  <a:ext uri="{0D108BD9-81ED-4DB2-BD59-A6C34878D82A}">
                    <a16:rowId xmlns:a16="http://schemas.microsoft.com/office/drawing/2014/main" val="749364397"/>
                  </a:ext>
                </a:extLst>
              </a:tr>
              <a:tr h="690934">
                <a:tc>
                  <a:txBody>
                    <a:bodyPr/>
                    <a:lstStyle/>
                    <a:p>
                      <a:r>
                        <a:rPr lang="en-GB" dirty="0"/>
                        <a:t>Wednesday</a:t>
                      </a:r>
                    </a:p>
                  </a:txBody>
                  <a:tcPr/>
                </a:tc>
                <a:tc>
                  <a:txBody>
                    <a:bodyPr/>
                    <a:lstStyle/>
                    <a:p>
                      <a:r>
                        <a:rPr lang="en-GB" dirty="0"/>
                        <a:t>Singing assembly/Maths</a:t>
                      </a:r>
                    </a:p>
                  </a:txBody>
                  <a:tcPr/>
                </a:tc>
                <a:tc>
                  <a:txBody>
                    <a:bodyPr/>
                    <a:lstStyle/>
                    <a:p>
                      <a:endParaRPr lang="en-GB"/>
                    </a:p>
                  </a:txBody>
                  <a:tcPr/>
                </a:tc>
                <a:tc>
                  <a:txBody>
                    <a:bodyPr/>
                    <a:lstStyle/>
                    <a:p>
                      <a:r>
                        <a:rPr lang="en-GB" dirty="0"/>
                        <a:t>English</a:t>
                      </a:r>
                    </a:p>
                    <a:p>
                      <a:r>
                        <a:rPr lang="en-GB" dirty="0"/>
                        <a:t>Guided Reading</a:t>
                      </a:r>
                    </a:p>
                  </a:txBody>
                  <a:tcPr/>
                </a:tc>
                <a:tc>
                  <a:txBody>
                    <a:bodyPr/>
                    <a:lstStyle/>
                    <a:p>
                      <a:endParaRPr lang="en-GB"/>
                    </a:p>
                  </a:txBody>
                  <a:tcPr/>
                </a:tc>
                <a:tc>
                  <a:txBody>
                    <a:bodyPr/>
                    <a:lstStyle/>
                    <a:p>
                      <a:r>
                        <a:rPr lang="en-GB" dirty="0"/>
                        <a:t>RE</a:t>
                      </a:r>
                    </a:p>
                    <a:p>
                      <a:r>
                        <a:rPr lang="en-GB" dirty="0"/>
                        <a:t>French</a:t>
                      </a:r>
                    </a:p>
                  </a:txBody>
                  <a:tcPr/>
                </a:tc>
                <a:tc>
                  <a:txBody>
                    <a:bodyPr/>
                    <a:lstStyle/>
                    <a:p>
                      <a:r>
                        <a:rPr lang="en-GB" dirty="0"/>
                        <a:t>PE</a:t>
                      </a:r>
                    </a:p>
                  </a:txBody>
                  <a:tcPr/>
                </a:tc>
                <a:extLst>
                  <a:ext uri="{0D108BD9-81ED-4DB2-BD59-A6C34878D82A}">
                    <a16:rowId xmlns:a16="http://schemas.microsoft.com/office/drawing/2014/main" val="3839161578"/>
                  </a:ext>
                </a:extLst>
              </a:tr>
              <a:tr h="705954">
                <a:tc>
                  <a:txBody>
                    <a:bodyPr/>
                    <a:lstStyle/>
                    <a:p>
                      <a:r>
                        <a:rPr lang="en-GB" dirty="0"/>
                        <a:t>Thursday</a:t>
                      </a:r>
                    </a:p>
                  </a:txBody>
                  <a:tcPr/>
                </a:tc>
                <a:tc>
                  <a:txBody>
                    <a:bodyPr/>
                    <a:lstStyle/>
                    <a:p>
                      <a:r>
                        <a:rPr lang="en-GB" dirty="0"/>
                        <a:t>Maths</a:t>
                      </a:r>
                    </a:p>
                    <a:p>
                      <a:r>
                        <a:rPr lang="en-GB" dirty="0"/>
                        <a:t>Spelling</a:t>
                      </a:r>
                    </a:p>
                  </a:txBody>
                  <a:tcPr/>
                </a:tc>
                <a:tc>
                  <a:txBody>
                    <a:bodyPr/>
                    <a:lstStyle/>
                    <a:p>
                      <a:endParaRPr lang="en-GB"/>
                    </a:p>
                  </a:txBody>
                  <a:tcPr/>
                </a:tc>
                <a:tc>
                  <a:txBody>
                    <a:bodyPr/>
                    <a:lstStyle/>
                    <a:p>
                      <a:r>
                        <a:rPr lang="en-GB" dirty="0"/>
                        <a:t>English</a:t>
                      </a:r>
                    </a:p>
                    <a:p>
                      <a:r>
                        <a:rPr lang="en-GB" dirty="0"/>
                        <a:t>Guided Reading</a:t>
                      </a:r>
                    </a:p>
                  </a:txBody>
                  <a:tcPr/>
                </a:tc>
                <a:tc>
                  <a:txBody>
                    <a:bodyPr/>
                    <a:lstStyle/>
                    <a:p>
                      <a:endParaRPr lang="en-GB"/>
                    </a:p>
                  </a:txBody>
                  <a:tcPr/>
                </a:tc>
                <a:tc>
                  <a:txBody>
                    <a:bodyPr/>
                    <a:lstStyle/>
                    <a:p>
                      <a:r>
                        <a:rPr lang="en-GB" dirty="0"/>
                        <a:t>Art</a:t>
                      </a:r>
                    </a:p>
                  </a:txBody>
                  <a:tcPr/>
                </a:tc>
                <a:tc>
                  <a:txBody>
                    <a:bodyPr/>
                    <a:lstStyle/>
                    <a:p>
                      <a:r>
                        <a:rPr lang="en-GB" dirty="0"/>
                        <a:t>ICT</a:t>
                      </a:r>
                    </a:p>
                  </a:txBody>
                  <a:tcPr/>
                </a:tc>
                <a:extLst>
                  <a:ext uri="{0D108BD9-81ED-4DB2-BD59-A6C34878D82A}">
                    <a16:rowId xmlns:a16="http://schemas.microsoft.com/office/drawing/2014/main" val="3109724749"/>
                  </a:ext>
                </a:extLst>
              </a:tr>
              <a:tr h="690934">
                <a:tc>
                  <a:txBody>
                    <a:bodyPr/>
                    <a:lstStyle/>
                    <a:p>
                      <a:r>
                        <a:rPr lang="en-GB" dirty="0"/>
                        <a:t>Friday</a:t>
                      </a:r>
                    </a:p>
                  </a:txBody>
                  <a:tcPr/>
                </a:tc>
                <a:tc>
                  <a:txBody>
                    <a:bodyPr/>
                    <a:lstStyle/>
                    <a:p>
                      <a:r>
                        <a:rPr lang="en-GB" dirty="0"/>
                        <a:t>Maths</a:t>
                      </a:r>
                    </a:p>
                    <a:p>
                      <a:endParaRPr lang="en-GB" dirty="0"/>
                    </a:p>
                  </a:txBody>
                  <a:tcPr/>
                </a:tc>
                <a:tc>
                  <a:txBody>
                    <a:bodyPr/>
                    <a:lstStyle/>
                    <a:p>
                      <a:endParaRPr lang="en-GB"/>
                    </a:p>
                  </a:txBody>
                  <a:tcPr/>
                </a:tc>
                <a:tc>
                  <a:txBody>
                    <a:bodyPr/>
                    <a:lstStyle/>
                    <a:p>
                      <a:r>
                        <a:rPr lang="en-GB" dirty="0"/>
                        <a:t>English</a:t>
                      </a:r>
                    </a:p>
                    <a:p>
                      <a:r>
                        <a:rPr lang="en-GB" dirty="0"/>
                        <a:t>Guided Reading</a:t>
                      </a:r>
                    </a:p>
                  </a:txBody>
                  <a:tcPr/>
                </a:tc>
                <a:tc>
                  <a:txBody>
                    <a:bodyPr/>
                    <a:lstStyle/>
                    <a:p>
                      <a:endParaRPr lang="en-GB"/>
                    </a:p>
                  </a:txBody>
                  <a:tcPr/>
                </a:tc>
                <a:tc>
                  <a:txBody>
                    <a:bodyPr/>
                    <a:lstStyle/>
                    <a:p>
                      <a:r>
                        <a:rPr lang="en-GB" dirty="0"/>
                        <a:t>PE</a:t>
                      </a:r>
                    </a:p>
                    <a:p>
                      <a:endParaRPr lang="en-GB" dirty="0"/>
                    </a:p>
                  </a:txBody>
                  <a:tcPr/>
                </a:tc>
                <a:tc>
                  <a:txBody>
                    <a:bodyPr/>
                    <a:lstStyle/>
                    <a:p>
                      <a:r>
                        <a:rPr lang="en-GB" dirty="0"/>
                        <a:t>Reward Time</a:t>
                      </a:r>
                    </a:p>
                    <a:p>
                      <a:r>
                        <a:rPr lang="en-GB" dirty="0"/>
                        <a:t>Achievement Assembly</a:t>
                      </a:r>
                    </a:p>
                  </a:txBody>
                  <a:tcPr/>
                </a:tc>
                <a:extLst>
                  <a:ext uri="{0D108BD9-81ED-4DB2-BD59-A6C34878D82A}">
                    <a16:rowId xmlns:a16="http://schemas.microsoft.com/office/drawing/2014/main" val="2493821440"/>
                  </a:ext>
                </a:extLst>
              </a:tr>
            </a:tbl>
          </a:graphicData>
        </a:graphic>
      </p:graphicFrame>
    </p:spTree>
    <p:extLst>
      <p:ext uri="{BB962C8B-B14F-4D97-AF65-F5344CB8AC3E}">
        <p14:creationId xmlns:p14="http://schemas.microsoft.com/office/powerpoint/2010/main" val="1513181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915" y="104762"/>
            <a:ext cx="8001000" cy="816430"/>
          </a:xfrm>
        </p:spPr>
        <p:txBody>
          <a:bodyPr>
            <a:normAutofit fontScale="90000"/>
          </a:bodyPr>
          <a:lstStyle/>
          <a:p>
            <a:r>
              <a:rPr lang="en-GB">
                <a:latin typeface="Arial" panose="020B0604020202020204" pitchFamily="34" charset="0"/>
                <a:cs typeface="Arial" panose="020B0604020202020204" pitchFamily="34" charset="0"/>
              </a:rPr>
              <a:t>Weekly Events</a:t>
            </a:r>
          </a:p>
        </p:txBody>
      </p:sp>
      <p:graphicFrame>
        <p:nvGraphicFramePr>
          <p:cNvPr id="5" name="Table 4"/>
          <p:cNvGraphicFramePr>
            <a:graphicFrameLocks noGrp="1"/>
          </p:cNvGraphicFramePr>
          <p:nvPr>
            <p:extLst>
              <p:ext uri="{D42A27DB-BD31-4B8C-83A1-F6EECF244321}">
                <p14:modId xmlns:p14="http://schemas.microsoft.com/office/powerpoint/2010/main" val="3539659246"/>
              </p:ext>
            </p:extLst>
          </p:nvPr>
        </p:nvGraphicFramePr>
        <p:xfrm>
          <a:off x="1050725" y="949946"/>
          <a:ext cx="10371225" cy="3810376"/>
        </p:xfrm>
        <a:graphic>
          <a:graphicData uri="http://schemas.openxmlformats.org/drawingml/2006/table">
            <a:tbl>
              <a:tblPr firstRow="1" bandRow="1">
                <a:tableStyleId>{5C22544A-7EE6-4342-B048-85BDC9FD1C3A}</a:tableStyleId>
              </a:tblPr>
              <a:tblGrid>
                <a:gridCol w="3457075">
                  <a:extLst>
                    <a:ext uri="{9D8B030D-6E8A-4147-A177-3AD203B41FA5}">
                      <a16:colId xmlns:a16="http://schemas.microsoft.com/office/drawing/2014/main" val="3360341266"/>
                    </a:ext>
                  </a:extLst>
                </a:gridCol>
                <a:gridCol w="3457075">
                  <a:extLst>
                    <a:ext uri="{9D8B030D-6E8A-4147-A177-3AD203B41FA5}">
                      <a16:colId xmlns:a16="http://schemas.microsoft.com/office/drawing/2014/main" val="377853822"/>
                    </a:ext>
                  </a:extLst>
                </a:gridCol>
                <a:gridCol w="3457075">
                  <a:extLst>
                    <a:ext uri="{9D8B030D-6E8A-4147-A177-3AD203B41FA5}">
                      <a16:colId xmlns:a16="http://schemas.microsoft.com/office/drawing/2014/main" val="2094858533"/>
                    </a:ext>
                  </a:extLst>
                </a:gridCol>
              </a:tblGrid>
              <a:tr h="625066">
                <a:tc>
                  <a:txBody>
                    <a:bodyPr/>
                    <a:lstStyle/>
                    <a:p>
                      <a:pPr algn="ctr"/>
                      <a:r>
                        <a:rPr lang="en-GB" b="1" dirty="0"/>
                        <a:t>Day</a:t>
                      </a:r>
                    </a:p>
                  </a:txBody>
                  <a:tcPr/>
                </a:tc>
                <a:tc gridSpan="2">
                  <a:txBody>
                    <a:bodyPr/>
                    <a:lstStyle/>
                    <a:p>
                      <a:pPr algn="ctr"/>
                      <a:r>
                        <a:rPr lang="en-GB" b="1"/>
                        <a:t>Event</a:t>
                      </a:r>
                    </a:p>
                  </a:txBody>
                  <a:tcPr/>
                </a:tc>
                <a:tc hMerge="1">
                  <a:txBody>
                    <a:bodyPr/>
                    <a:lstStyle/>
                    <a:p>
                      <a:pPr algn="ctr"/>
                      <a:endParaRPr lang="en-GB"/>
                    </a:p>
                  </a:txBody>
                  <a:tcPr/>
                </a:tc>
                <a:extLst>
                  <a:ext uri="{0D108BD9-81ED-4DB2-BD59-A6C34878D82A}">
                    <a16:rowId xmlns:a16="http://schemas.microsoft.com/office/drawing/2014/main" val="2222346312"/>
                  </a:ext>
                </a:extLst>
              </a:tr>
              <a:tr h="625066">
                <a:tc>
                  <a:txBody>
                    <a:bodyPr/>
                    <a:lstStyle/>
                    <a:p>
                      <a:pPr algn="ctr"/>
                      <a:r>
                        <a:rPr lang="en-GB" b="1"/>
                        <a:t>Monday</a:t>
                      </a:r>
                    </a:p>
                  </a:txBody>
                  <a:tcPr/>
                </a:tc>
                <a:tc>
                  <a:txBody>
                    <a:bodyPr/>
                    <a:lstStyle/>
                    <a:p>
                      <a:pPr algn="ctr"/>
                      <a:endParaRPr lang="en-GB" b="1" dirty="0"/>
                    </a:p>
                  </a:txBody>
                  <a:tcPr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en-GB" b="1"/>
                        <a:t>Homework set</a:t>
                      </a:r>
                    </a:p>
                  </a:txBody>
                  <a:tcPr anchor="ctr"/>
                </a:tc>
                <a:extLst>
                  <a:ext uri="{0D108BD9-81ED-4DB2-BD59-A6C34878D82A}">
                    <a16:rowId xmlns:a16="http://schemas.microsoft.com/office/drawing/2014/main" val="1777051361"/>
                  </a:ext>
                </a:extLst>
              </a:tr>
              <a:tr h="625066">
                <a:tc>
                  <a:txBody>
                    <a:bodyPr/>
                    <a:lstStyle/>
                    <a:p>
                      <a:pPr algn="ctr"/>
                      <a:r>
                        <a:rPr lang="en-GB" b="1"/>
                        <a:t>Tuesday</a:t>
                      </a:r>
                    </a:p>
                  </a:txBody>
                  <a:tcPr/>
                </a:tc>
                <a:tc>
                  <a:txBody>
                    <a:bodyPr/>
                    <a:lstStyle/>
                    <a:p>
                      <a:pPr algn="ctr"/>
                      <a:endParaRPr lang="en-GB" b="1" dirty="0"/>
                    </a:p>
                  </a:txBody>
                  <a:tcPr anchor="ctr"/>
                </a:tc>
                <a:tc>
                  <a:txBody>
                    <a:bodyPr/>
                    <a:lstStyle/>
                    <a:p>
                      <a:pPr algn="ctr"/>
                      <a:r>
                        <a:rPr lang="en-GB" b="1"/>
                        <a:t>Homework due </a:t>
                      </a:r>
                    </a:p>
                    <a:p>
                      <a:pPr lvl="0" algn="ctr">
                        <a:buNone/>
                      </a:pPr>
                      <a:r>
                        <a:rPr lang="en-GB" b="1"/>
                        <a:t>Homework set</a:t>
                      </a:r>
                    </a:p>
                  </a:txBody>
                  <a:tcPr anchor="ctr"/>
                </a:tc>
                <a:extLst>
                  <a:ext uri="{0D108BD9-81ED-4DB2-BD59-A6C34878D82A}">
                    <a16:rowId xmlns:a16="http://schemas.microsoft.com/office/drawing/2014/main" val="216567878"/>
                  </a:ext>
                </a:extLst>
              </a:tr>
              <a:tr h="670032">
                <a:tc>
                  <a:txBody>
                    <a:bodyPr/>
                    <a:lstStyle/>
                    <a:p>
                      <a:pPr algn="ctr"/>
                      <a:r>
                        <a:rPr lang="en-GB" b="1"/>
                        <a:t>Wednesday</a:t>
                      </a:r>
                    </a:p>
                  </a:txBody>
                  <a:tcPr anchor="ctr"/>
                </a:tc>
                <a:tc>
                  <a:txBody>
                    <a:bodyPr/>
                    <a:lstStyle/>
                    <a:p>
                      <a:pPr lvl="0" algn="ctr">
                        <a:buNone/>
                      </a:pPr>
                      <a:r>
                        <a:rPr lang="en-GB" sz="1800" b="1" i="0" u="none" strike="noStrike" noProof="0" dirty="0">
                          <a:latin typeface="Century Gothic"/>
                        </a:rPr>
                        <a:t>PE (wear kit)</a:t>
                      </a:r>
                      <a:endParaRPr lang="en-US" b="1" dirty="0"/>
                    </a:p>
                  </a:txBody>
                  <a:tcPr anchor="ctr"/>
                </a:tc>
                <a:tc>
                  <a:txBody>
                    <a:bodyPr/>
                    <a:lstStyle/>
                    <a:p>
                      <a:pPr marL="0" marR="0" lvl="0" indent="0" algn="ctr" rtl="0" eaLnBrk="1" fontAlgn="auto" latinLnBrk="0" hangingPunct="1">
                        <a:lnSpc>
                          <a:spcPct val="100000"/>
                        </a:lnSpc>
                        <a:spcBef>
                          <a:spcPts val="0"/>
                        </a:spcBef>
                        <a:spcAft>
                          <a:spcPts val="0"/>
                        </a:spcAft>
                        <a:buFontTx/>
                        <a:buNone/>
                      </a:pPr>
                      <a:endParaRPr lang="en-GB" b="1" dirty="0"/>
                    </a:p>
                  </a:txBody>
                  <a:tcPr anchor="ctr"/>
                </a:tc>
                <a:extLst>
                  <a:ext uri="{0D108BD9-81ED-4DB2-BD59-A6C34878D82A}">
                    <a16:rowId xmlns:a16="http://schemas.microsoft.com/office/drawing/2014/main" val="3040501513"/>
                  </a:ext>
                </a:extLst>
              </a:tr>
              <a:tr h="625066">
                <a:tc>
                  <a:txBody>
                    <a:bodyPr/>
                    <a:lstStyle/>
                    <a:p>
                      <a:pPr algn="ctr"/>
                      <a:r>
                        <a:rPr lang="en-GB" b="1"/>
                        <a:t>Thursday</a:t>
                      </a:r>
                    </a:p>
                  </a:txBody>
                  <a:tcPr/>
                </a:tc>
                <a:tc>
                  <a:txBody>
                    <a:bodyPr/>
                    <a:lstStyle/>
                    <a:p>
                      <a:pPr algn="ctr"/>
                      <a:endParaRPr lang="en-GB" b="1"/>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b="1" dirty="0"/>
                        <a:t>Homework due</a:t>
                      </a:r>
                    </a:p>
                  </a:txBody>
                  <a:tcPr anchor="ctr"/>
                </a:tc>
                <a:extLst>
                  <a:ext uri="{0D108BD9-81ED-4DB2-BD59-A6C34878D82A}">
                    <a16:rowId xmlns:a16="http://schemas.microsoft.com/office/drawing/2014/main" val="2395688092"/>
                  </a:ext>
                </a:extLst>
              </a:tr>
              <a:tr h="625066">
                <a:tc>
                  <a:txBody>
                    <a:bodyPr/>
                    <a:lstStyle/>
                    <a:p>
                      <a:pPr algn="ctr"/>
                      <a:r>
                        <a:rPr lang="en-GB" b="1"/>
                        <a:t>Friday</a:t>
                      </a:r>
                    </a:p>
                  </a:txBody>
                  <a:tcPr/>
                </a:tc>
                <a:tc>
                  <a:txBody>
                    <a:bodyPr/>
                    <a:lstStyle/>
                    <a:p>
                      <a:pPr algn="ctr"/>
                      <a:r>
                        <a:rPr lang="en-GB" b="1" dirty="0"/>
                        <a:t>PE (wear kit)</a:t>
                      </a:r>
                    </a:p>
                  </a:txBody>
                  <a:tcPr anchor="ctr"/>
                </a:tc>
                <a:tc>
                  <a:txBody>
                    <a:bodyPr/>
                    <a:lstStyle/>
                    <a:p>
                      <a:pPr lvl="0" algn="ctr">
                        <a:buNone/>
                      </a:pPr>
                      <a:r>
                        <a:rPr lang="en-US" b="1" dirty="0"/>
                        <a:t>Achievement assembly</a:t>
                      </a:r>
                      <a:endParaRPr lang="en-GB" b="1" dirty="0"/>
                    </a:p>
                  </a:txBody>
                  <a:tcPr anchor="ctr"/>
                </a:tc>
                <a:extLst>
                  <a:ext uri="{0D108BD9-81ED-4DB2-BD59-A6C34878D82A}">
                    <a16:rowId xmlns:a16="http://schemas.microsoft.com/office/drawing/2014/main" val="4225498553"/>
                  </a:ext>
                </a:extLst>
              </a:tr>
            </a:tbl>
          </a:graphicData>
        </a:graphic>
      </p:graphicFrame>
      <p:sp>
        <p:nvSpPr>
          <p:cNvPr id="6" name="Rectangle 5"/>
          <p:cNvSpPr/>
          <p:nvPr/>
        </p:nvSpPr>
        <p:spPr>
          <a:xfrm>
            <a:off x="552269" y="4971512"/>
            <a:ext cx="11087462" cy="1754326"/>
          </a:xfrm>
          <a:prstGeom prst="rect">
            <a:avLst/>
          </a:prstGeom>
        </p:spPr>
        <p:txBody>
          <a:bodyPr wrap="square" lIns="91440" tIns="45720" rIns="91440" bIns="45720" anchor="t">
            <a:spAutoFit/>
          </a:bodyPr>
          <a:lstStyle/>
          <a:p>
            <a:pPr algn="ctr"/>
            <a:r>
              <a:rPr lang="en-GB" dirty="0"/>
              <a:t>Please note that for PE earrings (studs only) need to be removed once the ears have been pierced for 6 months. If your child cannot do this unaided, please send them in without earrings on PE days. Pupils with newly pierced ears will be required to tape up their ears during PE lessons for safety reasons.</a:t>
            </a:r>
          </a:p>
          <a:p>
            <a:pPr algn="ctr"/>
            <a:endParaRPr lang="en-GB" dirty="0"/>
          </a:p>
          <a:p>
            <a:pPr algn="ctr"/>
            <a:r>
              <a:rPr lang="en-GB" dirty="0"/>
              <a:t>This is a guide for homework – this might change but generally there will be some TTRS, English (</a:t>
            </a:r>
            <a:r>
              <a:rPr lang="en-GB" dirty="0" err="1"/>
              <a:t>SPaG</a:t>
            </a:r>
            <a:r>
              <a:rPr lang="en-GB" dirty="0"/>
              <a:t>/Reading) and occasionally other subjects.</a:t>
            </a:r>
            <a:endParaRPr lang="en-US" dirty="0"/>
          </a:p>
        </p:txBody>
      </p:sp>
      <p:pic>
        <p:nvPicPr>
          <p:cNvPr id="8" name="Picture 7">
            <a:extLst>
              <a:ext uri="{FF2B5EF4-FFF2-40B4-BE49-F238E27FC236}">
                <a16:creationId xmlns:a16="http://schemas.microsoft.com/office/drawing/2014/main" id="{2D3408D9-B934-492A-A424-73B81B5F1291}"/>
              </a:ext>
            </a:extLst>
          </p:cNvPr>
          <p:cNvPicPr>
            <a:picLocks noChangeAspect="1"/>
          </p:cNvPicPr>
          <p:nvPr/>
        </p:nvPicPr>
        <p:blipFill>
          <a:blip r:embed="rId2"/>
          <a:stretch>
            <a:fillRect/>
          </a:stretch>
        </p:blipFill>
        <p:spPr>
          <a:xfrm>
            <a:off x="9837721" y="132162"/>
            <a:ext cx="2221757" cy="501132"/>
          </a:xfrm>
          <a:prstGeom prst="rect">
            <a:avLst/>
          </a:prstGeom>
        </p:spPr>
      </p:pic>
    </p:spTree>
    <p:extLst>
      <p:ext uri="{BB962C8B-B14F-4D97-AF65-F5344CB8AC3E}">
        <p14:creationId xmlns:p14="http://schemas.microsoft.com/office/powerpoint/2010/main" val="1895809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1E7DE-15C0-4040-BEB3-BF87987B715A}"/>
              </a:ext>
            </a:extLst>
          </p:cNvPr>
          <p:cNvSpPr>
            <a:spLocks noGrp="1"/>
          </p:cNvSpPr>
          <p:nvPr>
            <p:ph type="title"/>
          </p:nvPr>
        </p:nvSpPr>
        <p:spPr>
          <a:xfrm>
            <a:off x="724317" y="0"/>
            <a:ext cx="8534400" cy="1507067"/>
          </a:xfrm>
        </p:spPr>
        <p:txBody>
          <a:bodyPr/>
          <a:lstStyle/>
          <a:p>
            <a:r>
              <a:rPr lang="en-GB" dirty="0"/>
              <a:t>Topics this term.</a:t>
            </a:r>
            <a:br>
              <a:rPr lang="en-GB" dirty="0"/>
            </a:br>
            <a:endParaRPr lang="en-GB" dirty="0"/>
          </a:p>
        </p:txBody>
      </p:sp>
      <p:sp>
        <p:nvSpPr>
          <p:cNvPr id="3" name="TextBox 2">
            <a:extLst>
              <a:ext uri="{FF2B5EF4-FFF2-40B4-BE49-F238E27FC236}">
                <a16:creationId xmlns:a16="http://schemas.microsoft.com/office/drawing/2014/main" id="{612A74E9-DBB7-4BC4-B14C-F104B3911BB3}"/>
              </a:ext>
            </a:extLst>
          </p:cNvPr>
          <p:cNvSpPr txBox="1"/>
          <p:nvPr/>
        </p:nvSpPr>
        <p:spPr>
          <a:xfrm>
            <a:off x="431056" y="616507"/>
            <a:ext cx="11329888" cy="5816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t>English: </a:t>
            </a:r>
            <a:r>
              <a:rPr lang="en-US" dirty="0">
                <a:ea typeface="+mn-lt"/>
                <a:cs typeface="+mn-lt"/>
              </a:rPr>
              <a:t>This is taught each day. Over the year there will be continued focus on grammar, writing skills, spelling and extended writing. We will do guided reading each day. The text types that we are focusing on this term are: poetry, non-chronological reports, recounts and mystery stories. We are expecting that most of the children reach age related expectations in English skills, and we will be supporting and giving work to help with this. Although the children are older and have learnt to read, it is still vitally important to talk to them about their reading and share books and stories together. This helps them develop their skills and a love of reading. </a:t>
            </a:r>
          </a:p>
          <a:p>
            <a:r>
              <a:rPr lang="en-US" dirty="0"/>
              <a:t>You can also support by revising weekly spellings with children – these will be taught in class but every bit of practice helps!</a:t>
            </a:r>
          </a:p>
          <a:p>
            <a:endParaRPr lang="en-US" dirty="0"/>
          </a:p>
          <a:p>
            <a:r>
              <a:rPr lang="en-US" sz="2400" u="sng" dirty="0"/>
              <a:t>Maths: </a:t>
            </a:r>
            <a:r>
              <a:rPr lang="en-US" dirty="0">
                <a:ea typeface="+mn-lt"/>
                <a:cs typeface="+mn-lt"/>
              </a:rPr>
              <a:t>This is taught each day. This half-term we begin with number; specifically, place value, addition/ subtraction, multiplication and division skills. We will also have an investigations and problem solving which require the children to think, question, reason  and apply skills they have learnt. We aim to make them all confident and logical in their approach to work. </a:t>
            </a:r>
          </a:p>
          <a:p>
            <a:endParaRPr lang="en-US" dirty="0">
              <a:ea typeface="+mn-lt"/>
              <a:cs typeface="+mn-lt"/>
            </a:endParaRPr>
          </a:p>
          <a:p>
            <a:r>
              <a:rPr lang="en-US" dirty="0">
                <a:ea typeface="+mn-lt"/>
                <a:cs typeface="+mn-lt"/>
              </a:rPr>
              <a:t>You can help at home by supporting children to remember addition/subtraction number bonds, </a:t>
            </a:r>
            <a:r>
              <a:rPr lang="en-US" dirty="0" err="1">
                <a:ea typeface="+mn-lt"/>
                <a:cs typeface="+mn-lt"/>
              </a:rPr>
              <a:t>practising</a:t>
            </a:r>
            <a:r>
              <a:rPr lang="en-US" dirty="0">
                <a:ea typeface="+mn-lt"/>
                <a:cs typeface="+mn-lt"/>
              </a:rPr>
              <a:t> any times tables they may need to work on and sharing with them real-life applications of </a:t>
            </a:r>
            <a:r>
              <a:rPr lang="en-US" dirty="0" err="1">
                <a:ea typeface="+mn-lt"/>
                <a:cs typeface="+mn-lt"/>
              </a:rPr>
              <a:t>maths</a:t>
            </a:r>
            <a:r>
              <a:rPr lang="en-US" dirty="0">
                <a:ea typeface="+mn-lt"/>
                <a:cs typeface="+mn-lt"/>
              </a:rPr>
              <a:t> </a:t>
            </a:r>
            <a:r>
              <a:rPr lang="en-US" dirty="0" err="1">
                <a:ea typeface="+mn-lt"/>
                <a:cs typeface="+mn-lt"/>
              </a:rPr>
              <a:t>e.g</a:t>
            </a:r>
            <a:r>
              <a:rPr lang="en-US" dirty="0">
                <a:ea typeface="+mn-lt"/>
                <a:cs typeface="+mn-lt"/>
              </a:rPr>
              <a:t> gas/electricity meters, phone bills, weighing ingredients for recipes etc. </a:t>
            </a:r>
          </a:p>
          <a:p>
            <a:endParaRPr lang="en-US" dirty="0">
              <a:ea typeface="+mn-lt"/>
              <a:cs typeface="+mn-lt"/>
            </a:endParaRPr>
          </a:p>
          <a:p>
            <a:r>
              <a:rPr lang="en-US" dirty="0">
                <a:ea typeface="+mn-lt"/>
                <a:cs typeface="+mn-lt"/>
              </a:rPr>
              <a:t>Ensuring children are confident in time telling using both analogue and digital clocks is vital too!</a:t>
            </a:r>
            <a:endParaRPr lang="en-US" dirty="0"/>
          </a:p>
        </p:txBody>
      </p:sp>
      <p:pic>
        <p:nvPicPr>
          <p:cNvPr id="4" name="Picture 3">
            <a:extLst>
              <a:ext uri="{FF2B5EF4-FFF2-40B4-BE49-F238E27FC236}">
                <a16:creationId xmlns:a16="http://schemas.microsoft.com/office/drawing/2014/main" id="{B6646878-9CEA-40F1-A5A2-C5940D17854B}"/>
              </a:ext>
            </a:extLst>
          </p:cNvPr>
          <p:cNvPicPr>
            <a:picLocks noChangeAspect="1"/>
          </p:cNvPicPr>
          <p:nvPr/>
        </p:nvPicPr>
        <p:blipFill>
          <a:blip r:embed="rId2"/>
          <a:stretch>
            <a:fillRect/>
          </a:stretch>
        </p:blipFill>
        <p:spPr>
          <a:xfrm>
            <a:off x="10303309" y="0"/>
            <a:ext cx="1807526" cy="572877"/>
          </a:xfrm>
          <a:prstGeom prst="rect">
            <a:avLst/>
          </a:prstGeom>
        </p:spPr>
      </p:pic>
    </p:spTree>
    <p:extLst>
      <p:ext uri="{BB962C8B-B14F-4D97-AF65-F5344CB8AC3E}">
        <p14:creationId xmlns:p14="http://schemas.microsoft.com/office/powerpoint/2010/main" val="350302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1E7DE-15C0-4040-BEB3-BF87987B715A}"/>
              </a:ext>
            </a:extLst>
          </p:cNvPr>
          <p:cNvSpPr>
            <a:spLocks noGrp="1"/>
          </p:cNvSpPr>
          <p:nvPr>
            <p:ph type="title"/>
          </p:nvPr>
        </p:nvSpPr>
        <p:spPr>
          <a:xfrm>
            <a:off x="81165" y="110734"/>
            <a:ext cx="8534400" cy="1507067"/>
          </a:xfrm>
        </p:spPr>
        <p:txBody>
          <a:bodyPr/>
          <a:lstStyle/>
          <a:p>
            <a:r>
              <a:rPr lang="en-GB" dirty="0"/>
              <a:t>Topics this term.</a:t>
            </a:r>
            <a:br>
              <a:rPr lang="en-GB" dirty="0"/>
            </a:br>
            <a:endParaRPr lang="en-GB" dirty="0"/>
          </a:p>
        </p:txBody>
      </p:sp>
      <p:sp>
        <p:nvSpPr>
          <p:cNvPr id="3" name="TextBox 2">
            <a:extLst>
              <a:ext uri="{FF2B5EF4-FFF2-40B4-BE49-F238E27FC236}">
                <a16:creationId xmlns:a16="http://schemas.microsoft.com/office/drawing/2014/main" id="{612A74E9-DBB7-4BC4-B14C-F104B3911BB3}"/>
              </a:ext>
            </a:extLst>
          </p:cNvPr>
          <p:cNvSpPr txBox="1"/>
          <p:nvPr/>
        </p:nvSpPr>
        <p:spPr>
          <a:xfrm>
            <a:off x="427512" y="731116"/>
            <a:ext cx="10569352"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t>Science</a:t>
            </a:r>
            <a:r>
              <a:rPr lang="en-US" sz="2400" dirty="0"/>
              <a:t>:  Forces &amp; Earth and Space</a:t>
            </a:r>
            <a:br>
              <a:rPr lang="en-US" sz="2400" dirty="0"/>
            </a:br>
            <a:r>
              <a:rPr lang="en-US" sz="2400" u="sng" dirty="0"/>
              <a:t>Geography</a:t>
            </a:r>
            <a:r>
              <a:rPr lang="en-US" sz="2400" dirty="0"/>
              <a:t>: Greece – Would you rather live in Greece or Britain?</a:t>
            </a:r>
          </a:p>
          <a:p>
            <a:r>
              <a:rPr lang="en-US" sz="2400" u="sng" dirty="0"/>
              <a:t>History</a:t>
            </a:r>
            <a:r>
              <a:rPr lang="en-US" sz="2400" dirty="0"/>
              <a:t>: Ancient Greece – What have we learnt from the Ancient Greeks?</a:t>
            </a:r>
            <a:br>
              <a:rPr lang="en-US" sz="2400" dirty="0"/>
            </a:br>
            <a:r>
              <a:rPr lang="en-US" sz="2400" u="sng" dirty="0"/>
              <a:t>RE</a:t>
            </a:r>
            <a:r>
              <a:rPr lang="en-US" sz="2400" dirty="0"/>
              <a:t>: Special Places and Journeys</a:t>
            </a:r>
            <a:br>
              <a:rPr lang="en-US" sz="2400" dirty="0"/>
            </a:br>
            <a:r>
              <a:rPr lang="en-US" sz="2400" u="sng" dirty="0"/>
              <a:t>PSHE</a:t>
            </a:r>
            <a:r>
              <a:rPr lang="en-US" sz="2400" dirty="0"/>
              <a:t>: Keeping Safe and Managing Risk &amp; Mental Health and Emotional Wellbeing</a:t>
            </a:r>
            <a:br>
              <a:rPr lang="en-US" sz="2400" dirty="0"/>
            </a:br>
            <a:r>
              <a:rPr lang="en-US" sz="2400" u="sng" dirty="0"/>
              <a:t>Art</a:t>
            </a:r>
            <a:r>
              <a:rPr lang="en-US" sz="2400" dirty="0"/>
              <a:t>: Painting and Mixed Media: Portraits &amp; Drawing (Artist Focus: Banksy) and Graffiti Art</a:t>
            </a:r>
            <a:br>
              <a:rPr lang="en-US" sz="2400" dirty="0"/>
            </a:br>
            <a:r>
              <a:rPr lang="en-US" sz="2400" u="sng" dirty="0"/>
              <a:t>Computing</a:t>
            </a:r>
            <a:r>
              <a:rPr lang="en-US" sz="2400" dirty="0"/>
              <a:t>: Computing systems and networks: Search engines  </a:t>
            </a:r>
          </a:p>
          <a:p>
            <a:r>
              <a:rPr lang="en-US" sz="2400" dirty="0"/>
              <a:t>Online safety &amp; Programming 1: Music  and Data handling – database</a:t>
            </a:r>
            <a:br>
              <a:rPr lang="en-US" sz="2400" dirty="0"/>
            </a:br>
            <a:r>
              <a:rPr lang="en-US" sz="2400" u="sng" dirty="0"/>
              <a:t>Music</a:t>
            </a:r>
            <a:r>
              <a:rPr lang="en-US" sz="2400" dirty="0"/>
              <a:t>: following Charanga on-line music resource planning. </a:t>
            </a:r>
          </a:p>
          <a:p>
            <a:r>
              <a:rPr lang="en-US" sz="2400" dirty="0"/>
              <a:t>Living on a Prayer and Body Percussion/Christmas Concert</a:t>
            </a:r>
          </a:p>
          <a:p>
            <a:r>
              <a:rPr lang="en-US" sz="2400" u="sng" dirty="0">
                <a:cs typeface="Calibri"/>
              </a:rPr>
              <a:t>PE</a:t>
            </a:r>
            <a:r>
              <a:rPr lang="en-US" sz="2400" dirty="0">
                <a:cs typeface="Calibri"/>
              </a:rPr>
              <a:t>:  Danish Longball/Rounders &amp; Outdoor adventurous activities, which will include orienteering and Real PE which gives lots of opportunities to </a:t>
            </a:r>
            <a:r>
              <a:rPr lang="en-US" sz="2400" dirty="0" err="1">
                <a:cs typeface="Calibri"/>
              </a:rPr>
              <a:t>practise</a:t>
            </a:r>
            <a:r>
              <a:rPr lang="en-US" sz="2400" dirty="0">
                <a:cs typeface="Calibri"/>
              </a:rPr>
              <a:t> and enhance skills. Gymnastics and Dance</a:t>
            </a:r>
          </a:p>
          <a:p>
            <a:r>
              <a:rPr lang="en-US" sz="2400" dirty="0">
                <a:solidFill>
                  <a:srgbClr val="FF0000"/>
                </a:solidFill>
                <a:cs typeface="Calibri"/>
              </a:rPr>
              <a:t>PE will be on Wednesday pm and Friday pm. </a:t>
            </a:r>
            <a:endParaRPr lang="en-US" sz="2400" dirty="0">
              <a:solidFill>
                <a:srgbClr val="FF0000"/>
              </a:solidFill>
            </a:endParaRPr>
          </a:p>
        </p:txBody>
      </p:sp>
      <p:pic>
        <p:nvPicPr>
          <p:cNvPr id="4" name="Picture 3">
            <a:extLst>
              <a:ext uri="{FF2B5EF4-FFF2-40B4-BE49-F238E27FC236}">
                <a16:creationId xmlns:a16="http://schemas.microsoft.com/office/drawing/2014/main" id="{ACA1158E-238A-47DE-9EA9-06B6EFA7F08E}"/>
              </a:ext>
            </a:extLst>
          </p:cNvPr>
          <p:cNvPicPr>
            <a:picLocks noChangeAspect="1"/>
          </p:cNvPicPr>
          <p:nvPr/>
        </p:nvPicPr>
        <p:blipFill>
          <a:blip r:embed="rId2"/>
          <a:stretch>
            <a:fillRect/>
          </a:stretch>
        </p:blipFill>
        <p:spPr>
          <a:xfrm>
            <a:off x="10303309" y="0"/>
            <a:ext cx="1807526" cy="572877"/>
          </a:xfrm>
          <a:prstGeom prst="rect">
            <a:avLst/>
          </a:prstGeom>
        </p:spPr>
      </p:pic>
    </p:spTree>
    <p:extLst>
      <p:ext uri="{BB962C8B-B14F-4D97-AF65-F5344CB8AC3E}">
        <p14:creationId xmlns:p14="http://schemas.microsoft.com/office/powerpoint/2010/main" val="3221772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877" y="-107992"/>
            <a:ext cx="8001000" cy="816430"/>
          </a:xfrm>
        </p:spPr>
        <p:txBody>
          <a:bodyPr>
            <a:normAutofit fontScale="90000"/>
          </a:bodyPr>
          <a:lstStyle/>
          <a:p>
            <a:r>
              <a:rPr lang="en-GB" dirty="0">
                <a:latin typeface="Arial" panose="020B0604020202020204" pitchFamily="34" charset="0"/>
                <a:cs typeface="Arial" panose="020B0604020202020204" pitchFamily="34" charset="0"/>
              </a:rPr>
              <a:t>Homework</a:t>
            </a:r>
          </a:p>
        </p:txBody>
      </p:sp>
      <p:pic>
        <p:nvPicPr>
          <p:cNvPr id="5" name="Picture 4">
            <a:extLst>
              <a:ext uri="{FF2B5EF4-FFF2-40B4-BE49-F238E27FC236}">
                <a16:creationId xmlns:a16="http://schemas.microsoft.com/office/drawing/2014/main" id="{4D1ACA9A-B93D-4FD2-96AC-F407524619A2}"/>
              </a:ext>
            </a:extLst>
          </p:cNvPr>
          <p:cNvPicPr>
            <a:picLocks noChangeAspect="1"/>
          </p:cNvPicPr>
          <p:nvPr/>
        </p:nvPicPr>
        <p:blipFill>
          <a:blip r:embed="rId2"/>
          <a:stretch>
            <a:fillRect/>
          </a:stretch>
        </p:blipFill>
        <p:spPr>
          <a:xfrm>
            <a:off x="9837721" y="132162"/>
            <a:ext cx="2221757" cy="501132"/>
          </a:xfrm>
          <a:prstGeom prst="rect">
            <a:avLst/>
          </a:prstGeom>
        </p:spPr>
      </p:pic>
      <p:sp>
        <p:nvSpPr>
          <p:cNvPr id="4" name="Rectangle 3">
            <a:extLst>
              <a:ext uri="{FF2B5EF4-FFF2-40B4-BE49-F238E27FC236}">
                <a16:creationId xmlns:a16="http://schemas.microsoft.com/office/drawing/2014/main" id="{CE7A5EA9-B809-4A39-97ED-EB11BA2B515A}"/>
              </a:ext>
            </a:extLst>
          </p:cNvPr>
          <p:cNvSpPr/>
          <p:nvPr/>
        </p:nvSpPr>
        <p:spPr>
          <a:xfrm>
            <a:off x="676829" y="503708"/>
            <a:ext cx="11467750" cy="6278642"/>
          </a:xfrm>
          <a:prstGeom prst="rect">
            <a:avLst/>
          </a:prstGeom>
        </p:spPr>
        <p:txBody>
          <a:bodyPr wrap="square" lIns="91440" tIns="45720" rIns="91440" bIns="45720" anchor="t">
            <a:spAutoFit/>
          </a:bodyPr>
          <a:lstStyle/>
          <a:p>
            <a:r>
              <a:rPr lang="en-GB" sz="1600" u="sng" dirty="0"/>
              <a:t>Reception </a:t>
            </a:r>
            <a:r>
              <a:rPr lang="en-GB" sz="1600" dirty="0"/>
              <a:t>	 </a:t>
            </a:r>
          </a:p>
          <a:p>
            <a:pPr marL="285750" indent="-285750">
              <a:buFont typeface="Arial" panose="020B0604020202020204" pitchFamily="34" charset="0"/>
              <a:buChar char="•"/>
            </a:pPr>
            <a:r>
              <a:rPr lang="en-GB" sz="1600" dirty="0"/>
              <a:t>Parents and carers are encouraged to share books together with a reading book sent home to be read daily.  </a:t>
            </a:r>
          </a:p>
          <a:p>
            <a:pPr marL="285750" indent="-285750">
              <a:buFont typeface="Arial" panose="020B0604020202020204" pitchFamily="34" charset="0"/>
              <a:buChar char="•"/>
            </a:pPr>
            <a:r>
              <a:rPr lang="en-GB" sz="1600" dirty="0"/>
              <a:t>Maths work may also be sent home once a week.  </a:t>
            </a:r>
          </a:p>
          <a:p>
            <a:pPr marL="285750" indent="-285750">
              <a:buFont typeface="Arial" panose="020B0604020202020204" pitchFamily="34" charset="0"/>
              <a:buChar char="•"/>
            </a:pPr>
            <a:r>
              <a:rPr lang="en-GB" sz="1600" dirty="0"/>
              <a:t>Home phonics packs for daily practice </a:t>
            </a:r>
          </a:p>
          <a:p>
            <a:r>
              <a:rPr lang="en-GB" sz="1600" u="sng" dirty="0"/>
              <a:t>Years 1 and 2</a:t>
            </a:r>
            <a:r>
              <a:rPr lang="en-GB" sz="1600" dirty="0"/>
              <a:t>		 </a:t>
            </a:r>
          </a:p>
          <a:p>
            <a:r>
              <a:rPr lang="en-GB" sz="1600" dirty="0"/>
              <a:t>1 hour per week which will include Reading, Spelling/ Phonics, other English and Maths work / topic work </a:t>
            </a:r>
          </a:p>
          <a:p>
            <a:r>
              <a:rPr lang="en-GB" sz="1600" dirty="0"/>
              <a:t>Reading at home 4 or 5 times a week for 10/15 minutes </a:t>
            </a:r>
          </a:p>
          <a:p>
            <a:r>
              <a:rPr lang="en-GB" sz="1600" b="1" u="sng" dirty="0">
                <a:solidFill>
                  <a:srgbClr val="002060"/>
                </a:solidFill>
              </a:rPr>
              <a:t>Years 3, 4 and 5</a:t>
            </a:r>
            <a:r>
              <a:rPr lang="en-GB" sz="1600" b="1" dirty="0">
                <a:solidFill>
                  <a:srgbClr val="002060"/>
                </a:solidFill>
              </a:rPr>
              <a:t>	 </a:t>
            </a:r>
          </a:p>
          <a:p>
            <a:pPr marL="285750" indent="-285750">
              <a:buFont typeface="Arial" panose="020B0604020202020204" pitchFamily="34" charset="0"/>
              <a:buChar char="•"/>
            </a:pPr>
            <a:r>
              <a:rPr lang="en-GB" sz="1600" b="1" dirty="0">
                <a:solidFill>
                  <a:srgbClr val="002060"/>
                </a:solidFill>
              </a:rPr>
              <a:t>1.5 hours per week which will include Reading, Spelling, other English and Maths work with occasional tasks in other subjects </a:t>
            </a:r>
          </a:p>
          <a:p>
            <a:pPr marL="285750" indent="-285750">
              <a:buFont typeface="Arial" panose="020B0604020202020204" pitchFamily="34" charset="0"/>
              <a:buChar char="•"/>
            </a:pPr>
            <a:r>
              <a:rPr lang="en-GB" sz="1600" b="1" dirty="0">
                <a:solidFill>
                  <a:srgbClr val="002060"/>
                </a:solidFill>
              </a:rPr>
              <a:t>Reading at home which may include online reading activities </a:t>
            </a:r>
          </a:p>
          <a:p>
            <a:pPr marL="285750" indent="-285750">
              <a:buFont typeface="Arial" panose="020B0604020202020204" pitchFamily="34" charset="0"/>
              <a:buChar char="•"/>
            </a:pPr>
            <a:r>
              <a:rPr lang="en-GB" sz="1600" b="1" dirty="0">
                <a:solidFill>
                  <a:srgbClr val="002060"/>
                </a:solidFill>
              </a:rPr>
              <a:t>Phonics or extra maths from boosters may be also set for groups or individuals </a:t>
            </a:r>
          </a:p>
          <a:p>
            <a:pPr marL="285750" indent="-285750">
              <a:buFont typeface="Arial" panose="020B0604020202020204" pitchFamily="34" charset="0"/>
              <a:buChar char="•"/>
            </a:pPr>
            <a:r>
              <a:rPr lang="en-GB" sz="1600" b="1" dirty="0">
                <a:solidFill>
                  <a:srgbClr val="002060"/>
                </a:solidFill>
              </a:rPr>
              <a:t>Pupils who do not complete homework will be given time/help to do this the following playtime.</a:t>
            </a:r>
          </a:p>
          <a:p>
            <a:r>
              <a:rPr lang="en-GB" sz="1600" b="1" u="sng" dirty="0">
                <a:solidFill>
                  <a:srgbClr val="002060"/>
                </a:solidFill>
              </a:rPr>
              <a:t>Year 6</a:t>
            </a:r>
            <a:r>
              <a:rPr lang="en-GB" sz="1600" b="1" dirty="0">
                <a:solidFill>
                  <a:srgbClr val="002060"/>
                </a:solidFill>
              </a:rPr>
              <a:t>		 </a:t>
            </a:r>
          </a:p>
          <a:p>
            <a:pPr marL="285750" indent="-285750">
              <a:buFont typeface="Arial" panose="020B0604020202020204" pitchFamily="34" charset="0"/>
              <a:buChar char="•"/>
            </a:pPr>
            <a:r>
              <a:rPr lang="en-GB" sz="1600" dirty="0"/>
              <a:t>30 minutes four times a week, Regular weekly schedule with continued emphasis on English and maths, but also ranging widely over the curriculum. Set Monday to Thursday and due in the following day. </a:t>
            </a:r>
          </a:p>
          <a:p>
            <a:pPr marL="285750" indent="-285750">
              <a:buFont typeface="Arial" panose="020B0604020202020204" pitchFamily="34" charset="0"/>
              <a:buChar char="•"/>
            </a:pPr>
            <a:r>
              <a:rPr lang="en-GB" sz="1600" dirty="0"/>
              <a:t>Pupils who do not complete homework will be given time/help to do this the following playtime.</a:t>
            </a:r>
          </a:p>
          <a:p>
            <a:pPr marL="285750" indent="-285750">
              <a:buFont typeface="Arial" panose="020B0604020202020204" pitchFamily="34" charset="0"/>
              <a:buChar char="•"/>
            </a:pPr>
            <a:endParaRPr lang="en-GB" sz="1600" dirty="0">
              <a:ea typeface="+mn-lt"/>
              <a:cs typeface="+mn-lt"/>
            </a:endParaRPr>
          </a:p>
          <a:p>
            <a:pPr>
              <a:buFont typeface="Arial" panose="020B0604020202020204" pitchFamily="34" charset="0"/>
              <a:buChar char="•"/>
            </a:pPr>
            <a:r>
              <a:rPr lang="en-GB" sz="1600" dirty="0">
                <a:ea typeface="+mn-lt"/>
                <a:cs typeface="+mn-lt"/>
              </a:rPr>
              <a:t>The websites below will also give you further helpful information: </a:t>
            </a:r>
          </a:p>
          <a:p>
            <a:pPr>
              <a:buFont typeface="Arial" panose="020B0604020202020204" pitchFamily="34" charset="0"/>
              <a:buChar char="•"/>
            </a:pPr>
            <a:r>
              <a:rPr lang="en-GB" sz="1600" dirty="0">
                <a:ea typeface="+mn-lt"/>
                <a:cs typeface="+mn-lt"/>
                <a:hlinkClick r:id="rId3"/>
              </a:rPr>
              <a:t>http://www.nnparenttoolkit.org.uk/information-for-parents/</a:t>
            </a:r>
            <a:r>
              <a:rPr lang="en-GB" sz="1600" dirty="0">
                <a:ea typeface="+mn-lt"/>
                <a:cs typeface="+mn-lt"/>
              </a:rPr>
              <a:t> (Maths) </a:t>
            </a:r>
            <a:endParaRPr lang="en-GB" dirty="0"/>
          </a:p>
          <a:p>
            <a:pPr>
              <a:buFont typeface="Arial" panose="020B0604020202020204" pitchFamily="34" charset="0"/>
              <a:buChar char="•"/>
            </a:pPr>
            <a:r>
              <a:rPr lang="en-GB" sz="1600" dirty="0">
                <a:ea typeface="+mn-lt"/>
                <a:cs typeface="+mn-lt"/>
                <a:hlinkClick r:id="rId4"/>
              </a:rPr>
              <a:t>http://www.theschoolrun.com/</a:t>
            </a:r>
            <a:r>
              <a:rPr lang="en-GB" sz="1600" dirty="0">
                <a:ea typeface="+mn-lt"/>
                <a:cs typeface="+mn-lt"/>
              </a:rPr>
              <a:t> (Maths, Literacy and other primary subjects) </a:t>
            </a:r>
          </a:p>
          <a:p>
            <a:endParaRPr lang="en-GB" dirty="0"/>
          </a:p>
          <a:p>
            <a:pPr marL="285750" indent="-285750">
              <a:buFont typeface="Arial" panose="020B0604020202020204" pitchFamily="34" charset="0"/>
              <a:buChar char="•"/>
            </a:pPr>
            <a:r>
              <a:rPr lang="en-GB" sz="1600" b="1" dirty="0">
                <a:ea typeface="+mn-lt"/>
                <a:cs typeface="+mn-lt"/>
              </a:rPr>
              <a:t>It is REALLY IMPORTANT for children to learn any times tables they still aren’t confident about- we are still subscribing to TT Rock stars and children should access this at least twice a week at home.  They also need to be able to tell the time accurately using digital and analogue clocks, as this is a life skill.</a:t>
            </a:r>
            <a:r>
              <a:rPr lang="en-GB" sz="1600" dirty="0">
                <a:ea typeface="+mn-lt"/>
                <a:cs typeface="+mn-lt"/>
              </a:rPr>
              <a:t> </a:t>
            </a:r>
            <a:endParaRPr lang="en-GB" dirty="0"/>
          </a:p>
        </p:txBody>
      </p:sp>
    </p:spTree>
    <p:extLst>
      <p:ext uri="{BB962C8B-B14F-4D97-AF65-F5344CB8AC3E}">
        <p14:creationId xmlns:p14="http://schemas.microsoft.com/office/powerpoint/2010/main" val="101957629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323DF3BE99CC44DAE1014EFEC6E6CEF" ma:contentTypeVersion="19" ma:contentTypeDescription="Create a new document." ma:contentTypeScope="" ma:versionID="d397eeb24467bdf1aad183545b91aab4">
  <xsd:schema xmlns:xsd="http://www.w3.org/2001/XMLSchema" xmlns:xs="http://www.w3.org/2001/XMLSchema" xmlns:p="http://schemas.microsoft.com/office/2006/metadata/properties" xmlns:ns2="d49c4a8b-676c-4bce-87e8-3cd21701efe0" xmlns:ns3="1d6de035-965f-4c5c-b706-90b30598c892" targetNamespace="http://schemas.microsoft.com/office/2006/metadata/properties" ma:root="true" ma:fieldsID="8fdd50a9af65bb4fdc42ffd668ff8c1e" ns2:_="" ns3:_="">
    <xsd:import namespace="d49c4a8b-676c-4bce-87e8-3cd21701efe0"/>
    <xsd:import namespace="1d6de035-965f-4c5c-b706-90b30598c8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_Flow_SignoffStatu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9c4a8b-676c-4bce-87e8-3cd21701ef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1276bf-0ae5-4bdd-9ac1-c5f221591d2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_Flow_SignoffStatus" ma:index="25" nillable="true" ma:displayName="Sign-off status" ma:internalName="Sign_x002d_off_x0020_status">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6de035-965f-4c5c-b706-90b30598c8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a4cdd48-ec8a-40d6-8809-41066a3af25e}" ma:internalName="TaxCatchAll" ma:showField="CatchAllData" ma:web="1d6de035-965f-4c5c-b706-90b30598c8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d6de035-965f-4c5c-b706-90b30598c892">
      <UserInfo>
        <DisplayName>James Clay</DisplayName>
        <AccountId>6</AccountId>
        <AccountType/>
      </UserInfo>
    </SharedWithUsers>
    <lcf76f155ced4ddcb4097134ff3c332f xmlns="d49c4a8b-676c-4bce-87e8-3cd21701efe0">
      <Terms xmlns="http://schemas.microsoft.com/office/infopath/2007/PartnerControls"/>
    </lcf76f155ced4ddcb4097134ff3c332f>
    <TaxCatchAll xmlns="1d6de035-965f-4c5c-b706-90b30598c892" xsi:nil="true"/>
    <_Flow_SignoffStatus xmlns="d49c4a8b-676c-4bce-87e8-3cd21701efe0" xsi:nil="true"/>
  </documentManagement>
</p:properties>
</file>

<file path=customXml/itemProps1.xml><?xml version="1.0" encoding="utf-8"?>
<ds:datastoreItem xmlns:ds="http://schemas.openxmlformats.org/officeDocument/2006/customXml" ds:itemID="{389B762C-82E8-4614-9C73-D6B779B893D3}">
  <ds:schemaRefs>
    <ds:schemaRef ds:uri="http://schemas.microsoft.com/sharepoint/v3/contenttype/forms"/>
  </ds:schemaRefs>
</ds:datastoreItem>
</file>

<file path=customXml/itemProps2.xml><?xml version="1.0" encoding="utf-8"?>
<ds:datastoreItem xmlns:ds="http://schemas.openxmlformats.org/officeDocument/2006/customXml" ds:itemID="{8E79B032-4C28-4725-AD06-ABBCD0A853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9c4a8b-676c-4bce-87e8-3cd21701efe0"/>
    <ds:schemaRef ds:uri="1d6de035-965f-4c5c-b706-90b30598c8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F5202F-1990-4DAC-843C-3CE0C33572D7}">
  <ds:schemaRefs>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http://purl.org/dc/dcmitype/"/>
    <ds:schemaRef ds:uri="http://purl.org/dc/elements/1.1/"/>
    <ds:schemaRef ds:uri="1d6de035-965f-4c5c-b706-90b30598c892"/>
    <ds:schemaRef ds:uri="d49c4a8b-676c-4bce-87e8-3cd21701efe0"/>
    <ds:schemaRef ds:uri="http://purl.org/dc/term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Facet</Template>
  <TotalTime>13945</TotalTime>
  <Words>1887</Words>
  <Application>Microsoft Macintosh PowerPoint</Application>
  <PresentationFormat>Widescreen</PresentationFormat>
  <Paragraphs>210</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Century Gothic</vt:lpstr>
      <vt:lpstr>Segoe UI</vt:lpstr>
      <vt:lpstr>Trebuchet MS</vt:lpstr>
      <vt:lpstr>Wingdings 3</vt:lpstr>
      <vt:lpstr>Facet</vt:lpstr>
      <vt:lpstr>Meet the teacher </vt:lpstr>
      <vt:lpstr>Staffing</vt:lpstr>
      <vt:lpstr>Child protection Staff</vt:lpstr>
      <vt:lpstr>Daily timings</vt:lpstr>
      <vt:lpstr>Timetable </vt:lpstr>
      <vt:lpstr>Weekly Events</vt:lpstr>
      <vt:lpstr>Topics this term. </vt:lpstr>
      <vt:lpstr>Topics this term. </vt:lpstr>
      <vt:lpstr>Homework</vt:lpstr>
      <vt:lpstr>Possible trips and events</vt:lpstr>
      <vt:lpstr>Uniform</vt:lpstr>
      <vt:lpstr>Uniform</vt:lpstr>
      <vt:lpstr>Communication</vt:lpstr>
      <vt:lpstr>Home School Agreement </vt:lpstr>
      <vt:lpstr>Equipment</vt:lpstr>
      <vt:lpstr>Attendance.  </vt:lpstr>
      <vt:lpstr>PowerPoint Presentation</vt:lpstr>
      <vt:lpstr>Frequently Asked Questions</vt:lpstr>
      <vt:lpstr>Data Checking</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 the teacher</dc:title>
  <dc:creator>James Clay</dc:creator>
  <cp:lastModifiedBy>Olivia Galbraith (2127106)</cp:lastModifiedBy>
  <cp:revision>152</cp:revision>
  <dcterms:created xsi:type="dcterms:W3CDTF">2019-09-23T16:21:40Z</dcterms:created>
  <dcterms:modified xsi:type="dcterms:W3CDTF">2024-09-08T12:20:59Z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0x0101007323DF3BE99CC44DAE1014EFEC6E6CEF</vt:lpwstr>
  </property>
  <property fmtid="{D5CDD505-2E9C-101B-9397-08002B2CF9AE}" pid="3" name="MediaServiceImageTags">
    <vt:lpwstr/>
  </property>
</Properties>
</file>