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4"/>
  </p:sldMasterIdLst>
  <p:sldIdLst>
    <p:sldId id="256" r:id="rId5"/>
    <p:sldId id="286" r:id="rId6"/>
    <p:sldId id="269" r:id="rId7"/>
    <p:sldId id="281" r:id="rId8"/>
    <p:sldId id="267" r:id="rId9"/>
    <p:sldId id="283" r:id="rId10"/>
    <p:sldId id="258" r:id="rId11"/>
    <p:sldId id="275" r:id="rId12"/>
    <p:sldId id="284" r:id="rId13"/>
    <p:sldId id="263" r:id="rId14"/>
    <p:sldId id="262" r:id="rId15"/>
    <p:sldId id="285" r:id="rId16"/>
    <p:sldId id="294" r:id="rId17"/>
    <p:sldId id="288" r:id="rId18"/>
    <p:sldId id="287" r:id="rId19"/>
    <p:sldId id="295" r:id="rId20"/>
    <p:sldId id="296" r:id="rId21"/>
    <p:sldId id="280" r:id="rId22"/>
    <p:sldId id="260" r:id="rId23"/>
    <p:sldId id="265" r:id="rId24"/>
    <p:sldId id="266" r:id="rId25"/>
    <p:sldId id="26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pinks" userId="e0563cac-2206-4558-b187-28b8740d4561" providerId="ADAL" clId="{369FAE50-6D84-4142-B532-6A4E7EC01C49}"/>
    <pc:docChg chg="undo custSel addSld delSld modSld sldOrd">
      <pc:chgData name="John Spinks" userId="e0563cac-2206-4558-b187-28b8740d4561" providerId="ADAL" clId="{369FAE50-6D84-4142-B532-6A4E7EC01C49}" dt="2024-09-10T11:34:17.400" v="247"/>
      <pc:docMkLst>
        <pc:docMk/>
      </pc:docMkLst>
      <pc:sldChg chg="modSp">
        <pc:chgData name="John Spinks" userId="e0563cac-2206-4558-b187-28b8740d4561" providerId="ADAL" clId="{369FAE50-6D84-4142-B532-6A4E7EC01C49}" dt="2024-09-05T20:23:27.857" v="1" actId="20577"/>
        <pc:sldMkLst>
          <pc:docMk/>
          <pc:sldMk cId="2741429319" sldId="256"/>
        </pc:sldMkLst>
        <pc:spChg chg="mod">
          <ac:chgData name="John Spinks" userId="e0563cac-2206-4558-b187-28b8740d4561" providerId="ADAL" clId="{369FAE50-6D84-4142-B532-6A4E7EC01C49}" dt="2024-09-05T20:23:27.857" v="1" actId="20577"/>
          <ac:spMkLst>
            <pc:docMk/>
            <pc:sldMk cId="2741429319" sldId="256"/>
            <ac:spMk id="5" creationId="{19C25204-0C50-4A25-A631-7F30FED99C53}"/>
          </ac:spMkLst>
        </pc:spChg>
      </pc:sldChg>
      <pc:sldChg chg="modSp">
        <pc:chgData name="John Spinks" userId="e0563cac-2206-4558-b187-28b8740d4561" providerId="ADAL" clId="{369FAE50-6D84-4142-B532-6A4E7EC01C49}" dt="2024-09-05T20:32:42.954" v="108" actId="20577"/>
        <pc:sldMkLst>
          <pc:docMk/>
          <pc:sldMk cId="1895809773" sldId="258"/>
        </pc:sldMkLst>
        <pc:graphicFrameChg chg="mod modGraphic">
          <ac:chgData name="John Spinks" userId="e0563cac-2206-4558-b187-28b8740d4561" providerId="ADAL" clId="{369FAE50-6D84-4142-B532-6A4E7EC01C49}" dt="2024-09-05T20:32:42.954" v="108" actId="20577"/>
          <ac:graphicFrameMkLst>
            <pc:docMk/>
            <pc:sldMk cId="1895809773" sldId="258"/>
            <ac:graphicFrameMk id="5" creationId="{00000000-0000-0000-0000-000000000000}"/>
          </ac:graphicFrameMkLst>
        </pc:graphicFrameChg>
      </pc:sldChg>
      <pc:sldChg chg="modSp">
        <pc:chgData name="John Spinks" userId="e0563cac-2206-4558-b187-28b8740d4561" providerId="ADAL" clId="{369FAE50-6D84-4142-B532-6A4E7EC01C49}" dt="2024-09-05T20:44:46.164" v="232" actId="20577"/>
        <pc:sldMkLst>
          <pc:docMk/>
          <pc:sldMk cId="3270117232" sldId="265"/>
        </pc:sldMkLst>
        <pc:spChg chg="mod">
          <ac:chgData name="John Spinks" userId="e0563cac-2206-4558-b187-28b8740d4561" providerId="ADAL" clId="{369FAE50-6D84-4142-B532-6A4E7EC01C49}" dt="2024-09-05T20:44:46.164" v="232" actId="20577"/>
          <ac:spMkLst>
            <pc:docMk/>
            <pc:sldMk cId="3270117232" sldId="265"/>
            <ac:spMk id="5" creationId="{00000000-0000-0000-0000-000000000000}"/>
          </ac:spMkLst>
        </pc:spChg>
      </pc:sldChg>
      <pc:sldChg chg="addSp delSp modSp">
        <pc:chgData name="John Spinks" userId="e0563cac-2206-4558-b187-28b8740d4561" providerId="ADAL" clId="{369FAE50-6D84-4142-B532-6A4E7EC01C49}" dt="2024-09-05T20:31:43.412" v="101" actId="1076"/>
        <pc:sldMkLst>
          <pc:docMk/>
          <pc:sldMk cId="1513181766" sldId="267"/>
        </pc:sldMkLst>
        <pc:picChg chg="add mod">
          <ac:chgData name="John Spinks" userId="e0563cac-2206-4558-b187-28b8740d4561" providerId="ADAL" clId="{369FAE50-6D84-4142-B532-6A4E7EC01C49}" dt="2024-09-05T20:31:43.412" v="101" actId="1076"/>
          <ac:picMkLst>
            <pc:docMk/>
            <pc:sldMk cId="1513181766" sldId="267"/>
            <ac:picMk id="3" creationId="{E9F59393-77BA-4BA9-B6C4-13C02FF3C918}"/>
          </ac:picMkLst>
        </pc:picChg>
        <pc:picChg chg="del">
          <ac:chgData name="John Spinks" userId="e0563cac-2206-4558-b187-28b8740d4561" providerId="ADAL" clId="{369FAE50-6D84-4142-B532-6A4E7EC01C49}" dt="2024-09-05T20:30:38.566" v="98" actId="478"/>
          <ac:picMkLst>
            <pc:docMk/>
            <pc:sldMk cId="1513181766" sldId="267"/>
            <ac:picMk id="5" creationId="{5356DE77-8831-48E2-B425-549865EA49A7}"/>
          </ac:picMkLst>
        </pc:picChg>
      </pc:sldChg>
      <pc:sldChg chg="addSp delSp modSp ord">
        <pc:chgData name="John Spinks" userId="e0563cac-2206-4558-b187-28b8740d4561" providerId="ADAL" clId="{369FAE50-6D84-4142-B532-6A4E7EC01C49}" dt="2024-09-10T11:34:17.400" v="247"/>
        <pc:sldMkLst>
          <pc:docMk/>
          <pc:sldMk cId="3739567697" sldId="283"/>
        </pc:sldMkLst>
        <pc:spChg chg="mod">
          <ac:chgData name="John Spinks" userId="e0563cac-2206-4558-b187-28b8740d4561" providerId="ADAL" clId="{369FAE50-6D84-4142-B532-6A4E7EC01C49}" dt="2024-09-05T20:30:16.025" v="97" actId="20577"/>
          <ac:spMkLst>
            <pc:docMk/>
            <pc:sldMk cId="3739567697" sldId="283"/>
            <ac:spMk id="3" creationId="{00000000-0000-0000-0000-000000000000}"/>
          </ac:spMkLst>
        </pc:spChg>
        <pc:spChg chg="add del">
          <ac:chgData name="John Spinks" userId="e0563cac-2206-4558-b187-28b8740d4561" providerId="ADAL" clId="{369FAE50-6D84-4142-B532-6A4E7EC01C49}" dt="2024-09-05T20:25:05.484" v="4"/>
          <ac:spMkLst>
            <pc:docMk/>
            <pc:sldMk cId="3739567697" sldId="283"/>
            <ac:spMk id="5" creationId="{4D77E9FD-DB87-4768-8B62-6C574723E1FE}"/>
          </ac:spMkLst>
        </pc:spChg>
        <pc:spChg chg="mod">
          <ac:chgData name="John Spinks" userId="e0563cac-2206-4558-b187-28b8740d4561" providerId="ADAL" clId="{369FAE50-6D84-4142-B532-6A4E7EC01C49}" dt="2024-09-05T20:47:04.187" v="244" actId="1076"/>
          <ac:spMkLst>
            <pc:docMk/>
            <pc:sldMk cId="3739567697" sldId="283"/>
            <ac:spMk id="8" creationId="{00000000-0000-0000-0000-000000000000}"/>
          </ac:spMkLst>
        </pc:spChg>
        <pc:spChg chg="mod">
          <ac:chgData name="John Spinks" userId="e0563cac-2206-4558-b187-28b8740d4561" providerId="ADAL" clId="{369FAE50-6D84-4142-B532-6A4E7EC01C49}" dt="2024-09-05T20:27:26.144" v="21" actId="1076"/>
          <ac:spMkLst>
            <pc:docMk/>
            <pc:sldMk cId="3739567697" sldId="283"/>
            <ac:spMk id="10" creationId="{00000000-0000-0000-0000-000000000000}"/>
          </ac:spMkLst>
        </pc:spChg>
        <pc:spChg chg="mod">
          <ac:chgData name="John Spinks" userId="e0563cac-2206-4558-b187-28b8740d4561" providerId="ADAL" clId="{369FAE50-6D84-4142-B532-6A4E7EC01C49}" dt="2024-09-05T20:27:22.727" v="20" actId="1076"/>
          <ac:spMkLst>
            <pc:docMk/>
            <pc:sldMk cId="3739567697" sldId="283"/>
            <ac:spMk id="14" creationId="{C63D0AA4-2E07-43D7-A559-938C186B62BC}"/>
          </ac:spMkLst>
        </pc:spChg>
        <pc:spChg chg="add mod">
          <ac:chgData name="John Spinks" userId="e0563cac-2206-4558-b187-28b8740d4561" providerId="ADAL" clId="{369FAE50-6D84-4142-B532-6A4E7EC01C49}" dt="2024-09-05T20:46:24.040" v="238" actId="1076"/>
          <ac:spMkLst>
            <pc:docMk/>
            <pc:sldMk cId="3739567697" sldId="283"/>
            <ac:spMk id="16" creationId="{6320D4EE-03D5-45B4-9342-64579F9E6E0B}"/>
          </ac:spMkLst>
        </pc:spChg>
        <pc:spChg chg="mod">
          <ac:chgData name="John Spinks" userId="e0563cac-2206-4558-b187-28b8740d4561" providerId="ADAL" clId="{369FAE50-6D84-4142-B532-6A4E7EC01C49}" dt="2024-09-05T20:47:10.866" v="245" actId="1076"/>
          <ac:spMkLst>
            <pc:docMk/>
            <pc:sldMk cId="3739567697" sldId="283"/>
            <ac:spMk id="19" creationId="{87772220-3100-4848-82DB-CAA04C23ED1E}"/>
          </ac:spMkLst>
        </pc:spChg>
        <pc:picChg chg="mod">
          <ac:chgData name="John Spinks" userId="e0563cac-2206-4558-b187-28b8740d4561" providerId="ADAL" clId="{369FAE50-6D84-4142-B532-6A4E7EC01C49}" dt="2024-09-05T20:46:11.846" v="236" actId="12789"/>
          <ac:picMkLst>
            <pc:docMk/>
            <pc:sldMk cId="3739567697" sldId="283"/>
            <ac:picMk id="6" creationId="{C784EB83-07A0-40BE-B620-D03867B41CD0}"/>
          </ac:picMkLst>
        </pc:picChg>
        <pc:picChg chg="add mod">
          <ac:chgData name="John Spinks" userId="e0563cac-2206-4558-b187-28b8740d4561" providerId="ADAL" clId="{369FAE50-6D84-4142-B532-6A4E7EC01C49}" dt="2024-09-05T20:46:45.157" v="241" actId="1076"/>
          <ac:picMkLst>
            <pc:docMk/>
            <pc:sldMk cId="3739567697" sldId="283"/>
            <ac:picMk id="7" creationId="{0FEAB389-B4DF-45C1-B449-22F44F55B158}"/>
          </ac:picMkLst>
        </pc:picChg>
        <pc:picChg chg="mod">
          <ac:chgData name="John Spinks" userId="e0563cac-2206-4558-b187-28b8740d4561" providerId="ADAL" clId="{369FAE50-6D84-4142-B532-6A4E7EC01C49}" dt="2024-09-05T20:46:11.846" v="236" actId="12789"/>
          <ac:picMkLst>
            <pc:docMk/>
            <pc:sldMk cId="3739567697" sldId="283"/>
            <ac:picMk id="9" creationId="{A130622E-9EDF-4A62-B7C7-104347916867}"/>
          </ac:picMkLst>
        </pc:picChg>
        <pc:picChg chg="add mod">
          <ac:chgData name="John Spinks" userId="e0563cac-2206-4558-b187-28b8740d4561" providerId="ADAL" clId="{369FAE50-6D84-4142-B532-6A4E7EC01C49}" dt="2024-09-05T20:46:11.846" v="236" actId="12789"/>
          <ac:picMkLst>
            <pc:docMk/>
            <pc:sldMk cId="3739567697" sldId="283"/>
            <ac:picMk id="11" creationId="{0762E330-5E7A-48C5-9EBB-81D61D2CF7A4}"/>
          </ac:picMkLst>
        </pc:picChg>
        <pc:picChg chg="del">
          <ac:chgData name="John Spinks" userId="e0563cac-2206-4558-b187-28b8740d4561" providerId="ADAL" clId="{369FAE50-6D84-4142-B532-6A4E7EC01C49}" dt="2024-09-05T20:25:00" v="2" actId="478"/>
          <ac:picMkLst>
            <pc:docMk/>
            <pc:sldMk cId="3739567697" sldId="283"/>
            <ac:picMk id="12" creationId="{3059E0EE-9136-4DC1-92D2-FBB7EACD5A29}"/>
          </ac:picMkLst>
        </pc:picChg>
        <pc:picChg chg="mod">
          <ac:chgData name="John Spinks" userId="e0563cac-2206-4558-b187-28b8740d4561" providerId="ADAL" clId="{369FAE50-6D84-4142-B532-6A4E7EC01C49}" dt="2024-09-05T20:46:53.095" v="242" actId="1076"/>
          <ac:picMkLst>
            <pc:docMk/>
            <pc:sldMk cId="3739567697" sldId="283"/>
            <ac:picMk id="15" creationId="{84A987A6-FA17-49FC-98CA-545B3FBB8396}"/>
          </ac:picMkLst>
        </pc:picChg>
      </pc:sldChg>
      <pc:sldChg chg="modSp">
        <pc:chgData name="John Spinks" userId="e0563cac-2206-4558-b187-28b8740d4561" providerId="ADAL" clId="{369FAE50-6D84-4142-B532-6A4E7EC01C49}" dt="2024-09-05T20:36:32.265" v="175" actId="20577"/>
        <pc:sldMkLst>
          <pc:docMk/>
          <pc:sldMk cId="3221772045" sldId="284"/>
        </pc:sldMkLst>
        <pc:spChg chg="mod">
          <ac:chgData name="John Spinks" userId="e0563cac-2206-4558-b187-28b8740d4561" providerId="ADAL" clId="{369FAE50-6D84-4142-B532-6A4E7EC01C49}" dt="2024-09-05T20:36:32.265" v="175" actId="20577"/>
          <ac:spMkLst>
            <pc:docMk/>
            <pc:sldMk cId="3221772045" sldId="284"/>
            <ac:spMk id="3" creationId="{612A74E9-DBB7-4BC4-B14C-F104B3911BB3}"/>
          </ac:spMkLst>
        </pc:spChg>
      </pc:sldChg>
      <pc:sldChg chg="modSp">
        <pc:chgData name="John Spinks" userId="e0563cac-2206-4558-b187-28b8740d4561" providerId="ADAL" clId="{369FAE50-6D84-4142-B532-6A4E7EC01C49}" dt="2024-09-05T20:37:41.656" v="202" actId="20577"/>
        <pc:sldMkLst>
          <pc:docMk/>
          <pc:sldMk cId="1989114409" sldId="285"/>
        </pc:sldMkLst>
        <pc:spChg chg="mod">
          <ac:chgData name="John Spinks" userId="e0563cac-2206-4558-b187-28b8740d4561" providerId="ADAL" clId="{369FAE50-6D84-4142-B532-6A4E7EC01C49}" dt="2024-09-05T20:37:41.656" v="202" actId="20577"/>
          <ac:spMkLst>
            <pc:docMk/>
            <pc:sldMk cId="1989114409" sldId="285"/>
            <ac:spMk id="5" creationId="{EFF3F9EE-9DB4-48DB-8835-051C62AEC383}"/>
          </ac:spMkLst>
        </pc:spChg>
      </pc:sldChg>
      <pc:sldChg chg="modSp">
        <pc:chgData name="John Spinks" userId="e0563cac-2206-4558-b187-28b8740d4561" providerId="ADAL" clId="{369FAE50-6D84-4142-B532-6A4E7EC01C49}" dt="2024-09-08T14:04:08.056" v="246"/>
        <pc:sldMkLst>
          <pc:docMk/>
          <pc:sldMk cId="3547169375" sldId="295"/>
        </pc:sldMkLst>
        <pc:picChg chg="mod">
          <ac:chgData name="John Spinks" userId="e0563cac-2206-4558-b187-28b8740d4561" providerId="ADAL" clId="{369FAE50-6D84-4142-B532-6A4E7EC01C49}" dt="2024-09-08T14:04:08.056" v="246"/>
          <ac:picMkLst>
            <pc:docMk/>
            <pc:sldMk cId="3547169375" sldId="295"/>
            <ac:picMk id="5" creationId="{53642F83-2739-0BB7-A9CD-1AF5B2827BDB}"/>
          </ac:picMkLst>
        </pc:picChg>
      </pc:sldChg>
      <pc:sldChg chg="addSp delSp add">
        <pc:chgData name="John Spinks" userId="e0563cac-2206-4558-b187-28b8740d4561" providerId="ADAL" clId="{369FAE50-6D84-4142-B532-6A4E7EC01C49}" dt="2024-09-05T20:42:23.039" v="211"/>
        <pc:sldMkLst>
          <pc:docMk/>
          <pc:sldMk cId="1125242170" sldId="296"/>
        </pc:sldMkLst>
        <pc:spChg chg="del">
          <ac:chgData name="John Spinks" userId="e0563cac-2206-4558-b187-28b8740d4561" providerId="ADAL" clId="{369FAE50-6D84-4142-B532-6A4E7EC01C49}" dt="2024-09-05T20:42:08.982" v="208" actId="478"/>
          <ac:spMkLst>
            <pc:docMk/>
            <pc:sldMk cId="1125242170" sldId="296"/>
            <ac:spMk id="4" creationId="{23E09C74-5F2F-4AC2-B7A4-962BCD74454E}"/>
          </ac:spMkLst>
        </pc:spChg>
        <pc:spChg chg="add del">
          <ac:chgData name="John Spinks" userId="e0563cac-2206-4558-b187-28b8740d4561" providerId="ADAL" clId="{369FAE50-6D84-4142-B532-6A4E7EC01C49}" dt="2024-09-05T20:42:21.169" v="210" actId="478"/>
          <ac:spMkLst>
            <pc:docMk/>
            <pc:sldMk cId="1125242170" sldId="296"/>
            <ac:spMk id="8" creationId="{A34574E4-9D87-4FC2-83B0-E0616D2CEFBC}"/>
          </ac:spMkLst>
        </pc:spChg>
        <pc:picChg chg="del">
          <ac:chgData name="John Spinks" userId="e0563cac-2206-4558-b187-28b8740d4561" providerId="ADAL" clId="{369FAE50-6D84-4142-B532-6A4E7EC01C49}" dt="2024-09-05T20:42:03.987" v="206" actId="478"/>
          <ac:picMkLst>
            <pc:docMk/>
            <pc:sldMk cId="1125242170" sldId="296"/>
            <ac:picMk id="5" creationId="{53642F83-2739-0BB7-A9CD-1AF5B2827BDB}"/>
          </ac:picMkLst>
        </pc:picChg>
        <pc:picChg chg="del">
          <ac:chgData name="John Spinks" userId="e0563cac-2206-4558-b187-28b8740d4561" providerId="ADAL" clId="{369FAE50-6D84-4142-B532-6A4E7EC01C49}" dt="2024-09-05T20:42:05.501" v="207" actId="478"/>
          <ac:picMkLst>
            <pc:docMk/>
            <pc:sldMk cId="1125242170" sldId="296"/>
            <ac:picMk id="6" creationId="{5E7682D6-222A-71B5-559A-64A1B98F2CDA}"/>
          </ac:picMkLst>
        </pc:picChg>
        <pc:picChg chg="del">
          <ac:chgData name="John Spinks" userId="e0563cac-2206-4558-b187-28b8740d4561" providerId="ADAL" clId="{369FAE50-6D84-4142-B532-6A4E7EC01C49}" dt="2024-09-05T20:42:02.337" v="205" actId="478"/>
          <ac:picMkLst>
            <pc:docMk/>
            <pc:sldMk cId="1125242170" sldId="296"/>
            <ac:picMk id="7" creationId="{61A9D333-3107-B7E6-81C2-BD873F10DBCB}"/>
          </ac:picMkLst>
        </pc:picChg>
        <pc:picChg chg="add">
          <ac:chgData name="John Spinks" userId="e0563cac-2206-4558-b187-28b8740d4561" providerId="ADAL" clId="{369FAE50-6D84-4142-B532-6A4E7EC01C49}" dt="2024-09-05T20:42:23.039" v="211"/>
          <ac:picMkLst>
            <pc:docMk/>
            <pc:sldMk cId="1125242170" sldId="296"/>
            <ac:picMk id="9" creationId="{6B013F7A-DC9D-47AF-880F-B74404138B4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23639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4162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218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12310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999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8489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325103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5772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61198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0486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5A8C1A-D6E8-4EE0-9823-B16214233CA4}"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90441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5A8C1A-D6E8-4EE0-9823-B16214233CA4}" type="datetimeFigureOut">
              <a:rPr lang="en-GB" smtClean="0"/>
              <a:t>10/09/2024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85456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5A8C1A-D6E8-4EE0-9823-B16214233CA4}" type="datetimeFigureOut">
              <a:rPr lang="en-GB" smtClean="0"/>
              <a:t>10/09/2024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48509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A8C1A-D6E8-4EE0-9823-B16214233CA4}" type="datetimeFigureOut">
              <a:rPr lang="en-GB" smtClean="0"/>
              <a:t>10/09/2024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4525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5A8C1A-D6E8-4EE0-9823-B16214233CA4}"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54002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
        <p:nvSpPr>
          <p:cNvPr id="5" name="Date Placeholder 4"/>
          <p:cNvSpPr>
            <a:spLocks noGrp="1"/>
          </p:cNvSpPr>
          <p:nvPr>
            <p:ph type="dt" sz="half" idx="10"/>
          </p:nvPr>
        </p:nvSpPr>
        <p:spPr/>
        <p:txBody>
          <a:bodyPr/>
          <a:lstStyle/>
          <a:p>
            <a:fld id="{C55A8C1A-D6E8-4EE0-9823-B16214233CA4}" type="datetimeFigureOut">
              <a:rPr lang="en-GB" smtClean="0"/>
              <a:t>10/09/2024</a:t>
            </a:fld>
            <a:endParaRPr lang="en-GB"/>
          </a:p>
        </p:txBody>
      </p:sp>
    </p:spTree>
    <p:extLst>
      <p:ext uri="{BB962C8B-B14F-4D97-AF65-F5344CB8AC3E}">
        <p14:creationId xmlns:p14="http://schemas.microsoft.com/office/powerpoint/2010/main" val="355048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5A8C1A-D6E8-4EE0-9823-B16214233CA4}" type="datetimeFigureOut">
              <a:rPr lang="en-GB" smtClean="0"/>
              <a:t>10/09/2024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92C77A-4C92-4F8D-AAF8-51BBCCA12D6A}" type="slidenum">
              <a:rPr lang="en-GB" smtClean="0"/>
              <a:t>‹#›</a:t>
            </a:fld>
            <a:endParaRPr lang="en-GB"/>
          </a:p>
        </p:txBody>
      </p:sp>
    </p:spTree>
    <p:extLst>
      <p:ext uri="{BB962C8B-B14F-4D97-AF65-F5344CB8AC3E}">
        <p14:creationId xmlns:p14="http://schemas.microsoft.com/office/powerpoint/2010/main" val="178733440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nparenttoolkit.org.uk/information-for-parents/"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theschoolrun.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nspcc.org.uk/keeping-children-safe/online-safety/online-safety-blog/2023-01-12-is-whatsapp-safe-for-my-child/" TargetMode="Externa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startingsecondary@leeds.gov.uk"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john.spinks@manston.leeds.sch.uk" TargetMode="External"/><Relationship Id="rId2" Type="http://schemas.openxmlformats.org/officeDocument/2006/relationships/hyperlink" Target="mailto:manston.primary@manston/leeds/sch.uk"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372" y="2039639"/>
            <a:ext cx="4980373" cy="884329"/>
          </a:xfrm>
        </p:spPr>
        <p:txBody>
          <a:bodyPr>
            <a:normAutofit fontScale="90000"/>
          </a:bodyPr>
          <a:lstStyle/>
          <a:p>
            <a:r>
              <a:rPr lang="en-GB" dirty="0">
                <a:latin typeface="Arial" panose="020B0604020202020204" pitchFamily="34" charset="0"/>
                <a:cs typeface="Arial" panose="020B0604020202020204" pitchFamily="34" charset="0"/>
              </a:rPr>
              <a:t>Meet the teacher </a:t>
            </a:r>
          </a:p>
        </p:txBody>
      </p:sp>
      <p:sp>
        <p:nvSpPr>
          <p:cNvPr id="5" name="Subtitle 4">
            <a:extLst>
              <a:ext uri="{FF2B5EF4-FFF2-40B4-BE49-F238E27FC236}">
                <a16:creationId xmlns:a16="http://schemas.microsoft.com/office/drawing/2014/main" id="{19C25204-0C50-4A25-A631-7F30FED99C53}"/>
              </a:ext>
            </a:extLst>
          </p:cNvPr>
          <p:cNvSpPr>
            <a:spLocks noGrp="1"/>
          </p:cNvSpPr>
          <p:nvPr>
            <p:ph type="subTitle" idx="1"/>
          </p:nvPr>
        </p:nvSpPr>
        <p:spPr>
          <a:xfrm>
            <a:off x="1124505" y="2768929"/>
            <a:ext cx="6647895" cy="3342622"/>
          </a:xfrm>
        </p:spPr>
        <p:txBody>
          <a:bodyPr>
            <a:normAutofit/>
          </a:bodyPr>
          <a:lstStyle/>
          <a:p>
            <a:pPr algn="l"/>
            <a:r>
              <a:rPr lang="en-GB" sz="3200" dirty="0"/>
              <a:t>September 2024</a:t>
            </a:r>
          </a:p>
          <a:p>
            <a:pPr algn="l"/>
            <a:endParaRPr lang="en-GB" sz="3200" dirty="0"/>
          </a:p>
          <a:p>
            <a:pPr algn="l"/>
            <a:r>
              <a:rPr lang="en-GB" sz="3200" dirty="0"/>
              <a:t>Year 6 - Mr. Spinks</a:t>
            </a:r>
          </a:p>
        </p:txBody>
      </p:sp>
      <p:pic>
        <p:nvPicPr>
          <p:cNvPr id="6" name="Picture 5">
            <a:extLst>
              <a:ext uri="{FF2B5EF4-FFF2-40B4-BE49-F238E27FC236}">
                <a16:creationId xmlns:a16="http://schemas.microsoft.com/office/drawing/2014/main" id="{21E2681D-09FA-4B3A-A926-286BA83CE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372" y="0"/>
            <a:ext cx="2565109" cy="701375"/>
          </a:xfrm>
          <a:prstGeom prst="rect">
            <a:avLst/>
          </a:prstGeom>
        </p:spPr>
      </p:pic>
    </p:spTree>
    <p:extLst>
      <p:ext uri="{BB962C8B-B14F-4D97-AF65-F5344CB8AC3E}">
        <p14:creationId xmlns:p14="http://schemas.microsoft.com/office/powerpoint/2010/main" val="274142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877" y="40863"/>
            <a:ext cx="8001000" cy="816430"/>
          </a:xfrm>
        </p:spPr>
        <p:txBody>
          <a:bodyPr>
            <a:normAutofit fontScale="90000"/>
          </a:bodyPr>
          <a:lstStyle/>
          <a:p>
            <a:r>
              <a:rPr lang="en-GB">
                <a:latin typeface="Arial" panose="020B0604020202020204" pitchFamily="34" charset="0"/>
                <a:cs typeface="Arial" panose="020B0604020202020204" pitchFamily="34" charset="0"/>
              </a:rPr>
              <a:t>Homework</a:t>
            </a:r>
          </a:p>
        </p:txBody>
      </p:sp>
      <p:pic>
        <p:nvPicPr>
          <p:cNvPr id="5" name="Picture 4">
            <a:extLst>
              <a:ext uri="{FF2B5EF4-FFF2-40B4-BE49-F238E27FC236}">
                <a16:creationId xmlns:a16="http://schemas.microsoft.com/office/drawing/2014/main" id="{4D1ACA9A-B93D-4FD2-96AC-F407524619A2}"/>
              </a:ext>
            </a:extLst>
          </p:cNvPr>
          <p:cNvPicPr>
            <a:picLocks noChangeAspect="1"/>
          </p:cNvPicPr>
          <p:nvPr/>
        </p:nvPicPr>
        <p:blipFill>
          <a:blip r:embed="rId2"/>
          <a:stretch>
            <a:fillRect/>
          </a:stretch>
        </p:blipFill>
        <p:spPr>
          <a:xfrm>
            <a:off x="9837721" y="132162"/>
            <a:ext cx="2221757" cy="501132"/>
          </a:xfrm>
          <a:prstGeom prst="rect">
            <a:avLst/>
          </a:prstGeom>
        </p:spPr>
      </p:pic>
      <p:sp>
        <p:nvSpPr>
          <p:cNvPr id="4" name="Rectangle 3">
            <a:extLst>
              <a:ext uri="{FF2B5EF4-FFF2-40B4-BE49-F238E27FC236}">
                <a16:creationId xmlns:a16="http://schemas.microsoft.com/office/drawing/2014/main" id="{CE7A5EA9-B809-4A39-97ED-EB11BA2B515A}"/>
              </a:ext>
            </a:extLst>
          </p:cNvPr>
          <p:cNvSpPr/>
          <p:nvPr/>
        </p:nvSpPr>
        <p:spPr>
          <a:xfrm>
            <a:off x="362125" y="1028343"/>
            <a:ext cx="11467750" cy="5509200"/>
          </a:xfrm>
          <a:prstGeom prst="rect">
            <a:avLst/>
          </a:prstGeom>
        </p:spPr>
        <p:txBody>
          <a:bodyPr wrap="square" lIns="91440" tIns="45720" rIns="91440" bIns="45720" anchor="t">
            <a:spAutoFit/>
          </a:bodyPr>
          <a:lstStyle/>
          <a:p>
            <a:r>
              <a:rPr lang="en-GB" sz="1600" u="sng" dirty="0"/>
              <a:t>Reception </a:t>
            </a:r>
            <a:r>
              <a:rPr lang="en-GB" sz="1600" dirty="0"/>
              <a:t>	 </a:t>
            </a:r>
          </a:p>
          <a:p>
            <a:pPr marL="285750" indent="-285750">
              <a:buFont typeface="Arial" panose="020B0604020202020204" pitchFamily="34" charset="0"/>
              <a:buChar char="•"/>
            </a:pPr>
            <a:r>
              <a:rPr lang="en-GB" sz="1600" dirty="0"/>
              <a:t>Parents and carers are encouraged to share books together with a reading book sent home to be read daily.  </a:t>
            </a:r>
          </a:p>
          <a:p>
            <a:pPr marL="285750" indent="-285750">
              <a:buFont typeface="Arial" panose="020B0604020202020204" pitchFamily="34" charset="0"/>
              <a:buChar char="•"/>
            </a:pPr>
            <a:r>
              <a:rPr lang="en-GB" sz="1600" dirty="0"/>
              <a:t>Maths work may also be sent home once a week.  </a:t>
            </a:r>
          </a:p>
          <a:p>
            <a:pPr marL="285750" indent="-285750">
              <a:buFont typeface="Arial" panose="020B0604020202020204" pitchFamily="34" charset="0"/>
              <a:buChar char="•"/>
            </a:pPr>
            <a:r>
              <a:rPr lang="en-GB" sz="1600" dirty="0"/>
              <a:t>Home phonics packs for daily practice </a:t>
            </a:r>
          </a:p>
          <a:p>
            <a:r>
              <a:rPr lang="en-GB" sz="1600" u="sng" dirty="0"/>
              <a:t>Years 1 and 2</a:t>
            </a:r>
            <a:r>
              <a:rPr lang="en-GB" sz="1600" dirty="0"/>
              <a:t>		 </a:t>
            </a:r>
          </a:p>
          <a:p>
            <a:r>
              <a:rPr lang="en-GB" sz="1600" dirty="0"/>
              <a:t>1 hour per week which will include Reading, Spelling/ Phonics, other English and Maths work / topic work </a:t>
            </a:r>
          </a:p>
          <a:p>
            <a:r>
              <a:rPr lang="en-GB" sz="1600" dirty="0"/>
              <a:t>Reading at home 4 or 5 times a week for 10/15 minutes </a:t>
            </a:r>
          </a:p>
          <a:p>
            <a:r>
              <a:rPr lang="en-GB" sz="1600" u="sng" dirty="0"/>
              <a:t>Years 3, 4 and 5</a:t>
            </a:r>
            <a:r>
              <a:rPr lang="en-GB" sz="1600" dirty="0"/>
              <a:t>	 </a:t>
            </a:r>
          </a:p>
          <a:p>
            <a:pPr marL="285750" indent="-285750">
              <a:buFont typeface="Arial" panose="020B0604020202020204" pitchFamily="34" charset="0"/>
              <a:buChar char="•"/>
            </a:pPr>
            <a:r>
              <a:rPr lang="en-GB" sz="1600" dirty="0"/>
              <a:t>1.5 hours per week which will include Reading, Spelling, other English and Maths work with occasional tasks in other subjects </a:t>
            </a:r>
          </a:p>
          <a:p>
            <a:pPr marL="285750" indent="-285750">
              <a:buFont typeface="Arial" panose="020B0604020202020204" pitchFamily="34" charset="0"/>
              <a:buChar char="•"/>
            </a:pPr>
            <a:r>
              <a:rPr lang="en-GB" sz="1600" dirty="0"/>
              <a:t>Reading at home which may include online reading activities </a:t>
            </a:r>
          </a:p>
          <a:p>
            <a:pPr marL="285750" indent="-285750">
              <a:buFont typeface="Arial" panose="020B0604020202020204" pitchFamily="34" charset="0"/>
              <a:buChar char="•"/>
            </a:pPr>
            <a:r>
              <a:rPr lang="en-GB" sz="1600" dirty="0"/>
              <a:t>Phonics or extra maths from boosters may be also set for groups or individuals </a:t>
            </a:r>
          </a:p>
          <a:p>
            <a:r>
              <a:rPr lang="en-GB" sz="1600" u="sng" dirty="0"/>
              <a:t>Year 6</a:t>
            </a:r>
            <a:r>
              <a:rPr lang="en-GB" sz="1600" dirty="0"/>
              <a:t>		 </a:t>
            </a:r>
          </a:p>
          <a:p>
            <a:pPr marL="285750" indent="-285750">
              <a:buFont typeface="Arial" panose="020B0604020202020204" pitchFamily="34" charset="0"/>
              <a:buChar char="•"/>
            </a:pPr>
            <a:r>
              <a:rPr lang="en-GB" sz="1600" dirty="0"/>
              <a:t>30 minutes four times a week, Regular weekly schedule with continued emphasis on English and maths, but also ranging widely over the curriculum. Set Monday to Thursday and due in the following day. </a:t>
            </a:r>
          </a:p>
          <a:p>
            <a:pPr marL="285750" indent="-285750">
              <a:buFont typeface="Arial" panose="020B0604020202020204" pitchFamily="34" charset="0"/>
              <a:buChar char="•"/>
            </a:pPr>
            <a:endParaRPr lang="en-GB" sz="1600" dirty="0"/>
          </a:p>
          <a:p>
            <a:pPr>
              <a:buFont typeface="Arial" panose="020B0604020202020204" pitchFamily="34" charset="0"/>
              <a:buChar char="•"/>
            </a:pPr>
            <a:r>
              <a:rPr lang="en-GB" sz="1600" dirty="0">
                <a:ea typeface="+mn-lt"/>
                <a:cs typeface="+mn-lt"/>
              </a:rPr>
              <a:t>The websites below will also give you further helpful information: </a:t>
            </a:r>
          </a:p>
          <a:p>
            <a:pPr>
              <a:buFont typeface="Arial" panose="020B0604020202020204" pitchFamily="34" charset="0"/>
              <a:buChar char="•"/>
            </a:pPr>
            <a:r>
              <a:rPr lang="en-GB" sz="1600" dirty="0">
                <a:ea typeface="+mn-lt"/>
                <a:cs typeface="+mn-lt"/>
                <a:hlinkClick r:id="rId3"/>
              </a:rPr>
              <a:t>http://www.nnparenttoolkit.org.uk/information-for-parents/</a:t>
            </a:r>
            <a:r>
              <a:rPr lang="en-GB" sz="1600" dirty="0">
                <a:ea typeface="+mn-lt"/>
                <a:cs typeface="+mn-lt"/>
              </a:rPr>
              <a:t> (Maths) </a:t>
            </a:r>
            <a:endParaRPr lang="en-GB" dirty="0"/>
          </a:p>
          <a:p>
            <a:pPr>
              <a:buFont typeface="Arial" panose="020B0604020202020204" pitchFamily="34" charset="0"/>
              <a:buChar char="•"/>
            </a:pPr>
            <a:r>
              <a:rPr lang="en-GB" sz="1600" dirty="0">
                <a:ea typeface="+mn-lt"/>
                <a:cs typeface="+mn-lt"/>
                <a:hlinkClick r:id="rId4"/>
              </a:rPr>
              <a:t>http://www.theschoolrun.com/</a:t>
            </a:r>
            <a:r>
              <a:rPr lang="en-GB" sz="1600" dirty="0">
                <a:ea typeface="+mn-lt"/>
                <a:cs typeface="+mn-lt"/>
              </a:rPr>
              <a:t> (Maths, Literacy and other primary subjects) </a:t>
            </a:r>
            <a:endParaRPr lang="en-GB" dirty="0"/>
          </a:p>
          <a:p>
            <a:pPr marL="285750" indent="-285750">
              <a:buFont typeface="Arial" panose="020B0604020202020204" pitchFamily="34" charset="0"/>
              <a:buChar char="•"/>
            </a:pPr>
            <a:r>
              <a:rPr lang="en-GB" sz="1600" b="1" dirty="0">
                <a:ea typeface="+mn-lt"/>
                <a:cs typeface="+mn-lt"/>
              </a:rPr>
              <a:t>It is REALLY IMPORTANT for children to learn any times tables they still aren’t confident about- we are still subscribing to </a:t>
            </a:r>
            <a:r>
              <a:rPr lang="en-GB" sz="1600" b="1" dirty="0" err="1">
                <a:ea typeface="+mn-lt"/>
                <a:cs typeface="+mn-lt"/>
              </a:rPr>
              <a:t>TTrock</a:t>
            </a:r>
            <a:r>
              <a:rPr lang="en-GB" sz="1600" b="1" dirty="0">
                <a:ea typeface="+mn-lt"/>
                <a:cs typeface="+mn-lt"/>
              </a:rPr>
              <a:t> stars and children should access this at least twice a week at home.  They also need to be able to tell the time accurately using digital and analogue clocks, as this is a life skill.</a:t>
            </a:r>
            <a:r>
              <a:rPr lang="en-GB" sz="1600" dirty="0">
                <a:ea typeface="+mn-lt"/>
                <a:cs typeface="+mn-lt"/>
              </a:rPr>
              <a:t> </a:t>
            </a:r>
            <a:endParaRPr lang="en-GB" dirty="0"/>
          </a:p>
        </p:txBody>
      </p:sp>
    </p:spTree>
    <p:extLst>
      <p:ext uri="{BB962C8B-B14F-4D97-AF65-F5344CB8AC3E}">
        <p14:creationId xmlns:p14="http://schemas.microsoft.com/office/powerpoint/2010/main" val="101957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8743FE-A4D1-410F-B910-B06C99B88E81}"/>
              </a:ext>
            </a:extLst>
          </p:cNvPr>
          <p:cNvSpPr>
            <a:spLocks noGrp="1"/>
          </p:cNvSpPr>
          <p:nvPr>
            <p:ph type="title"/>
          </p:nvPr>
        </p:nvSpPr>
        <p:spPr>
          <a:xfrm>
            <a:off x="252891" y="323557"/>
            <a:ext cx="8534400" cy="1012578"/>
          </a:xfrm>
        </p:spPr>
        <p:txBody>
          <a:bodyPr/>
          <a:lstStyle/>
          <a:p>
            <a:r>
              <a:rPr lang="en-GB" dirty="0"/>
              <a:t>Possible trips and events</a:t>
            </a:r>
          </a:p>
        </p:txBody>
      </p:sp>
      <p:sp>
        <p:nvSpPr>
          <p:cNvPr id="7" name="TextBox 6">
            <a:extLst>
              <a:ext uri="{FF2B5EF4-FFF2-40B4-BE49-F238E27FC236}">
                <a16:creationId xmlns:a16="http://schemas.microsoft.com/office/drawing/2014/main" id="{BCEAE8DB-D43D-48B0-BC2C-FCBA07503E87}"/>
              </a:ext>
            </a:extLst>
          </p:cNvPr>
          <p:cNvSpPr txBox="1"/>
          <p:nvPr/>
        </p:nvSpPr>
        <p:spPr>
          <a:xfrm>
            <a:off x="310552" y="1388853"/>
            <a:ext cx="1057885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We are very hopeful that we will be able to support learning with a range of exciting trips, visits and activities this year. Under consideration are:</a:t>
            </a:r>
          </a:p>
          <a:p>
            <a:pPr marL="457200" indent="-457200">
              <a:buFont typeface="Arial" panose="020B0604020202020204" pitchFamily="34" charset="0"/>
              <a:buChar char="•"/>
            </a:pPr>
            <a:r>
              <a:rPr lang="en-GB" sz="3200" dirty="0"/>
              <a:t>A trip to Tropical World.</a:t>
            </a:r>
          </a:p>
          <a:p>
            <a:pPr marL="457200" indent="-457200">
              <a:buFont typeface="Arial" panose="020B0604020202020204" pitchFamily="34" charset="0"/>
              <a:buChar char="•"/>
            </a:pPr>
            <a:r>
              <a:rPr lang="en-GB" sz="3200" dirty="0"/>
              <a:t>A trip to Armley Mills.</a:t>
            </a:r>
          </a:p>
          <a:p>
            <a:pPr marL="457200" indent="-457200">
              <a:buFont typeface="Arial" panose="020B0604020202020204" pitchFamily="34" charset="0"/>
              <a:buChar char="•"/>
            </a:pPr>
            <a:r>
              <a:rPr lang="en-GB" sz="3200" dirty="0"/>
              <a:t>Residential to </a:t>
            </a:r>
            <a:r>
              <a:rPr lang="en-GB" sz="3200" dirty="0" err="1"/>
              <a:t>Bewerley</a:t>
            </a:r>
            <a:r>
              <a:rPr lang="en-GB" sz="3200" dirty="0"/>
              <a:t> park.</a:t>
            </a:r>
          </a:p>
          <a:p>
            <a:pPr marL="457200" indent="-457200">
              <a:buFont typeface="Arial" panose="020B0604020202020204" pitchFamily="34" charset="0"/>
              <a:buChar char="•"/>
            </a:pPr>
            <a:r>
              <a:rPr lang="en-GB" sz="3200" dirty="0"/>
              <a:t>Taking part in </a:t>
            </a:r>
            <a:r>
              <a:rPr lang="en-GB" sz="3200" dirty="0" err="1"/>
              <a:t>Bikeability</a:t>
            </a:r>
            <a:r>
              <a:rPr lang="en-GB" sz="3200" dirty="0"/>
              <a:t>.</a:t>
            </a:r>
          </a:p>
          <a:p>
            <a:pPr marL="457200" indent="-457200">
              <a:buFont typeface="Arial" panose="020B0604020202020204" pitchFamily="34" charset="0"/>
              <a:buChar char="•"/>
            </a:pPr>
            <a:r>
              <a:rPr lang="en-GB" sz="3200" dirty="0"/>
              <a:t>Preparing for high school.</a:t>
            </a:r>
          </a:p>
          <a:p>
            <a:pPr marL="457200" indent="-457200">
              <a:buFont typeface="Arial" panose="020B0604020202020204" pitchFamily="34" charset="0"/>
              <a:buChar char="•"/>
            </a:pPr>
            <a:r>
              <a:rPr lang="en-GB" sz="3200" dirty="0"/>
              <a:t>A trip to Leeds RERF.</a:t>
            </a:r>
          </a:p>
          <a:p>
            <a:pPr marL="457200" indent="-457200">
              <a:buFont typeface="Arial" panose="020B0604020202020204" pitchFamily="34" charset="0"/>
              <a:buChar char="•"/>
            </a:pPr>
            <a:r>
              <a:rPr lang="en-GB" sz="3200" dirty="0"/>
              <a:t>A trip to Whitby.</a:t>
            </a:r>
          </a:p>
        </p:txBody>
      </p:sp>
      <p:pic>
        <p:nvPicPr>
          <p:cNvPr id="8" name="Picture 8">
            <a:extLst>
              <a:ext uri="{FF2B5EF4-FFF2-40B4-BE49-F238E27FC236}">
                <a16:creationId xmlns:a16="http://schemas.microsoft.com/office/drawing/2014/main" id="{969AB1B0-897D-4BBB-B514-C5D54F775D54}"/>
              </a:ext>
            </a:extLst>
          </p:cNvPr>
          <p:cNvPicPr>
            <a:picLocks noChangeAspect="1"/>
          </p:cNvPicPr>
          <p:nvPr/>
        </p:nvPicPr>
        <p:blipFill>
          <a:blip r:embed="rId2"/>
          <a:stretch>
            <a:fillRect/>
          </a:stretch>
        </p:blipFill>
        <p:spPr>
          <a:xfrm>
            <a:off x="9963150" y="77776"/>
            <a:ext cx="2228850" cy="504825"/>
          </a:xfrm>
          <a:prstGeom prst="rect">
            <a:avLst/>
          </a:prstGeom>
        </p:spPr>
      </p:pic>
    </p:spTree>
    <p:extLst>
      <p:ext uri="{BB962C8B-B14F-4D97-AF65-F5344CB8AC3E}">
        <p14:creationId xmlns:p14="http://schemas.microsoft.com/office/powerpoint/2010/main" val="190435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365760"/>
            <a:ext cx="8534400" cy="912865"/>
          </a:xfrm>
        </p:spPr>
        <p:txBody>
          <a:bodyPr/>
          <a:lstStyle/>
          <a:p>
            <a:r>
              <a:rPr lang="en-GB" dirty="0"/>
              <a:t>Uniform</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sp>
        <p:nvSpPr>
          <p:cNvPr id="5" name="Rectangle 4">
            <a:extLst>
              <a:ext uri="{FF2B5EF4-FFF2-40B4-BE49-F238E27FC236}">
                <a16:creationId xmlns:a16="http://schemas.microsoft.com/office/drawing/2014/main" id="{EFF3F9EE-9DB4-48DB-8835-051C62AEC383}"/>
              </a:ext>
            </a:extLst>
          </p:cNvPr>
          <p:cNvSpPr/>
          <p:nvPr/>
        </p:nvSpPr>
        <p:spPr>
          <a:xfrm>
            <a:off x="469783" y="1305342"/>
            <a:ext cx="10310070" cy="1569660"/>
          </a:xfrm>
          <a:prstGeom prst="rect">
            <a:avLst/>
          </a:prstGeom>
        </p:spPr>
        <p:txBody>
          <a:bodyPr wrap="square">
            <a:spAutoFit/>
          </a:bodyPr>
          <a:lstStyle/>
          <a:p>
            <a:pPr marL="285750" indent="-285750">
              <a:buFont typeface="Arial" panose="020B0604020202020204" pitchFamily="34" charset="0"/>
              <a:buChar char="•"/>
            </a:pPr>
            <a:r>
              <a:rPr lang="en-GB" sz="2400" dirty="0"/>
              <a:t>We now have an established local supplier for school uniform based in </a:t>
            </a:r>
            <a:r>
              <a:rPr lang="en-GB" sz="2400" dirty="0" err="1"/>
              <a:t>Harehills</a:t>
            </a:r>
            <a:r>
              <a:rPr lang="en-GB" sz="2400" dirty="0"/>
              <a:t> – </a:t>
            </a:r>
            <a:r>
              <a:rPr lang="en-GB" sz="2400" i="1" dirty="0" err="1"/>
              <a:t>Uniwears</a:t>
            </a:r>
            <a:r>
              <a:rPr lang="en-GB" sz="2400" dirty="0"/>
              <a:t>.</a:t>
            </a:r>
          </a:p>
          <a:p>
            <a:endParaRPr lang="en-GB" sz="2400" dirty="0"/>
          </a:p>
          <a:p>
            <a:pPr marL="285750" indent="-285750">
              <a:buFont typeface="Arial" panose="020B0604020202020204" pitchFamily="34" charset="0"/>
              <a:buChar char="•"/>
            </a:pPr>
            <a:r>
              <a:rPr lang="en-GB" sz="2400" dirty="0"/>
              <a:t>Pupils need to wear PE kit on their PE days.</a:t>
            </a:r>
          </a:p>
        </p:txBody>
      </p:sp>
    </p:spTree>
    <p:extLst>
      <p:ext uri="{BB962C8B-B14F-4D97-AF65-F5344CB8AC3E}">
        <p14:creationId xmlns:p14="http://schemas.microsoft.com/office/powerpoint/2010/main" val="198911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Uniform</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pic>
        <p:nvPicPr>
          <p:cNvPr id="6" name="Picture 5">
            <a:extLst>
              <a:ext uri="{FF2B5EF4-FFF2-40B4-BE49-F238E27FC236}">
                <a16:creationId xmlns:a16="http://schemas.microsoft.com/office/drawing/2014/main" id="{BD1D53F7-21C7-4C7D-BD1C-AFD41FB44D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82" t="14967" b="17137"/>
          <a:stretch/>
        </p:blipFill>
        <p:spPr>
          <a:xfrm rot="5400000">
            <a:off x="6958444" y="1739125"/>
            <a:ext cx="3629242" cy="2073324"/>
          </a:xfrm>
          <a:prstGeom prst="rect">
            <a:avLst/>
          </a:prstGeom>
        </p:spPr>
      </p:pic>
      <p:pic>
        <p:nvPicPr>
          <p:cNvPr id="7" name="Picture 2">
            <a:extLst>
              <a:ext uri="{FF2B5EF4-FFF2-40B4-BE49-F238E27FC236}">
                <a16:creationId xmlns:a16="http://schemas.microsoft.com/office/drawing/2014/main" id="{2E7D61A3-421C-4A57-A0C1-8498DA7B4C29}"/>
              </a:ext>
            </a:extLst>
          </p:cNvPr>
          <p:cNvPicPr>
            <a:picLocks noChangeAspect="1"/>
          </p:cNvPicPr>
          <p:nvPr/>
        </p:nvPicPr>
        <p:blipFill>
          <a:blip r:embed="rId4"/>
          <a:stretch>
            <a:fillRect/>
          </a:stretch>
        </p:blipFill>
        <p:spPr>
          <a:xfrm>
            <a:off x="9274835" y="3494826"/>
            <a:ext cx="2344482" cy="3162699"/>
          </a:xfrm>
          <a:prstGeom prst="rect">
            <a:avLst/>
          </a:prstGeom>
        </p:spPr>
      </p:pic>
      <p:sp>
        <p:nvSpPr>
          <p:cNvPr id="8" name="Content Placeholder 2">
            <a:extLst>
              <a:ext uri="{FF2B5EF4-FFF2-40B4-BE49-F238E27FC236}">
                <a16:creationId xmlns:a16="http://schemas.microsoft.com/office/drawing/2014/main" id="{22B05A9C-85EC-4A0E-9237-5872DB1A01AC}"/>
              </a:ext>
            </a:extLst>
          </p:cNvPr>
          <p:cNvSpPr>
            <a:spLocks noGrp="1"/>
          </p:cNvSpPr>
          <p:nvPr/>
        </p:nvSpPr>
        <p:spPr>
          <a:xfrm>
            <a:off x="1149416" y="961166"/>
            <a:ext cx="5872637" cy="5528421"/>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Navy school jumper (with or without logo)</a:t>
            </a:r>
            <a:endParaRPr lang="en-US" dirty="0"/>
          </a:p>
          <a:p>
            <a:r>
              <a:rPr lang="en-GB" dirty="0"/>
              <a:t>Navy school cardigan </a:t>
            </a:r>
            <a:r>
              <a:rPr lang="en-GB" dirty="0">
                <a:ea typeface="+mn-lt"/>
                <a:cs typeface="+mn-lt"/>
              </a:rPr>
              <a:t>(with or without logo)</a:t>
            </a:r>
          </a:p>
          <a:p>
            <a:r>
              <a:rPr lang="en-GB" dirty="0"/>
              <a:t>White polo shirt or shirt</a:t>
            </a:r>
          </a:p>
          <a:p>
            <a:r>
              <a:rPr lang="en-GB" dirty="0"/>
              <a:t>Grey school trousers/skirt</a:t>
            </a:r>
          </a:p>
          <a:p>
            <a:r>
              <a:rPr lang="en-GB" dirty="0"/>
              <a:t>Grey school dress</a:t>
            </a:r>
          </a:p>
          <a:p>
            <a:r>
              <a:rPr lang="en-GB" dirty="0"/>
              <a:t>Blue checked school summer dress</a:t>
            </a:r>
          </a:p>
          <a:p>
            <a:r>
              <a:rPr lang="en-GB" dirty="0"/>
              <a:t>Grey school shorts</a:t>
            </a:r>
          </a:p>
          <a:p>
            <a:r>
              <a:rPr lang="en-GB" dirty="0"/>
              <a:t>Black shoes or trainers that children can fasten independently e.g. Velcro</a:t>
            </a:r>
          </a:p>
          <a:p>
            <a:r>
              <a:rPr lang="en-GB" dirty="0"/>
              <a:t>Long hair must be tied up / no extreme hair styles</a:t>
            </a:r>
          </a:p>
          <a:p>
            <a:r>
              <a:rPr lang="en-GB" dirty="0"/>
              <a:t>PE Kit (worn on PE days)</a:t>
            </a:r>
          </a:p>
          <a:p>
            <a:pPr lvl="1"/>
            <a:r>
              <a:rPr lang="en-GB" dirty="0"/>
              <a:t>Team coloured t-shirt</a:t>
            </a:r>
          </a:p>
          <a:p>
            <a:pPr lvl="1"/>
            <a:r>
              <a:rPr lang="en-GB" dirty="0"/>
              <a:t>Black or grey PE shorts</a:t>
            </a:r>
          </a:p>
          <a:p>
            <a:pPr lvl="1"/>
            <a:r>
              <a:rPr lang="en-GB" dirty="0"/>
              <a:t>or</a:t>
            </a:r>
          </a:p>
          <a:p>
            <a:pPr lvl="1"/>
            <a:r>
              <a:rPr lang="en-GB" dirty="0"/>
              <a:t>Black or grey jogging bottoms or leggings</a:t>
            </a:r>
          </a:p>
          <a:p>
            <a:pPr lvl="1"/>
            <a:r>
              <a:rPr lang="en-GB" dirty="0"/>
              <a:t>Navy hooded top</a:t>
            </a:r>
          </a:p>
          <a:p>
            <a:pPr lvl="1"/>
            <a:endParaRPr lang="en-GB" dirty="0"/>
          </a:p>
          <a:p>
            <a:endParaRPr lang="en-GB" dirty="0"/>
          </a:p>
          <a:p>
            <a:endParaRPr lang="en-GB" dirty="0"/>
          </a:p>
          <a:p>
            <a:endParaRPr lang="en-GB" dirty="0"/>
          </a:p>
        </p:txBody>
      </p:sp>
    </p:spTree>
    <p:extLst>
      <p:ext uri="{BB962C8B-B14F-4D97-AF65-F5344CB8AC3E}">
        <p14:creationId xmlns:p14="http://schemas.microsoft.com/office/powerpoint/2010/main" val="205275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641F-6E17-4235-B800-FDF72330ADE5}"/>
              </a:ext>
            </a:extLst>
          </p:cNvPr>
          <p:cNvSpPr>
            <a:spLocks noGrp="1"/>
          </p:cNvSpPr>
          <p:nvPr>
            <p:ph type="title"/>
          </p:nvPr>
        </p:nvSpPr>
        <p:spPr>
          <a:xfrm>
            <a:off x="231206" y="66335"/>
            <a:ext cx="7226606" cy="1166848"/>
          </a:xfrm>
        </p:spPr>
        <p:txBody>
          <a:bodyPr/>
          <a:lstStyle/>
          <a:p>
            <a:r>
              <a:rPr lang="en-GB" dirty="0"/>
              <a:t>Home School Agreement </a:t>
            </a:r>
          </a:p>
        </p:txBody>
      </p:sp>
      <p:sp>
        <p:nvSpPr>
          <p:cNvPr id="3" name="TextBox 2">
            <a:extLst>
              <a:ext uri="{FF2B5EF4-FFF2-40B4-BE49-F238E27FC236}">
                <a16:creationId xmlns:a16="http://schemas.microsoft.com/office/drawing/2014/main" id="{D30BB1A8-AABD-4828-B530-7E2767921381}"/>
              </a:ext>
            </a:extLst>
          </p:cNvPr>
          <p:cNvSpPr txBox="1"/>
          <p:nvPr/>
        </p:nvSpPr>
        <p:spPr>
          <a:xfrm>
            <a:off x="402672" y="1333850"/>
            <a:ext cx="4229389" cy="4832092"/>
          </a:xfrm>
          <a:prstGeom prst="rect">
            <a:avLst/>
          </a:prstGeom>
          <a:noFill/>
        </p:spPr>
        <p:txBody>
          <a:bodyPr wrap="square" lIns="91440" tIns="45720" rIns="91440" bIns="45720" rtlCol="0" anchor="t">
            <a:spAutoFit/>
          </a:bodyPr>
          <a:lstStyle/>
          <a:p>
            <a:pPr marL="285750" indent="-285750" algn="ctr">
              <a:buFont typeface="Arial" panose="020B0604020202020204" pitchFamily="34" charset="0"/>
              <a:buChar char="•"/>
            </a:pPr>
            <a:r>
              <a:rPr lang="en-GB" sz="2800" dirty="0"/>
              <a:t>This sets out school's expectations of staff, pupils and parents and carers.</a:t>
            </a:r>
          </a:p>
          <a:p>
            <a:pPr marL="285750" indent="-285750" algn="ctr">
              <a:buFont typeface="Arial" panose="020B0604020202020204" pitchFamily="34" charset="0"/>
              <a:buChar char="•"/>
            </a:pPr>
            <a:r>
              <a:rPr lang="en-GB" sz="2800" dirty="0"/>
              <a:t>Please read this document carefully as it applies to everyone at our school.</a:t>
            </a:r>
          </a:p>
          <a:p>
            <a:pPr marL="285750" indent="-285750" algn="ctr">
              <a:buFont typeface="Arial" panose="020B0604020202020204" pitchFamily="34" charset="0"/>
              <a:buChar char="•"/>
            </a:pPr>
            <a:r>
              <a:rPr lang="en-GB" sz="2800" dirty="0"/>
              <a:t>If you would like a paper copy of this, please let me know.</a:t>
            </a:r>
          </a:p>
        </p:txBody>
      </p:sp>
      <p:pic>
        <p:nvPicPr>
          <p:cNvPr id="4" name="Picture 3">
            <a:extLst>
              <a:ext uri="{FF2B5EF4-FFF2-40B4-BE49-F238E27FC236}">
                <a16:creationId xmlns:a16="http://schemas.microsoft.com/office/drawing/2014/main" id="{11B29631-E787-4432-BAE6-1686C3533201}"/>
              </a:ext>
            </a:extLst>
          </p:cNvPr>
          <p:cNvPicPr>
            <a:picLocks noChangeAspect="1"/>
          </p:cNvPicPr>
          <p:nvPr/>
        </p:nvPicPr>
        <p:blipFill>
          <a:blip r:embed="rId2"/>
          <a:stretch>
            <a:fillRect/>
          </a:stretch>
        </p:blipFill>
        <p:spPr>
          <a:xfrm>
            <a:off x="4778096" y="1475165"/>
            <a:ext cx="6855276" cy="4615242"/>
          </a:xfrm>
          <a:prstGeom prst="rect">
            <a:avLst/>
          </a:prstGeom>
        </p:spPr>
      </p:pic>
      <p:pic>
        <p:nvPicPr>
          <p:cNvPr id="5" name="Picture 4">
            <a:extLst>
              <a:ext uri="{FF2B5EF4-FFF2-40B4-BE49-F238E27FC236}">
                <a16:creationId xmlns:a16="http://schemas.microsoft.com/office/drawing/2014/main" id="{49453410-3057-44F4-AADC-998FCB39F266}"/>
              </a:ext>
            </a:extLst>
          </p:cNvPr>
          <p:cNvPicPr>
            <a:picLocks noChangeAspect="1"/>
          </p:cNvPicPr>
          <p:nvPr/>
        </p:nvPicPr>
        <p:blipFill>
          <a:blip r:embed="rId3"/>
          <a:stretch>
            <a:fillRect/>
          </a:stretch>
        </p:blipFill>
        <p:spPr>
          <a:xfrm>
            <a:off x="10303309" y="0"/>
            <a:ext cx="1807526" cy="572877"/>
          </a:xfrm>
          <a:prstGeom prst="rect">
            <a:avLst/>
          </a:prstGeom>
        </p:spPr>
      </p:pic>
    </p:spTree>
    <p:extLst>
      <p:ext uri="{BB962C8B-B14F-4D97-AF65-F5344CB8AC3E}">
        <p14:creationId xmlns:p14="http://schemas.microsoft.com/office/powerpoint/2010/main" val="303853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Equipment</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4" y="1043796"/>
            <a:ext cx="981973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Each day children will need to bring: </a:t>
            </a:r>
          </a:p>
          <a:p>
            <a:pPr marL="285750" indent="-285750">
              <a:buFont typeface="Arial"/>
              <a:buChar char="•"/>
            </a:pPr>
            <a:r>
              <a:rPr lang="en-GB" sz="2800" dirty="0"/>
              <a:t>A named water bottle</a:t>
            </a:r>
          </a:p>
          <a:p>
            <a:pPr marL="285750" indent="-285750">
              <a:buFont typeface="Arial"/>
              <a:buChar char="•"/>
            </a:pPr>
            <a:r>
              <a:rPr lang="en-GB" sz="2800" dirty="0"/>
              <a:t>Named coats, hats, gloves suitable to the weather</a:t>
            </a:r>
          </a:p>
          <a:p>
            <a:pPr marL="285750" indent="-285750">
              <a:buFont typeface="Arial"/>
              <a:buChar char="•"/>
            </a:pPr>
            <a:r>
              <a:rPr lang="en-GB" sz="2800" dirty="0"/>
              <a:t>Homework</a:t>
            </a:r>
          </a:p>
          <a:p>
            <a:pPr marL="285750" indent="-285750">
              <a:buFont typeface="Arial"/>
              <a:buChar char="•"/>
            </a:pPr>
            <a:r>
              <a:rPr lang="en-GB" sz="2800" dirty="0"/>
              <a:t>Reading book </a:t>
            </a:r>
          </a:p>
          <a:p>
            <a:pPr marL="285750" indent="-285750">
              <a:buFont typeface="Arial"/>
              <a:buChar char="•"/>
            </a:pPr>
            <a:endParaRPr lang="en-GB" sz="2800" dirty="0"/>
          </a:p>
          <a:p>
            <a:r>
              <a:rPr lang="en-GB" sz="2800" dirty="0"/>
              <a:t>Pupils do not need:</a:t>
            </a:r>
          </a:p>
          <a:p>
            <a:pPr marL="285750" indent="-285750">
              <a:buFont typeface="Arial"/>
              <a:buChar char="•"/>
            </a:pPr>
            <a:r>
              <a:rPr lang="en-GB" sz="2800" dirty="0"/>
              <a:t>Pencil cases</a:t>
            </a:r>
          </a:p>
          <a:p>
            <a:pPr marL="285750" indent="-285750">
              <a:buFont typeface="Arial"/>
              <a:buChar char="•"/>
            </a:pPr>
            <a:r>
              <a:rPr lang="en-GB" sz="2800" dirty="0"/>
              <a:t>Toys or games</a:t>
            </a:r>
          </a:p>
          <a:p>
            <a:endParaRPr lang="en-GB" dirty="0"/>
          </a:p>
          <a:p>
            <a:pPr marL="285750" indent="-285750">
              <a:buFont typeface="Arial"/>
              <a:buChar char="•"/>
            </a:pPr>
            <a:endParaRPr lang="en-GB" dirty="0"/>
          </a:p>
        </p:txBody>
      </p:sp>
    </p:spTree>
    <p:extLst>
      <p:ext uri="{BB962C8B-B14F-4D97-AF65-F5344CB8AC3E}">
        <p14:creationId xmlns:p14="http://schemas.microsoft.com/office/powerpoint/2010/main" val="376775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Internet Safety</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4" y="1043796"/>
            <a:ext cx="9819735"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We are committed to promoting internet safety and safe use of social media. We teach this in school but ask for parental support in this matter. </a:t>
            </a:r>
          </a:p>
          <a:p>
            <a:endParaRPr lang="en-GB" sz="2800" dirty="0"/>
          </a:p>
          <a:p>
            <a:r>
              <a:rPr lang="en-GB" sz="2800" dirty="0"/>
              <a:t>For further information, please refer to the 'Online Safety' section of the school website, under the parents tab.</a:t>
            </a:r>
          </a:p>
          <a:p>
            <a:endParaRPr lang="en-GB" dirty="0"/>
          </a:p>
          <a:p>
            <a:pPr marL="285750" indent="-285750">
              <a:buFont typeface="Arial"/>
              <a:buChar char="•"/>
            </a:pPr>
            <a:endParaRPr lang="en-GB" dirty="0"/>
          </a:p>
        </p:txBody>
      </p:sp>
      <p:pic>
        <p:nvPicPr>
          <p:cNvPr id="5" name="Picture 5" descr="Icon&#10;&#10;Description automatically generated">
            <a:hlinkClick r:id="rId3"/>
            <a:extLst>
              <a:ext uri="{FF2B5EF4-FFF2-40B4-BE49-F238E27FC236}">
                <a16:creationId xmlns:a16="http://schemas.microsoft.com/office/drawing/2014/main" id="{53642F83-2739-0BB7-A9CD-1AF5B2827BDB}"/>
              </a:ext>
            </a:extLst>
          </p:cNvPr>
          <p:cNvPicPr>
            <a:picLocks noChangeAspect="1"/>
          </p:cNvPicPr>
          <p:nvPr/>
        </p:nvPicPr>
        <p:blipFill>
          <a:blip r:embed="rId4"/>
          <a:stretch>
            <a:fillRect/>
          </a:stretch>
        </p:blipFill>
        <p:spPr>
          <a:xfrm rot="-300000">
            <a:off x="1062037" y="3859306"/>
            <a:ext cx="2143125" cy="2133600"/>
          </a:xfrm>
          <a:prstGeom prst="rect">
            <a:avLst/>
          </a:prstGeom>
        </p:spPr>
      </p:pic>
      <p:pic>
        <p:nvPicPr>
          <p:cNvPr id="6" name="Picture 6" descr="Logo&#10;&#10;Description automatically generated">
            <a:extLst>
              <a:ext uri="{FF2B5EF4-FFF2-40B4-BE49-F238E27FC236}">
                <a16:creationId xmlns:a16="http://schemas.microsoft.com/office/drawing/2014/main" id="{5E7682D6-222A-71B5-559A-64A1B98F2CDA}"/>
              </a:ext>
            </a:extLst>
          </p:cNvPr>
          <p:cNvPicPr>
            <a:picLocks noChangeAspect="1"/>
          </p:cNvPicPr>
          <p:nvPr/>
        </p:nvPicPr>
        <p:blipFill>
          <a:blip r:embed="rId5"/>
          <a:stretch>
            <a:fillRect/>
          </a:stretch>
        </p:blipFill>
        <p:spPr>
          <a:xfrm>
            <a:off x="3587440" y="4375344"/>
            <a:ext cx="2247900" cy="2028825"/>
          </a:xfrm>
          <a:prstGeom prst="rect">
            <a:avLst/>
          </a:prstGeom>
        </p:spPr>
      </p:pic>
      <p:pic>
        <p:nvPicPr>
          <p:cNvPr id="7" name="Picture 7" descr="Logo&#10;&#10;Description automatically generated">
            <a:extLst>
              <a:ext uri="{FF2B5EF4-FFF2-40B4-BE49-F238E27FC236}">
                <a16:creationId xmlns:a16="http://schemas.microsoft.com/office/drawing/2014/main" id="{61A9D333-3107-B7E6-81C2-BD873F10DBCB}"/>
              </a:ext>
            </a:extLst>
          </p:cNvPr>
          <p:cNvPicPr>
            <a:picLocks noChangeAspect="1"/>
          </p:cNvPicPr>
          <p:nvPr/>
        </p:nvPicPr>
        <p:blipFill>
          <a:blip r:embed="rId6"/>
          <a:stretch>
            <a:fillRect/>
          </a:stretch>
        </p:blipFill>
        <p:spPr>
          <a:xfrm rot="300000">
            <a:off x="6312403" y="3842989"/>
            <a:ext cx="2447925" cy="1866900"/>
          </a:xfrm>
          <a:prstGeom prst="rect">
            <a:avLst/>
          </a:prstGeom>
        </p:spPr>
      </p:pic>
    </p:spTree>
    <p:extLst>
      <p:ext uri="{BB962C8B-B14F-4D97-AF65-F5344CB8AC3E}">
        <p14:creationId xmlns:p14="http://schemas.microsoft.com/office/powerpoint/2010/main" val="354716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Internet Safety</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pic>
        <p:nvPicPr>
          <p:cNvPr id="9" name="Picture 8">
            <a:extLst>
              <a:ext uri="{FF2B5EF4-FFF2-40B4-BE49-F238E27FC236}">
                <a16:creationId xmlns:a16="http://schemas.microsoft.com/office/drawing/2014/main" id="{6B013F7A-DC9D-47AF-880F-B74404138B4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524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F996-EB85-47B3-8E5A-C0DF25100CCA}"/>
              </a:ext>
            </a:extLst>
          </p:cNvPr>
          <p:cNvSpPr>
            <a:spLocks noGrp="1"/>
          </p:cNvSpPr>
          <p:nvPr>
            <p:ph type="title"/>
          </p:nvPr>
        </p:nvSpPr>
        <p:spPr>
          <a:xfrm>
            <a:off x="413502" y="316007"/>
            <a:ext cx="11020926" cy="1123040"/>
          </a:xfrm>
        </p:spPr>
        <p:txBody>
          <a:bodyPr>
            <a:normAutofit/>
          </a:bodyPr>
          <a:lstStyle/>
          <a:p>
            <a:r>
              <a:rPr lang="en-GB"/>
              <a:t>Attendance</a:t>
            </a:r>
            <a:r>
              <a:rPr lang="en-GB" sz="2800">
                <a:ea typeface="+mj-lt"/>
                <a:cs typeface="+mj-lt"/>
              </a:rPr>
              <a:t>.</a:t>
            </a:r>
            <a:br>
              <a:rPr lang="en-GB" sz="2800">
                <a:ea typeface="+mj-lt"/>
                <a:cs typeface="+mj-lt"/>
              </a:rPr>
            </a:br>
            <a:r>
              <a:rPr lang="en-GB" sz="2800">
                <a:ea typeface="+mj-lt"/>
                <a:cs typeface="+mj-lt"/>
              </a:rPr>
              <a:t> </a:t>
            </a:r>
          </a:p>
        </p:txBody>
      </p:sp>
      <p:sp>
        <p:nvSpPr>
          <p:cNvPr id="3" name="TextBox 2">
            <a:extLst>
              <a:ext uri="{FF2B5EF4-FFF2-40B4-BE49-F238E27FC236}">
                <a16:creationId xmlns:a16="http://schemas.microsoft.com/office/drawing/2014/main" id="{FD8F0A29-08E1-4605-A9F5-E78FC5602E97}"/>
              </a:ext>
            </a:extLst>
          </p:cNvPr>
          <p:cNvSpPr txBox="1"/>
          <p:nvPr/>
        </p:nvSpPr>
        <p:spPr>
          <a:xfrm>
            <a:off x="411193" y="1173193"/>
            <a:ext cx="11197086"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a:t>Our pupils have excellent attendance, and this is something we want to keep improving.</a:t>
            </a:r>
          </a:p>
          <a:p>
            <a:pPr marL="457200" indent="-457200">
              <a:buFont typeface="Arial"/>
              <a:buChar char="•"/>
            </a:pPr>
            <a:r>
              <a:rPr lang="en-GB" sz="2800"/>
              <a:t>If your child is absent, please ring, email or speak with a member of staff in the office to let them know the details of the absence.</a:t>
            </a:r>
          </a:p>
          <a:p>
            <a:pPr marL="457200" indent="-457200">
              <a:buFont typeface="Arial"/>
              <a:buChar char="•"/>
            </a:pPr>
            <a:r>
              <a:rPr lang="en-GB" sz="2800"/>
              <a:t>Please be reminded that school cannot authorise holidays in term time and any applications for exceptional leave must be made by filling in a form from the office.</a:t>
            </a:r>
          </a:p>
          <a:p>
            <a:pPr marL="457200" indent="-457200">
              <a:buFont typeface="Arial"/>
              <a:buChar char="•"/>
            </a:pPr>
            <a:r>
              <a:rPr lang="en-GB" sz="2800"/>
              <a:t>School starts at 08:50 am each day and finishes at 3:15pm</a:t>
            </a:r>
          </a:p>
          <a:p>
            <a:pPr marL="457200" indent="-457200">
              <a:buFont typeface="Arial"/>
              <a:buChar char="•"/>
            </a:pPr>
            <a:r>
              <a:rPr lang="en-GB" sz="2800"/>
              <a:t>Further details including our full policy can be found on our school website.</a:t>
            </a:r>
          </a:p>
        </p:txBody>
      </p:sp>
      <p:pic>
        <p:nvPicPr>
          <p:cNvPr id="5" name="Picture 3">
            <a:extLst>
              <a:ext uri="{FF2B5EF4-FFF2-40B4-BE49-F238E27FC236}">
                <a16:creationId xmlns:a16="http://schemas.microsoft.com/office/drawing/2014/main" id="{18BDFD35-28DA-4E1A-84DA-90A1CD537088}"/>
              </a:ext>
            </a:extLst>
          </p:cNvPr>
          <p:cNvPicPr>
            <a:picLocks noChangeAspect="1"/>
          </p:cNvPicPr>
          <p:nvPr/>
        </p:nvPicPr>
        <p:blipFill>
          <a:blip r:embed="rId2"/>
          <a:stretch>
            <a:fillRect/>
          </a:stretch>
        </p:blipFill>
        <p:spPr>
          <a:xfrm>
            <a:off x="9797990" y="200475"/>
            <a:ext cx="2228850" cy="504825"/>
          </a:xfrm>
          <a:prstGeom prst="rect">
            <a:avLst/>
          </a:prstGeom>
        </p:spPr>
      </p:pic>
    </p:spTree>
    <p:extLst>
      <p:ext uri="{BB962C8B-B14F-4D97-AF65-F5344CB8AC3E}">
        <p14:creationId xmlns:p14="http://schemas.microsoft.com/office/powerpoint/2010/main" val="323211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016" y="381960"/>
            <a:ext cx="8001000" cy="816430"/>
          </a:xfrm>
        </p:spPr>
        <p:txBody>
          <a:bodyPr>
            <a:normAutofit fontScale="90000"/>
          </a:bodyPr>
          <a:lstStyle/>
          <a:p>
            <a:r>
              <a:rPr lang="en-GB">
                <a:latin typeface="Arial" panose="020B0604020202020204" pitchFamily="34" charset="0"/>
                <a:cs typeface="Arial" panose="020B0604020202020204" pitchFamily="34" charset="0"/>
              </a:rPr>
              <a:t>Restorative Behaviour</a:t>
            </a:r>
          </a:p>
        </p:txBody>
      </p:sp>
      <p:sp>
        <p:nvSpPr>
          <p:cNvPr id="3" name="Subtitle 2"/>
          <p:cNvSpPr>
            <a:spLocks noGrp="1"/>
          </p:cNvSpPr>
          <p:nvPr>
            <p:ph type="subTitle" idx="1"/>
          </p:nvPr>
        </p:nvSpPr>
        <p:spPr>
          <a:xfrm>
            <a:off x="1890707" y="1808336"/>
            <a:ext cx="8791575" cy="3651937"/>
          </a:xfrm>
        </p:spPr>
        <p:txBody>
          <a:bodyPr>
            <a:normAutofit/>
          </a:bodyPr>
          <a:lstStyle/>
          <a:p>
            <a:pPr lvl="0"/>
            <a:endParaRPr lang="en-GB" sz="7400"/>
          </a:p>
          <a:p>
            <a:endParaRPr lang="en-GB"/>
          </a:p>
        </p:txBody>
      </p:sp>
      <p:sp>
        <p:nvSpPr>
          <p:cNvPr id="5" name="Rectangle 4"/>
          <p:cNvSpPr/>
          <p:nvPr/>
        </p:nvSpPr>
        <p:spPr>
          <a:xfrm>
            <a:off x="627016" y="1341687"/>
            <a:ext cx="10071463" cy="5078313"/>
          </a:xfrm>
          <a:prstGeom prst="rect">
            <a:avLst/>
          </a:prstGeom>
        </p:spPr>
        <p:txBody>
          <a:bodyPr wrap="square">
            <a:spAutoFit/>
          </a:bodyPr>
          <a:lstStyle/>
          <a:p>
            <a:pPr algn="just">
              <a:spcAft>
                <a:spcPts val="0"/>
              </a:spcAft>
            </a:pPr>
            <a:r>
              <a:rPr lang="en-GB" b="1" u="sng">
                <a:ea typeface="Times New Roman" panose="02020603050405020304" pitchFamily="18" charset="0"/>
              </a:rPr>
              <a:t>Restorative Practices Philosophy Statement</a:t>
            </a:r>
            <a:endParaRPr lang="en-GB" sz="1600">
              <a:ea typeface="Times New Roman" panose="02020603050405020304" pitchFamily="18" charset="0"/>
            </a:endParaRPr>
          </a:p>
          <a:p>
            <a:pPr algn="just">
              <a:spcAft>
                <a:spcPts val="0"/>
              </a:spcAft>
            </a:pPr>
            <a:r>
              <a:rPr lang="en-GB" b="1">
                <a:ea typeface="Times New Roman" panose="02020603050405020304" pitchFamily="18" charset="0"/>
              </a:rPr>
              <a:t> </a:t>
            </a:r>
            <a:endParaRPr lang="en-GB" sz="1600">
              <a:ea typeface="Times New Roman" panose="02020603050405020304" pitchFamily="18" charset="0"/>
            </a:endParaRPr>
          </a:p>
          <a:p>
            <a:pPr algn="just">
              <a:spcAft>
                <a:spcPts val="0"/>
              </a:spcAft>
            </a:pPr>
            <a:r>
              <a:rPr lang="en-GB">
                <a:ea typeface="Times New Roman" panose="02020603050405020304" pitchFamily="18" charset="0"/>
              </a:rPr>
              <a:t>Effective Restorative Practices foster awareness of how others have been affected by inappropriate behaviour. This is done by actively engaging participants in a process which separates the deed from the doer and rejects the act not the actor, allowing participators to make amends for the harm caused.  Restorative Practices acknowledges the intrinsic worth of the person and their potential contribution to the school community.</a:t>
            </a:r>
            <a:endParaRPr lang="en-GB" sz="1600">
              <a:ea typeface="Times New Roman" panose="02020603050405020304" pitchFamily="18" charset="0"/>
            </a:endParaRPr>
          </a:p>
          <a:p>
            <a:pPr algn="just">
              <a:spcAft>
                <a:spcPts val="0"/>
              </a:spcAft>
            </a:pPr>
            <a:r>
              <a:rPr lang="en-GB">
                <a:ea typeface="Times New Roman" panose="02020603050405020304" pitchFamily="18" charset="0"/>
              </a:rPr>
              <a:t> </a:t>
            </a:r>
            <a:endParaRPr lang="en-GB" sz="1600">
              <a:ea typeface="Times New Roman" panose="02020603050405020304" pitchFamily="18" charset="0"/>
            </a:endParaRPr>
          </a:p>
          <a:p>
            <a:pPr algn="just">
              <a:spcAft>
                <a:spcPts val="0"/>
              </a:spcAft>
            </a:pPr>
            <a:r>
              <a:rPr lang="en-GB">
                <a:ea typeface="Times New Roman" panose="02020603050405020304" pitchFamily="18" charset="0"/>
              </a:rPr>
              <a:t> </a:t>
            </a:r>
            <a:endParaRPr lang="en-GB" sz="1600">
              <a:ea typeface="Times New Roman" panose="02020603050405020304" pitchFamily="18" charset="0"/>
            </a:endParaRPr>
          </a:p>
          <a:p>
            <a:pPr algn="just">
              <a:spcAft>
                <a:spcPts val="0"/>
              </a:spcAft>
            </a:pPr>
            <a:r>
              <a:rPr lang="en-GB" b="1" u="sng">
                <a:ea typeface="Times New Roman" panose="02020603050405020304" pitchFamily="18" charset="0"/>
              </a:rPr>
              <a:t>Restorative Practices framework will</a:t>
            </a:r>
            <a:r>
              <a:rPr lang="en-GB" u="sng">
                <a:ea typeface="Times New Roman" panose="02020603050405020304" pitchFamily="18" charset="0"/>
              </a:rPr>
              <a:t>:</a:t>
            </a:r>
            <a:endParaRPr lang="en-GB" sz="1600">
              <a:ea typeface="Times New Roman" panose="02020603050405020304" pitchFamily="18" charset="0"/>
            </a:endParaRPr>
          </a:p>
          <a:p>
            <a:pPr algn="just">
              <a:spcAft>
                <a:spcPts val="0"/>
              </a:spcAft>
            </a:pPr>
            <a:r>
              <a:rPr lang="en-GB">
                <a:ea typeface="Times New Roman" panose="02020603050405020304" pitchFamily="18" charset="0"/>
              </a:rPr>
              <a:t> </a:t>
            </a:r>
            <a:endParaRPr lang="en-GB" sz="1600">
              <a:ea typeface="Times New Roman" panose="02020603050405020304" pitchFamily="18" charset="0"/>
            </a:endParaRPr>
          </a:p>
          <a:p>
            <a:pPr marL="342900" lvl="0" indent="-342900" algn="just">
              <a:spcAft>
                <a:spcPts val="0"/>
              </a:spcAft>
              <a:buFont typeface="Symbol" panose="05050102010706020507" pitchFamily="18" charset="2"/>
              <a:buChar char=""/>
              <a:tabLst>
                <a:tab pos="228600" algn="l"/>
              </a:tabLst>
            </a:pPr>
            <a:r>
              <a:rPr lang="en-GB">
                <a:ea typeface="Times New Roman" panose="02020603050405020304" pitchFamily="18" charset="0"/>
              </a:rPr>
              <a:t>Improve behaviour and attitudes</a:t>
            </a:r>
            <a:endParaRPr lang="en-GB" sz="1600">
              <a:ea typeface="Times New Roman" panose="02020603050405020304" pitchFamily="18" charset="0"/>
            </a:endParaRPr>
          </a:p>
          <a:p>
            <a:pPr marL="342900" lvl="0" indent="-342900" algn="just">
              <a:spcAft>
                <a:spcPts val="0"/>
              </a:spcAft>
              <a:buFont typeface="Symbol" panose="05050102010706020507" pitchFamily="18" charset="2"/>
              <a:buChar char=""/>
              <a:tabLst>
                <a:tab pos="228600" algn="l"/>
              </a:tabLst>
            </a:pPr>
            <a:r>
              <a:rPr lang="en-GB">
                <a:ea typeface="Times New Roman" panose="02020603050405020304" pitchFamily="18" charset="0"/>
              </a:rPr>
              <a:t>Provide explicit tools within a defined framework to challenge unacceptable behaviour, resolve conflict and repair harm</a:t>
            </a:r>
            <a:endParaRPr lang="en-GB" sz="1600">
              <a:ea typeface="Times New Roman" panose="02020603050405020304" pitchFamily="18" charset="0"/>
            </a:endParaRPr>
          </a:p>
          <a:p>
            <a:pPr marL="342900" lvl="0" indent="-342900" algn="just">
              <a:spcAft>
                <a:spcPts val="0"/>
              </a:spcAft>
              <a:buFont typeface="Symbol" panose="05050102010706020507" pitchFamily="18" charset="2"/>
              <a:buChar char=""/>
              <a:tabLst>
                <a:tab pos="228600" algn="l"/>
              </a:tabLst>
            </a:pPr>
            <a:r>
              <a:rPr lang="en-GB">
                <a:ea typeface="Times New Roman" panose="02020603050405020304" pitchFamily="18" charset="0"/>
              </a:rPr>
              <a:t>Improve relationships, establish rights, accountabilities and responsibilities to the community</a:t>
            </a:r>
            <a:endParaRPr lang="en-GB" sz="1600">
              <a:ea typeface="Times New Roman" panose="02020603050405020304" pitchFamily="18" charset="0"/>
            </a:endParaRPr>
          </a:p>
          <a:p>
            <a:pPr marL="342900" lvl="0" indent="-342900" algn="just">
              <a:spcAft>
                <a:spcPts val="0"/>
              </a:spcAft>
              <a:buFont typeface="Symbol" panose="05050102010706020507" pitchFamily="18" charset="2"/>
              <a:buChar char=""/>
              <a:tabLst>
                <a:tab pos="228600" algn="l"/>
              </a:tabLst>
            </a:pPr>
            <a:r>
              <a:rPr lang="en-GB">
                <a:ea typeface="Times New Roman" panose="02020603050405020304" pitchFamily="18" charset="0"/>
              </a:rPr>
              <a:t>Provide a safe, philosophical basis for staff, pupils and parents to share ideas and discuss issues</a:t>
            </a:r>
            <a:endParaRPr lang="en-GB" sz="1600">
              <a:effectLst/>
              <a:ea typeface="Times New Roman" panose="02020603050405020304" pitchFamily="18" charset="0"/>
            </a:endParaRPr>
          </a:p>
        </p:txBody>
      </p:sp>
      <p:pic>
        <p:nvPicPr>
          <p:cNvPr id="6" name="Picture 5">
            <a:extLst>
              <a:ext uri="{FF2B5EF4-FFF2-40B4-BE49-F238E27FC236}">
                <a16:creationId xmlns:a16="http://schemas.microsoft.com/office/drawing/2014/main" id="{C75F08BD-F8C3-472E-A23F-63F7CFE98A92}"/>
              </a:ext>
            </a:extLst>
          </p:cNvPr>
          <p:cNvPicPr>
            <a:picLocks noChangeAspect="1"/>
          </p:cNvPicPr>
          <p:nvPr/>
        </p:nvPicPr>
        <p:blipFill>
          <a:blip r:embed="rId2"/>
          <a:stretch>
            <a:fillRect/>
          </a:stretch>
        </p:blipFill>
        <p:spPr>
          <a:xfrm>
            <a:off x="10303309" y="0"/>
            <a:ext cx="1807526" cy="572877"/>
          </a:xfrm>
          <a:prstGeom prst="rect">
            <a:avLst/>
          </a:prstGeom>
        </p:spPr>
      </p:pic>
    </p:spTree>
    <p:extLst>
      <p:ext uri="{BB962C8B-B14F-4D97-AF65-F5344CB8AC3E}">
        <p14:creationId xmlns:p14="http://schemas.microsoft.com/office/powerpoint/2010/main" val="226815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781" y="283614"/>
            <a:ext cx="8791575" cy="884329"/>
          </a:xfrm>
        </p:spPr>
        <p:txBody>
          <a:bodyPr/>
          <a:lstStyle/>
          <a:p>
            <a:r>
              <a:rPr lang="en-GB">
                <a:latin typeface="Arial"/>
                <a:cs typeface="Arial"/>
              </a:rPr>
              <a:t>Child protection Staff</a:t>
            </a:r>
            <a:endParaRPr lang="en-GB">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F89BE1E-A1CE-4510-A813-B9E1F3E0BC72}"/>
              </a:ext>
            </a:extLst>
          </p:cNvPr>
          <p:cNvPicPr>
            <a:picLocks noChangeAspect="1"/>
          </p:cNvPicPr>
          <p:nvPr/>
        </p:nvPicPr>
        <p:blipFill>
          <a:blip r:embed="rId2"/>
          <a:stretch>
            <a:fillRect/>
          </a:stretch>
        </p:blipFill>
        <p:spPr>
          <a:xfrm>
            <a:off x="9360643" y="145414"/>
            <a:ext cx="2221757" cy="501132"/>
          </a:xfrm>
          <a:prstGeom prst="rect">
            <a:avLst/>
          </a:prstGeom>
        </p:spPr>
      </p:pic>
      <p:pic>
        <p:nvPicPr>
          <p:cNvPr id="6" name="Picture 5">
            <a:extLst>
              <a:ext uri="{FF2B5EF4-FFF2-40B4-BE49-F238E27FC236}">
                <a16:creationId xmlns:a16="http://schemas.microsoft.com/office/drawing/2014/main" id="{9653E4D0-B197-49F3-AB54-1DA9744BC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829" y="1436942"/>
            <a:ext cx="6613527" cy="4675469"/>
          </a:xfrm>
          <a:prstGeom prst="rect">
            <a:avLst/>
          </a:prstGeom>
        </p:spPr>
      </p:pic>
    </p:spTree>
    <p:extLst>
      <p:ext uri="{BB962C8B-B14F-4D97-AF65-F5344CB8AC3E}">
        <p14:creationId xmlns:p14="http://schemas.microsoft.com/office/powerpoint/2010/main" val="3202502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760" y="-5709"/>
            <a:ext cx="9274630" cy="816430"/>
          </a:xfrm>
        </p:spPr>
        <p:txBody>
          <a:bodyPr>
            <a:normAutofit fontScale="90000"/>
          </a:bodyPr>
          <a:lstStyle/>
          <a:p>
            <a:r>
              <a:rPr lang="en-GB">
                <a:latin typeface="Arial" panose="020B0604020202020204" pitchFamily="34" charset="0"/>
                <a:cs typeface="Arial" panose="020B0604020202020204" pitchFamily="34" charset="0"/>
              </a:rPr>
              <a:t>Frequently Asked Questions</a:t>
            </a:r>
          </a:p>
        </p:txBody>
      </p:sp>
      <p:sp>
        <p:nvSpPr>
          <p:cNvPr id="5" name="Rectangle 4"/>
          <p:cNvSpPr/>
          <p:nvPr/>
        </p:nvSpPr>
        <p:spPr>
          <a:xfrm>
            <a:off x="785497" y="810721"/>
            <a:ext cx="10088829" cy="5909310"/>
          </a:xfrm>
          <a:prstGeom prst="rect">
            <a:avLst/>
          </a:prstGeom>
        </p:spPr>
        <p:txBody>
          <a:bodyPr wrap="square" lIns="91440" tIns="45720" rIns="91440" bIns="45720" anchor="t">
            <a:spAutoFit/>
          </a:bodyPr>
          <a:lstStyle/>
          <a:p>
            <a:pPr algn="just">
              <a:spcAft>
                <a:spcPts val="0"/>
              </a:spcAft>
            </a:pPr>
            <a:r>
              <a:rPr lang="en-GB" b="1" u="sng" dirty="0">
                <a:latin typeface="Arial"/>
                <a:ea typeface="Times New Roman" panose="02020603050405020304" pitchFamily="18" charset="0"/>
                <a:cs typeface="Arial"/>
              </a:rPr>
              <a:t>When can I apply for a place at High School Year 7?</a:t>
            </a:r>
          </a:p>
          <a:p>
            <a:pPr algn="just">
              <a:spcAft>
                <a:spcPts val="0"/>
              </a:spcAft>
            </a:pPr>
            <a:r>
              <a:rPr lang="en-GB" dirty="0">
                <a:latin typeface="Arial"/>
                <a:ea typeface="Times New Roman" panose="02020603050405020304" pitchFamily="18" charset="0"/>
                <a:cs typeface="Arial"/>
              </a:rPr>
              <a:t>The application process is </a:t>
            </a:r>
            <a:r>
              <a:rPr lang="en-GB" dirty="0">
                <a:solidFill>
                  <a:srgbClr val="FF0000"/>
                </a:solidFill>
                <a:latin typeface="Arial"/>
                <a:ea typeface="Times New Roman" panose="02020603050405020304" pitchFamily="18" charset="0"/>
                <a:cs typeface="Arial"/>
              </a:rPr>
              <a:t>available from 1</a:t>
            </a:r>
            <a:r>
              <a:rPr lang="en-GB" baseline="30000" dirty="0">
                <a:solidFill>
                  <a:srgbClr val="FF0000"/>
                </a:solidFill>
                <a:latin typeface="Arial"/>
                <a:ea typeface="Times New Roman" panose="02020603050405020304" pitchFamily="18" charset="0"/>
                <a:cs typeface="Arial"/>
              </a:rPr>
              <a:t>st</a:t>
            </a:r>
            <a:r>
              <a:rPr lang="en-GB" dirty="0">
                <a:solidFill>
                  <a:srgbClr val="FF0000"/>
                </a:solidFill>
                <a:latin typeface="Arial"/>
                <a:ea typeface="Times New Roman" panose="02020603050405020304" pitchFamily="18" charset="0"/>
                <a:cs typeface="Arial"/>
              </a:rPr>
              <a:t> August 2024 to 31 October 2024 for Year 6 children.</a:t>
            </a:r>
          </a:p>
          <a:p>
            <a:pPr algn="just">
              <a:spcAft>
                <a:spcPts val="0"/>
              </a:spcAft>
            </a:pPr>
            <a:endParaRPr lang="en-GB" sz="900" dirty="0">
              <a:latin typeface="Arial" panose="020B0604020202020204" pitchFamily="34" charset="0"/>
              <a:ea typeface="Times New Roman" panose="02020603050405020304" pitchFamily="18" charset="0"/>
              <a:cs typeface="Arial"/>
            </a:endParaRPr>
          </a:p>
          <a:p>
            <a:pPr algn="just"/>
            <a:r>
              <a:rPr lang="en-GB" b="1" u="sng" dirty="0">
                <a:latin typeface="Arial"/>
                <a:ea typeface="Times New Roman" panose="02020603050405020304" pitchFamily="18" charset="0"/>
                <a:cs typeface="Arial"/>
              </a:rPr>
              <a:t>How do I apply for a place?</a:t>
            </a:r>
            <a:r>
              <a:rPr lang="en-GB" b="1" dirty="0">
                <a:latin typeface="Arial"/>
                <a:ea typeface="Times New Roman" panose="02020603050405020304" pitchFamily="18" charset="0"/>
                <a:cs typeface="Arial"/>
              </a:rPr>
              <a:t> </a:t>
            </a:r>
          </a:p>
          <a:p>
            <a:pPr algn="just"/>
            <a:r>
              <a:rPr lang="en-GB" dirty="0">
                <a:latin typeface="Arial"/>
                <a:ea typeface="Times New Roman" panose="02020603050405020304" pitchFamily="18" charset="0"/>
                <a:cs typeface="Arial"/>
              </a:rPr>
              <a:t>You can apply online by going to www.leeds.gov.uk/admissions and searching for secondary admissions. If you need assistance with the application you can call 0113 2224414 or email </a:t>
            </a:r>
            <a:r>
              <a:rPr lang="en-GB" dirty="0">
                <a:latin typeface="Arial"/>
                <a:ea typeface="Times New Roman" panose="02020603050405020304" pitchFamily="18" charset="0"/>
                <a:cs typeface="Arial"/>
                <a:hlinkClick r:id="rId2"/>
              </a:rPr>
              <a:t>startingsecondary@leeds.gov.uk</a:t>
            </a:r>
            <a:r>
              <a:rPr lang="en-GB" dirty="0">
                <a:latin typeface="Arial"/>
                <a:ea typeface="Times New Roman" panose="02020603050405020304" pitchFamily="18" charset="0"/>
                <a:cs typeface="Arial"/>
              </a:rPr>
              <a:t> </a:t>
            </a:r>
          </a:p>
          <a:p>
            <a:pPr algn="just"/>
            <a:endParaRPr lang="en-GB" sz="900" dirty="0">
              <a:latin typeface="Arial" panose="020B0604020202020204" pitchFamily="34" charset="0"/>
              <a:ea typeface="Times New Roman" panose="02020603050405020304" pitchFamily="18" charset="0"/>
              <a:cs typeface="Arial"/>
            </a:endParaRPr>
          </a:p>
          <a:p>
            <a:pPr algn="just"/>
            <a:r>
              <a:rPr lang="en-GB" b="1" u="sng" dirty="0">
                <a:latin typeface="Arial"/>
                <a:ea typeface="Times New Roman" panose="02020603050405020304" pitchFamily="18" charset="0"/>
                <a:cs typeface="Arial"/>
              </a:rPr>
              <a:t>When are SATs?</a:t>
            </a:r>
            <a:endParaRPr lang="en-GB" b="1" u="sng" dirty="0">
              <a:latin typeface="Arial" panose="020B0604020202020204" pitchFamily="34" charset="0"/>
              <a:ea typeface="Times New Roman" panose="02020603050405020304" pitchFamily="18" charset="0"/>
              <a:cs typeface="Arial"/>
            </a:endParaRPr>
          </a:p>
          <a:p>
            <a:pPr algn="just"/>
            <a:r>
              <a:rPr lang="en-GB" dirty="0">
                <a:solidFill>
                  <a:srgbClr val="FF0000"/>
                </a:solidFill>
                <a:ea typeface="+mn-lt"/>
                <a:cs typeface="+mn-lt"/>
              </a:rPr>
              <a:t>SATs this year are the week of the 12</a:t>
            </a:r>
            <a:r>
              <a:rPr lang="en-GB" baseline="30000" dirty="0">
                <a:solidFill>
                  <a:srgbClr val="FF0000"/>
                </a:solidFill>
                <a:ea typeface="+mn-lt"/>
                <a:cs typeface="+mn-lt"/>
              </a:rPr>
              <a:t>th</a:t>
            </a:r>
            <a:r>
              <a:rPr lang="en-GB" dirty="0">
                <a:solidFill>
                  <a:srgbClr val="FF0000"/>
                </a:solidFill>
                <a:ea typeface="+mn-lt"/>
                <a:cs typeface="+mn-lt"/>
              </a:rPr>
              <a:t> May </a:t>
            </a:r>
            <a:r>
              <a:rPr lang="en-GB" dirty="0">
                <a:ea typeface="+mn-lt"/>
                <a:cs typeface="+mn-lt"/>
              </a:rPr>
              <a:t>so</a:t>
            </a:r>
            <a:r>
              <a:rPr lang="en-GB" b="1" dirty="0">
                <a:ea typeface="+mn-lt"/>
                <a:cs typeface="+mn-lt"/>
              </a:rPr>
              <a:t> PLEASE</a:t>
            </a:r>
            <a:r>
              <a:rPr lang="en-GB" dirty="0">
                <a:ea typeface="+mn-lt"/>
                <a:cs typeface="+mn-lt"/>
              </a:rPr>
              <a:t> do not book a holiday during this time as it is really important that your child is able to take the tests.</a:t>
            </a:r>
            <a:endParaRPr lang="en-GB" dirty="0"/>
          </a:p>
          <a:p>
            <a:pPr algn="just"/>
            <a:endParaRPr lang="en-GB" sz="900" dirty="0">
              <a:latin typeface="Century Gothic"/>
              <a:ea typeface="Times New Roman" panose="02020603050405020304" pitchFamily="18" charset="0"/>
              <a:cs typeface="Arial"/>
            </a:endParaRPr>
          </a:p>
          <a:p>
            <a:pPr algn="just">
              <a:spcAft>
                <a:spcPts val="0"/>
              </a:spcAft>
            </a:pPr>
            <a:r>
              <a:rPr lang="en-GB" b="1" u="sng" dirty="0">
                <a:latin typeface="Arial"/>
                <a:ea typeface="Times New Roman" panose="02020603050405020304" pitchFamily="18" charset="0"/>
                <a:cs typeface="Arial"/>
              </a:rPr>
              <a:t>How can I help my child prepare for SATs and high school?</a:t>
            </a:r>
          </a:p>
          <a:p>
            <a:pPr algn="just"/>
            <a:r>
              <a:rPr lang="en-GB" dirty="0">
                <a:latin typeface="Arial"/>
                <a:ea typeface="Times New Roman" panose="02020603050405020304" pitchFamily="18" charset="0"/>
                <a:cs typeface="Arial"/>
              </a:rPr>
              <a:t>Encourage and support them to complete homework. </a:t>
            </a:r>
            <a:endParaRPr lang="en-GB" dirty="0">
              <a:latin typeface="Arial" panose="020B0604020202020204" pitchFamily="34" charset="0"/>
              <a:ea typeface="Times New Roman" panose="02020603050405020304" pitchFamily="18" charset="0"/>
              <a:cs typeface="Arial"/>
            </a:endParaRPr>
          </a:p>
          <a:p>
            <a:pPr algn="just">
              <a:spcAft>
                <a:spcPts val="0"/>
              </a:spcAft>
            </a:pPr>
            <a:r>
              <a:rPr lang="en-GB" dirty="0">
                <a:latin typeface="Arial"/>
                <a:ea typeface="Times New Roman" panose="02020603050405020304" pitchFamily="18" charset="0"/>
                <a:cs typeface="Arial"/>
              </a:rPr>
              <a:t>Encourage them to take responsibility for themselves and their belongings: PE kit, homework, letters etc</a:t>
            </a:r>
          </a:p>
          <a:p>
            <a:pPr algn="just">
              <a:spcAft>
                <a:spcPts val="0"/>
              </a:spcAft>
            </a:pPr>
            <a:r>
              <a:rPr lang="en-GB" dirty="0">
                <a:latin typeface="Arial"/>
                <a:ea typeface="Times New Roman" panose="02020603050405020304" pitchFamily="18" charset="0"/>
                <a:cs typeface="Arial"/>
              </a:rPr>
              <a:t>Support them in learning tables and number bonds.</a:t>
            </a:r>
          </a:p>
          <a:p>
            <a:pPr algn="just"/>
            <a:r>
              <a:rPr lang="en-GB" dirty="0">
                <a:latin typeface="Arial"/>
                <a:ea typeface="Times New Roman" panose="02020603050405020304" pitchFamily="18" charset="0"/>
                <a:cs typeface="Arial"/>
              </a:rPr>
              <a:t>Be interested in what they are reading and talk with them about the books. </a:t>
            </a:r>
          </a:p>
          <a:p>
            <a:pPr algn="just"/>
            <a:endParaRPr lang="en-GB" sz="900" dirty="0">
              <a:latin typeface="Arial" panose="020B0604020202020204" pitchFamily="34" charset="0"/>
              <a:ea typeface="Times New Roman" panose="02020603050405020304" pitchFamily="18" charset="0"/>
              <a:cs typeface="Arial"/>
            </a:endParaRPr>
          </a:p>
          <a:p>
            <a:pPr algn="just"/>
            <a:r>
              <a:rPr lang="en-GB" b="1" u="sng" dirty="0">
                <a:latin typeface="Arial"/>
                <a:ea typeface="Times New Roman" panose="02020603050405020304" pitchFamily="18" charset="0"/>
                <a:cs typeface="Arial"/>
              </a:rPr>
              <a:t>When do you do relationship and sex education? </a:t>
            </a:r>
            <a:endParaRPr lang="en-GB" b="1" u="sng" dirty="0">
              <a:latin typeface="Arial" panose="020B0604020202020204" pitchFamily="34" charset="0"/>
              <a:ea typeface="Times New Roman" panose="02020603050405020304" pitchFamily="18" charset="0"/>
              <a:cs typeface="Arial"/>
            </a:endParaRPr>
          </a:p>
          <a:p>
            <a:pPr algn="just"/>
            <a:r>
              <a:rPr lang="en-GB" dirty="0">
                <a:latin typeface="Arial"/>
                <a:ea typeface="Times New Roman" panose="02020603050405020304" pitchFamily="18" charset="0"/>
                <a:cs typeface="Arial"/>
              </a:rPr>
              <a:t>This is done in the summer term, starting after SATs. A letter will be sent to parents first with details of what will be taught. We feel it is really important that children are given clear teaching of this topic rather than hearing it inaccurately from their peers.</a:t>
            </a:r>
            <a:r>
              <a:rPr lang="en-GB" sz="1600" dirty="0">
                <a:latin typeface="Arial"/>
                <a:ea typeface="Times New Roman" panose="02020603050405020304" pitchFamily="18" charset="0"/>
                <a:cs typeface="Arial"/>
              </a:rPr>
              <a:t> </a:t>
            </a:r>
            <a:endParaRPr lang="en-GB" sz="1600" dirty="0">
              <a:latin typeface="Arial" panose="020B0604020202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0DE1CF2C-F084-4B7E-BDF1-CBE5019D6ABB}"/>
              </a:ext>
            </a:extLst>
          </p:cNvPr>
          <p:cNvPicPr>
            <a:picLocks noChangeAspect="1"/>
          </p:cNvPicPr>
          <p:nvPr/>
        </p:nvPicPr>
        <p:blipFill>
          <a:blip r:embed="rId3"/>
          <a:stretch>
            <a:fillRect/>
          </a:stretch>
        </p:blipFill>
        <p:spPr>
          <a:xfrm>
            <a:off x="10303309" y="0"/>
            <a:ext cx="1807526" cy="572877"/>
          </a:xfrm>
          <a:prstGeom prst="rect">
            <a:avLst/>
          </a:prstGeom>
        </p:spPr>
      </p:pic>
    </p:spTree>
    <p:extLst>
      <p:ext uri="{BB962C8B-B14F-4D97-AF65-F5344CB8AC3E}">
        <p14:creationId xmlns:p14="http://schemas.microsoft.com/office/powerpoint/2010/main" val="3270117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137" y="439989"/>
            <a:ext cx="9274630" cy="816430"/>
          </a:xfrm>
        </p:spPr>
        <p:txBody>
          <a:bodyPr>
            <a:normAutofit fontScale="90000"/>
          </a:bodyPr>
          <a:lstStyle/>
          <a:p>
            <a:r>
              <a:rPr lang="en-GB" dirty="0">
                <a:latin typeface="Arial" panose="020B0604020202020204" pitchFamily="34" charset="0"/>
                <a:cs typeface="Arial" panose="020B0604020202020204" pitchFamily="34" charset="0"/>
              </a:rPr>
              <a:t>Data Checking</a:t>
            </a:r>
          </a:p>
        </p:txBody>
      </p:sp>
      <p:sp>
        <p:nvSpPr>
          <p:cNvPr id="5" name="Rectangle 4"/>
          <p:cNvSpPr/>
          <p:nvPr/>
        </p:nvSpPr>
        <p:spPr>
          <a:xfrm>
            <a:off x="731519" y="1602944"/>
            <a:ext cx="10071463" cy="338554"/>
          </a:xfrm>
          <a:prstGeom prst="rect">
            <a:avLst/>
          </a:prstGeom>
        </p:spPr>
        <p:txBody>
          <a:bodyPr wrap="square">
            <a:spAutoFit/>
          </a:bodyPr>
          <a:lstStyle/>
          <a:p>
            <a:pPr algn="just">
              <a:spcAft>
                <a:spcPts val="0"/>
              </a:spcAft>
            </a:pPr>
            <a:endParaRPr lang="en-GB" sz="1600">
              <a:effectLst/>
              <a:latin typeface="Arial" panose="020B0604020202020204" pitchFamily="34" charset="0"/>
              <a:ea typeface="Times New Roman" panose="02020603050405020304" pitchFamily="18" charset="0"/>
            </a:endParaRPr>
          </a:p>
        </p:txBody>
      </p:sp>
      <p:sp>
        <p:nvSpPr>
          <p:cNvPr id="3" name="Rectangle 2"/>
          <p:cNvSpPr/>
          <p:nvPr/>
        </p:nvSpPr>
        <p:spPr>
          <a:xfrm>
            <a:off x="731519" y="1602944"/>
            <a:ext cx="6300613" cy="2954655"/>
          </a:xfrm>
          <a:prstGeom prst="rect">
            <a:avLst/>
          </a:prstGeom>
        </p:spPr>
        <p:txBody>
          <a:bodyPr wrap="square" lIns="91440" tIns="45720" rIns="91440" bIns="45720" anchor="t">
            <a:spAutoFit/>
          </a:bodyPr>
          <a:lstStyle/>
          <a:p>
            <a:r>
              <a:rPr lang="en-GB" sz="2800" dirty="0"/>
              <a:t>Please check/update the details we hold for your child to ensure we have:</a:t>
            </a:r>
          </a:p>
          <a:p>
            <a:endParaRPr lang="en-GB" sz="2800" dirty="0"/>
          </a:p>
          <a:p>
            <a:pPr marL="285750" lvl="0" indent="-285750">
              <a:buFont typeface="Arial" panose="020B0604020202020204" pitchFamily="34" charset="0"/>
              <a:buChar char="•"/>
            </a:pPr>
            <a:r>
              <a:rPr lang="en-GB" sz="2800" dirty="0"/>
              <a:t>At least 2 emergency contacts.</a:t>
            </a:r>
          </a:p>
          <a:p>
            <a:pPr marL="285750" lvl="0" indent="-285750">
              <a:buFont typeface="Arial" panose="020B0604020202020204" pitchFamily="34" charset="0"/>
              <a:buChar char="•"/>
            </a:pPr>
            <a:r>
              <a:rPr lang="en-GB" sz="2800" dirty="0"/>
              <a:t>Current emails/ addresses.</a:t>
            </a:r>
          </a:p>
          <a:p>
            <a:pPr marL="285750" lvl="0" indent="-285750">
              <a:buFont typeface="Arial" panose="020B0604020202020204" pitchFamily="34" charset="0"/>
              <a:buChar char="•"/>
            </a:pPr>
            <a:r>
              <a:rPr lang="en-GB" sz="2800" dirty="0"/>
              <a:t>Up to date medical information.</a:t>
            </a:r>
          </a:p>
          <a:p>
            <a:pPr lvl="0"/>
            <a:endParaRPr lang="en-GB" dirty="0"/>
          </a:p>
        </p:txBody>
      </p:sp>
      <p:pic>
        <p:nvPicPr>
          <p:cNvPr id="6" name="Picture 5">
            <a:extLst>
              <a:ext uri="{FF2B5EF4-FFF2-40B4-BE49-F238E27FC236}">
                <a16:creationId xmlns:a16="http://schemas.microsoft.com/office/drawing/2014/main" id="{6C90FFC7-42EE-40E2-A150-150CFB26310F}"/>
              </a:ext>
            </a:extLst>
          </p:cNvPr>
          <p:cNvPicPr>
            <a:picLocks noChangeAspect="1"/>
          </p:cNvPicPr>
          <p:nvPr/>
        </p:nvPicPr>
        <p:blipFill>
          <a:blip r:embed="rId2"/>
          <a:stretch>
            <a:fillRect/>
          </a:stretch>
        </p:blipFill>
        <p:spPr>
          <a:xfrm rot="734805">
            <a:off x="6186117" y="2261236"/>
            <a:ext cx="5864860" cy="4578493"/>
          </a:xfrm>
          <a:prstGeom prst="rect">
            <a:avLst/>
          </a:prstGeom>
        </p:spPr>
      </p:pic>
      <p:pic>
        <p:nvPicPr>
          <p:cNvPr id="7" name="Picture 6">
            <a:extLst>
              <a:ext uri="{FF2B5EF4-FFF2-40B4-BE49-F238E27FC236}">
                <a16:creationId xmlns:a16="http://schemas.microsoft.com/office/drawing/2014/main" id="{89B358E7-6A63-4D28-87EF-B197A617B661}"/>
              </a:ext>
            </a:extLst>
          </p:cNvPr>
          <p:cNvPicPr>
            <a:picLocks noChangeAspect="1"/>
          </p:cNvPicPr>
          <p:nvPr/>
        </p:nvPicPr>
        <p:blipFill>
          <a:blip r:embed="rId3"/>
          <a:stretch>
            <a:fillRect/>
          </a:stretch>
        </p:blipFill>
        <p:spPr>
          <a:xfrm>
            <a:off x="10303309" y="0"/>
            <a:ext cx="1807526" cy="572877"/>
          </a:xfrm>
          <a:prstGeom prst="rect">
            <a:avLst/>
          </a:prstGeom>
        </p:spPr>
      </p:pic>
    </p:spTree>
    <p:extLst>
      <p:ext uri="{BB962C8B-B14F-4D97-AF65-F5344CB8AC3E}">
        <p14:creationId xmlns:p14="http://schemas.microsoft.com/office/powerpoint/2010/main" val="4085664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8281" y="346524"/>
            <a:ext cx="10644753" cy="909895"/>
          </a:xfrm>
        </p:spPr>
        <p:txBody>
          <a:bodyPr>
            <a:normAutofit fontScale="90000"/>
          </a:bodyPr>
          <a:lstStyle/>
          <a:p>
            <a:pPr algn="l"/>
            <a:r>
              <a:rPr lang="en-GB" dirty="0">
                <a:latin typeface="Arial" panose="020B0604020202020204" pitchFamily="34" charset="0"/>
                <a:cs typeface="Arial" panose="020B0604020202020204" pitchFamily="34" charset="0"/>
              </a:rPr>
              <a:t>Any Questions?</a:t>
            </a:r>
            <a:endParaRPr lang="en-GB" sz="4000" dirty="0">
              <a:latin typeface="Arial" panose="020B0604020202020204" pitchFamily="34" charset="0"/>
              <a:cs typeface="Arial" panose="020B0604020202020204" pitchFamily="34" charset="0"/>
            </a:endParaRPr>
          </a:p>
        </p:txBody>
      </p:sp>
      <p:sp>
        <p:nvSpPr>
          <p:cNvPr id="5" name="Rectangle 4"/>
          <p:cNvSpPr/>
          <p:nvPr/>
        </p:nvSpPr>
        <p:spPr>
          <a:xfrm>
            <a:off x="731519" y="1602944"/>
            <a:ext cx="10071463" cy="338554"/>
          </a:xfrm>
          <a:prstGeom prst="rect">
            <a:avLst/>
          </a:prstGeom>
        </p:spPr>
        <p:txBody>
          <a:bodyPr wrap="square">
            <a:spAutoFit/>
          </a:bodyPr>
          <a:lstStyle/>
          <a:p>
            <a:pPr algn="just">
              <a:spcAft>
                <a:spcPts val="0"/>
              </a:spcAft>
            </a:pPr>
            <a:endParaRPr lang="en-GB" sz="1600">
              <a:effectLst/>
              <a:latin typeface="Arial" panose="020B06040202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0A3E2F15-45AB-4544-9B84-1517980A9B0D}"/>
              </a:ext>
            </a:extLst>
          </p:cNvPr>
          <p:cNvSpPr txBox="1"/>
          <p:nvPr/>
        </p:nvSpPr>
        <p:spPr>
          <a:xfrm>
            <a:off x="731519" y="2274838"/>
            <a:ext cx="9845858" cy="2308324"/>
          </a:xfrm>
          <a:prstGeom prst="rect">
            <a:avLst/>
          </a:prstGeom>
          <a:noFill/>
        </p:spPr>
        <p:txBody>
          <a:bodyPr wrap="square" lIns="91440" tIns="45720" rIns="91440" bIns="45720" rtlCol="0" anchor="t">
            <a:spAutoFit/>
          </a:bodyPr>
          <a:lstStyle/>
          <a:p>
            <a:r>
              <a:rPr lang="en-GB" sz="2400" dirty="0"/>
              <a:t>School Email: </a:t>
            </a:r>
            <a:r>
              <a:rPr lang="en-GB" sz="2400" dirty="0">
                <a:hlinkClick r:id="rId2"/>
              </a:rPr>
              <a:t>manston.primary@manston.leeds.sch.uk</a:t>
            </a:r>
            <a:endParaRPr lang="en-GB" sz="2400" dirty="0"/>
          </a:p>
          <a:p>
            <a:endParaRPr lang="en-GB" sz="2400" dirty="0"/>
          </a:p>
          <a:p>
            <a:r>
              <a:rPr lang="en-GB" sz="2400" dirty="0"/>
              <a:t>Class teacher email: </a:t>
            </a:r>
            <a:r>
              <a:rPr lang="en-GB" sz="2400" dirty="0">
                <a:hlinkClick r:id="rId3"/>
              </a:rPr>
              <a:t>john.spinks@manston.leeds.sch.uk</a:t>
            </a:r>
            <a:r>
              <a:rPr lang="en-GB" sz="2400" dirty="0"/>
              <a:t>  </a:t>
            </a:r>
          </a:p>
          <a:p>
            <a:endParaRPr lang="en-GB" sz="2400" dirty="0"/>
          </a:p>
          <a:p>
            <a:r>
              <a:rPr lang="en-GB" sz="2400" dirty="0"/>
              <a:t>Do not hesitate to get in touch if you have any questions or need some support. </a:t>
            </a:r>
          </a:p>
        </p:txBody>
      </p:sp>
      <p:pic>
        <p:nvPicPr>
          <p:cNvPr id="6" name="Picture 5">
            <a:extLst>
              <a:ext uri="{FF2B5EF4-FFF2-40B4-BE49-F238E27FC236}">
                <a16:creationId xmlns:a16="http://schemas.microsoft.com/office/drawing/2014/main" id="{22DBAA4E-57BB-4620-9271-DB351FBB4EED}"/>
              </a:ext>
            </a:extLst>
          </p:cNvPr>
          <p:cNvPicPr>
            <a:picLocks noChangeAspect="1"/>
          </p:cNvPicPr>
          <p:nvPr/>
        </p:nvPicPr>
        <p:blipFill>
          <a:blip r:embed="rId4"/>
          <a:stretch>
            <a:fillRect/>
          </a:stretch>
        </p:blipFill>
        <p:spPr>
          <a:xfrm>
            <a:off x="10303309" y="0"/>
            <a:ext cx="1807526" cy="572877"/>
          </a:xfrm>
          <a:prstGeom prst="rect">
            <a:avLst/>
          </a:prstGeom>
        </p:spPr>
      </p:pic>
    </p:spTree>
    <p:extLst>
      <p:ext uri="{BB962C8B-B14F-4D97-AF65-F5344CB8AC3E}">
        <p14:creationId xmlns:p14="http://schemas.microsoft.com/office/powerpoint/2010/main" val="22184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5D28-9E97-420B-8D16-27FD35A117A9}"/>
              </a:ext>
            </a:extLst>
          </p:cNvPr>
          <p:cNvSpPr>
            <a:spLocks noGrp="1"/>
          </p:cNvSpPr>
          <p:nvPr>
            <p:ph type="title"/>
          </p:nvPr>
        </p:nvSpPr>
        <p:spPr>
          <a:xfrm>
            <a:off x="188958" y="379828"/>
            <a:ext cx="10999432" cy="801142"/>
          </a:xfrm>
        </p:spPr>
        <p:txBody>
          <a:bodyPr>
            <a:normAutofit/>
          </a:bodyPr>
          <a:lstStyle/>
          <a:p>
            <a:r>
              <a:rPr lang="en-US" dirty="0"/>
              <a:t>Daily timings</a:t>
            </a:r>
            <a:endParaRPr lang="en-GB" dirty="0"/>
          </a:p>
        </p:txBody>
      </p:sp>
      <p:sp>
        <p:nvSpPr>
          <p:cNvPr id="4" name="TextBox 3">
            <a:extLst>
              <a:ext uri="{FF2B5EF4-FFF2-40B4-BE49-F238E27FC236}">
                <a16:creationId xmlns:a16="http://schemas.microsoft.com/office/drawing/2014/main" id="{E4F7903E-DE2A-4079-8F55-CD0DDEC62798}"/>
              </a:ext>
            </a:extLst>
          </p:cNvPr>
          <p:cNvSpPr txBox="1"/>
          <p:nvPr/>
        </p:nvSpPr>
        <p:spPr>
          <a:xfrm>
            <a:off x="491960" y="1354060"/>
            <a:ext cx="10999432" cy="430887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200" dirty="0"/>
              <a:t>School starts at 8:50 am every day.</a:t>
            </a:r>
          </a:p>
          <a:p>
            <a:pPr marL="285750" indent="-285750">
              <a:buFont typeface="Arial" panose="020B0604020202020204" pitchFamily="34" charset="0"/>
              <a:buChar char="•"/>
            </a:pPr>
            <a:r>
              <a:rPr lang="en-GB" sz="3200" dirty="0"/>
              <a:t>Classroom doors will be open from 8:45 and pupils are invited to come straight inside.</a:t>
            </a:r>
          </a:p>
          <a:p>
            <a:pPr marL="285750" indent="-285750">
              <a:buFont typeface="Arial" panose="020B0604020202020204" pitchFamily="34" charset="0"/>
              <a:buChar char="•"/>
            </a:pPr>
            <a:r>
              <a:rPr lang="en-GB" sz="3200" dirty="0"/>
              <a:t>School ends at 3:15 pm every day</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Break time for this class is at 10:40</a:t>
            </a:r>
          </a:p>
          <a:p>
            <a:pPr marL="285750" indent="-285750">
              <a:buFont typeface="Arial" panose="020B0604020202020204" pitchFamily="34" charset="0"/>
              <a:buChar char="•"/>
            </a:pPr>
            <a:r>
              <a:rPr lang="en-GB" sz="3200" dirty="0"/>
              <a:t>Lunch time for this class is at 12:20</a:t>
            </a:r>
          </a:p>
          <a:p>
            <a:pPr marL="285750" indent="-285750">
              <a:buFont typeface="Arial" panose="020B0604020202020204" pitchFamily="34" charset="0"/>
              <a:buChar char="•"/>
            </a:pPr>
            <a:endParaRPr lang="en-GB" sz="3200" dirty="0"/>
          </a:p>
          <a:p>
            <a:endParaRPr lang="en-GB" dirty="0"/>
          </a:p>
        </p:txBody>
      </p:sp>
    </p:spTree>
    <p:extLst>
      <p:ext uri="{BB962C8B-B14F-4D97-AF65-F5344CB8AC3E}">
        <p14:creationId xmlns:p14="http://schemas.microsoft.com/office/powerpoint/2010/main" val="223900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3E21F-8771-4ED1-87EB-AC77873F67AB}"/>
              </a:ext>
            </a:extLst>
          </p:cNvPr>
          <p:cNvSpPr>
            <a:spLocks noGrp="1"/>
          </p:cNvSpPr>
          <p:nvPr>
            <p:ph type="title"/>
          </p:nvPr>
        </p:nvSpPr>
        <p:spPr>
          <a:xfrm>
            <a:off x="231197" y="382728"/>
            <a:ext cx="10870531" cy="1182070"/>
          </a:xfrm>
        </p:spPr>
        <p:txBody>
          <a:bodyPr>
            <a:normAutofit fontScale="90000"/>
          </a:bodyPr>
          <a:lstStyle/>
          <a:p>
            <a:r>
              <a:rPr lang="en-GB"/>
              <a:t>Break Times and Lunch Times</a:t>
            </a:r>
            <a:br>
              <a:rPr lang="en-GB"/>
            </a:br>
            <a:endParaRPr lang="en-GB"/>
          </a:p>
        </p:txBody>
      </p:sp>
      <p:pic>
        <p:nvPicPr>
          <p:cNvPr id="3" name="Picture 2">
            <a:extLst>
              <a:ext uri="{FF2B5EF4-FFF2-40B4-BE49-F238E27FC236}">
                <a16:creationId xmlns:a16="http://schemas.microsoft.com/office/drawing/2014/main" id="{3836AB1E-1822-491D-B80E-EEBFCCC430DF}"/>
              </a:ext>
            </a:extLst>
          </p:cNvPr>
          <p:cNvPicPr>
            <a:picLocks noChangeAspect="1"/>
          </p:cNvPicPr>
          <p:nvPr/>
        </p:nvPicPr>
        <p:blipFill>
          <a:blip r:embed="rId2"/>
          <a:stretch>
            <a:fillRect/>
          </a:stretch>
        </p:blipFill>
        <p:spPr>
          <a:xfrm>
            <a:off x="9837721" y="132162"/>
            <a:ext cx="2221757" cy="501132"/>
          </a:xfrm>
          <a:prstGeom prst="rect">
            <a:avLst/>
          </a:prstGeom>
        </p:spPr>
      </p:pic>
      <p:sp>
        <p:nvSpPr>
          <p:cNvPr id="4" name="TextBox 3">
            <a:extLst>
              <a:ext uri="{FF2B5EF4-FFF2-40B4-BE49-F238E27FC236}">
                <a16:creationId xmlns:a16="http://schemas.microsoft.com/office/drawing/2014/main" id="{64260C6D-6FCA-441D-ADD9-21728CDC5361}"/>
              </a:ext>
            </a:extLst>
          </p:cNvPr>
          <p:cNvSpPr txBox="1"/>
          <p:nvPr/>
        </p:nvSpPr>
        <p:spPr>
          <a:xfrm>
            <a:off x="231197" y="1086678"/>
            <a:ext cx="10870531" cy="489364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200" dirty="0"/>
              <a:t>Most pupils will eat their lunch in the hall.</a:t>
            </a:r>
          </a:p>
          <a:p>
            <a:pPr marL="285750" indent="-285750">
              <a:buFont typeface="Arial" panose="020B0604020202020204" pitchFamily="34" charset="0"/>
              <a:buChar char="•"/>
            </a:pPr>
            <a:r>
              <a:rPr lang="en-GB" sz="3200" dirty="0"/>
              <a:t>Year 6 &amp; 5 Pupils eating a packed lunch will do this in the Year 6 classroom.</a:t>
            </a:r>
          </a:p>
          <a:p>
            <a:pPr marL="285750" indent="-285750">
              <a:buFont typeface="Arial" panose="020B0604020202020204" pitchFamily="34" charset="0"/>
              <a:buChar char="•"/>
            </a:pPr>
            <a:r>
              <a:rPr lang="en-GB" sz="3200" dirty="0"/>
              <a:t>Lunch times are staggered so that our younger pupils eat first and then go out to play while our older pupils eat.</a:t>
            </a:r>
          </a:p>
          <a:p>
            <a:pPr marL="285750" indent="-285750">
              <a:buFont typeface="Arial" panose="020B0604020202020204" pitchFamily="34" charset="0"/>
              <a:buChar char="•"/>
            </a:pPr>
            <a:r>
              <a:rPr lang="en-GB" sz="3200" dirty="0"/>
              <a:t>Break times are also staggered, pupils in Years 1-3 and 4-6 will be having playtime at the same time each day.</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407363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04B3-7EA2-4543-A670-7A4819E00298}"/>
              </a:ext>
            </a:extLst>
          </p:cNvPr>
          <p:cNvSpPr>
            <a:spLocks noGrp="1"/>
          </p:cNvSpPr>
          <p:nvPr>
            <p:ph type="title"/>
          </p:nvPr>
        </p:nvSpPr>
        <p:spPr>
          <a:xfrm>
            <a:off x="648701" y="0"/>
            <a:ext cx="8534400" cy="1507067"/>
          </a:xfrm>
        </p:spPr>
        <p:txBody>
          <a:bodyPr/>
          <a:lstStyle/>
          <a:p>
            <a:r>
              <a:rPr lang="en-US"/>
              <a:t>Timetable </a:t>
            </a:r>
            <a:endParaRPr lang="en-GB"/>
          </a:p>
        </p:txBody>
      </p:sp>
      <p:pic>
        <p:nvPicPr>
          <p:cNvPr id="4" name="Picture 3">
            <a:extLst>
              <a:ext uri="{FF2B5EF4-FFF2-40B4-BE49-F238E27FC236}">
                <a16:creationId xmlns:a16="http://schemas.microsoft.com/office/drawing/2014/main" id="{26B4180E-50AC-4ABF-8920-CCA21A488B97}"/>
              </a:ext>
            </a:extLst>
          </p:cNvPr>
          <p:cNvPicPr>
            <a:picLocks noChangeAspect="1"/>
          </p:cNvPicPr>
          <p:nvPr/>
        </p:nvPicPr>
        <p:blipFill>
          <a:blip r:embed="rId2"/>
          <a:stretch>
            <a:fillRect/>
          </a:stretch>
        </p:blipFill>
        <p:spPr>
          <a:xfrm>
            <a:off x="9837721" y="132162"/>
            <a:ext cx="2221757" cy="501132"/>
          </a:xfrm>
          <a:prstGeom prst="rect">
            <a:avLst/>
          </a:prstGeom>
        </p:spPr>
      </p:pic>
      <p:pic>
        <p:nvPicPr>
          <p:cNvPr id="3" name="Picture 2">
            <a:extLst>
              <a:ext uri="{FF2B5EF4-FFF2-40B4-BE49-F238E27FC236}">
                <a16:creationId xmlns:a16="http://schemas.microsoft.com/office/drawing/2014/main" id="{E9F59393-77BA-4BA9-B6C4-13C02FF3C918}"/>
              </a:ext>
            </a:extLst>
          </p:cNvPr>
          <p:cNvPicPr>
            <a:picLocks noChangeAspect="1"/>
          </p:cNvPicPr>
          <p:nvPr/>
        </p:nvPicPr>
        <p:blipFill>
          <a:blip r:embed="rId3"/>
          <a:stretch>
            <a:fillRect/>
          </a:stretch>
        </p:blipFill>
        <p:spPr>
          <a:xfrm>
            <a:off x="432318" y="1014917"/>
            <a:ext cx="11327363" cy="5590824"/>
          </a:xfrm>
          <a:prstGeom prst="rect">
            <a:avLst/>
          </a:prstGeom>
        </p:spPr>
      </p:pic>
    </p:spTree>
    <p:extLst>
      <p:ext uri="{BB962C8B-B14F-4D97-AF65-F5344CB8AC3E}">
        <p14:creationId xmlns:p14="http://schemas.microsoft.com/office/powerpoint/2010/main" val="151318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344" y="293453"/>
            <a:ext cx="8791575" cy="884329"/>
          </a:xfrm>
        </p:spPr>
        <p:txBody>
          <a:bodyPr/>
          <a:lstStyle/>
          <a:p>
            <a:pPr algn="l"/>
            <a:r>
              <a:rPr lang="en-GB" dirty="0">
                <a:latin typeface="Arial" panose="020B0604020202020204" pitchFamily="34" charset="0"/>
                <a:cs typeface="Arial" panose="020B0604020202020204" pitchFamily="34" charset="0"/>
              </a:rPr>
              <a:t>Staffing</a:t>
            </a:r>
          </a:p>
        </p:txBody>
      </p:sp>
      <p:sp>
        <p:nvSpPr>
          <p:cNvPr id="3" name="Subtitle 2"/>
          <p:cNvSpPr>
            <a:spLocks noGrp="1"/>
          </p:cNvSpPr>
          <p:nvPr>
            <p:ph type="subTitle" idx="1"/>
          </p:nvPr>
        </p:nvSpPr>
        <p:spPr>
          <a:xfrm>
            <a:off x="838343" y="1048160"/>
            <a:ext cx="8791575" cy="792783"/>
          </a:xfrm>
        </p:spPr>
        <p:txBody>
          <a:bodyPr>
            <a:normAutofit/>
          </a:bodyPr>
          <a:lstStyle/>
          <a:p>
            <a:pPr algn="l"/>
            <a:r>
              <a:rPr lang="en-GB" sz="3600" dirty="0"/>
              <a:t>Year 6  2024-25</a:t>
            </a:r>
          </a:p>
        </p:txBody>
      </p:sp>
      <p:sp>
        <p:nvSpPr>
          <p:cNvPr id="8" name="TextBox 7"/>
          <p:cNvSpPr txBox="1"/>
          <p:nvPr/>
        </p:nvSpPr>
        <p:spPr>
          <a:xfrm>
            <a:off x="7396734" y="4702113"/>
            <a:ext cx="2160000" cy="1323439"/>
          </a:xfrm>
          <a:prstGeom prst="rect">
            <a:avLst/>
          </a:prstGeom>
          <a:noFill/>
        </p:spPr>
        <p:txBody>
          <a:bodyPr wrap="square" rtlCol="0">
            <a:spAutoFit/>
          </a:bodyPr>
          <a:lstStyle/>
          <a:p>
            <a:pPr algn="ctr"/>
            <a:r>
              <a:rPr lang="en-GB" sz="2000" b="1" dirty="0"/>
              <a:t>Miss Jill </a:t>
            </a:r>
            <a:r>
              <a:rPr lang="en-GB" sz="2000" b="1" dirty="0" err="1"/>
              <a:t>Oddy</a:t>
            </a:r>
            <a:endParaRPr lang="en-GB" sz="2000" b="1" dirty="0"/>
          </a:p>
          <a:p>
            <a:pPr algn="ctr"/>
            <a:endParaRPr lang="en-GB" sz="2000" b="1" dirty="0"/>
          </a:p>
          <a:p>
            <a:pPr algn="ctr"/>
            <a:r>
              <a:rPr lang="en-GB" sz="2000" b="1" dirty="0"/>
              <a:t>Class Teacher Wednesday</a:t>
            </a:r>
          </a:p>
        </p:txBody>
      </p:sp>
      <p:sp>
        <p:nvSpPr>
          <p:cNvPr id="10" name="TextBox 9"/>
          <p:cNvSpPr txBox="1"/>
          <p:nvPr/>
        </p:nvSpPr>
        <p:spPr>
          <a:xfrm>
            <a:off x="2692310" y="4702114"/>
            <a:ext cx="2160000" cy="1323439"/>
          </a:xfrm>
          <a:prstGeom prst="rect">
            <a:avLst/>
          </a:prstGeom>
          <a:noFill/>
        </p:spPr>
        <p:txBody>
          <a:bodyPr wrap="square" rtlCol="0">
            <a:spAutoFit/>
          </a:bodyPr>
          <a:lstStyle/>
          <a:p>
            <a:pPr algn="ctr"/>
            <a:r>
              <a:rPr lang="en-GB" sz="2000" b="1" dirty="0"/>
              <a:t>Mrs </a:t>
            </a:r>
            <a:r>
              <a:rPr lang="en-GB" sz="2000" b="1" dirty="0" err="1"/>
              <a:t>Tifa</a:t>
            </a:r>
            <a:r>
              <a:rPr lang="en-GB" sz="2000" b="1" dirty="0"/>
              <a:t> Hall</a:t>
            </a:r>
          </a:p>
          <a:p>
            <a:pPr algn="ctr"/>
            <a:endParaRPr lang="en-GB" sz="2000" b="1" dirty="0"/>
          </a:p>
          <a:p>
            <a:pPr algn="ctr"/>
            <a:r>
              <a:rPr lang="en-GB" sz="2000" b="1" dirty="0"/>
              <a:t>Learning Support</a:t>
            </a:r>
          </a:p>
        </p:txBody>
      </p:sp>
      <p:pic>
        <p:nvPicPr>
          <p:cNvPr id="4" name="Picture 3">
            <a:extLst>
              <a:ext uri="{FF2B5EF4-FFF2-40B4-BE49-F238E27FC236}">
                <a16:creationId xmlns:a16="http://schemas.microsoft.com/office/drawing/2014/main" id="{DF89BE1E-A1CE-4510-A813-B9E1F3E0BC72}"/>
              </a:ext>
            </a:extLst>
          </p:cNvPr>
          <p:cNvPicPr>
            <a:picLocks noChangeAspect="1"/>
          </p:cNvPicPr>
          <p:nvPr/>
        </p:nvPicPr>
        <p:blipFill>
          <a:blip r:embed="rId2"/>
          <a:stretch>
            <a:fillRect/>
          </a:stretch>
        </p:blipFill>
        <p:spPr>
          <a:xfrm>
            <a:off x="9838944" y="136903"/>
            <a:ext cx="2221757" cy="501132"/>
          </a:xfrm>
          <a:prstGeom prst="rect">
            <a:avLst/>
          </a:prstGeom>
        </p:spPr>
      </p:pic>
      <p:sp>
        <p:nvSpPr>
          <p:cNvPr id="14" name="TextBox 13">
            <a:extLst>
              <a:ext uri="{FF2B5EF4-FFF2-40B4-BE49-F238E27FC236}">
                <a16:creationId xmlns:a16="http://schemas.microsoft.com/office/drawing/2014/main" id="{C63D0AA4-2E07-43D7-A559-938C186B62BC}"/>
              </a:ext>
            </a:extLst>
          </p:cNvPr>
          <p:cNvSpPr txBox="1"/>
          <p:nvPr/>
        </p:nvSpPr>
        <p:spPr>
          <a:xfrm>
            <a:off x="340098" y="4702114"/>
            <a:ext cx="2160000" cy="1323439"/>
          </a:xfrm>
          <a:prstGeom prst="rect">
            <a:avLst/>
          </a:prstGeom>
          <a:noFill/>
        </p:spPr>
        <p:txBody>
          <a:bodyPr wrap="square" rtlCol="0">
            <a:spAutoFit/>
          </a:bodyPr>
          <a:lstStyle/>
          <a:p>
            <a:pPr algn="ctr"/>
            <a:r>
              <a:rPr lang="en-GB" sz="2000" b="1" dirty="0"/>
              <a:t>Mr John Spinks</a:t>
            </a:r>
          </a:p>
          <a:p>
            <a:pPr algn="ctr"/>
            <a:endParaRPr lang="en-GB" sz="2000" b="1" dirty="0"/>
          </a:p>
          <a:p>
            <a:pPr algn="ctr"/>
            <a:r>
              <a:rPr lang="en-GB" sz="2000" b="1" dirty="0"/>
              <a:t>Class Teacher / Deputy Head</a:t>
            </a:r>
          </a:p>
        </p:txBody>
      </p:sp>
      <p:sp>
        <p:nvSpPr>
          <p:cNvPr id="19" name="TextBox 18">
            <a:extLst>
              <a:ext uri="{FF2B5EF4-FFF2-40B4-BE49-F238E27FC236}">
                <a16:creationId xmlns:a16="http://schemas.microsoft.com/office/drawing/2014/main" id="{87772220-3100-4848-82DB-CAA04C23ED1E}"/>
              </a:ext>
            </a:extLst>
          </p:cNvPr>
          <p:cNvSpPr txBox="1"/>
          <p:nvPr/>
        </p:nvSpPr>
        <p:spPr>
          <a:xfrm>
            <a:off x="9748946" y="4702113"/>
            <a:ext cx="2160000" cy="1323439"/>
          </a:xfrm>
          <a:prstGeom prst="rect">
            <a:avLst/>
          </a:prstGeom>
          <a:noFill/>
        </p:spPr>
        <p:txBody>
          <a:bodyPr wrap="square" rtlCol="0">
            <a:spAutoFit/>
          </a:bodyPr>
          <a:lstStyle/>
          <a:p>
            <a:pPr algn="ctr"/>
            <a:r>
              <a:rPr lang="en-GB" sz="2000" b="1" dirty="0"/>
              <a:t>Mrs An </a:t>
            </a:r>
            <a:r>
              <a:rPr lang="en-GB" sz="2000" b="1" dirty="0" err="1"/>
              <a:t>Joul</a:t>
            </a:r>
            <a:endParaRPr lang="en-GB" sz="2000" b="1" dirty="0"/>
          </a:p>
          <a:p>
            <a:pPr algn="ctr"/>
            <a:endParaRPr lang="en-GB" sz="2000" b="1" dirty="0"/>
          </a:p>
          <a:p>
            <a:pPr algn="ctr"/>
            <a:r>
              <a:rPr lang="en-GB" sz="2000" b="1" dirty="0"/>
              <a:t>Class Teacher Thursday</a:t>
            </a:r>
          </a:p>
        </p:txBody>
      </p:sp>
      <p:pic>
        <p:nvPicPr>
          <p:cNvPr id="6" name="Picture 5">
            <a:extLst>
              <a:ext uri="{FF2B5EF4-FFF2-40B4-BE49-F238E27FC236}">
                <a16:creationId xmlns:a16="http://schemas.microsoft.com/office/drawing/2014/main" id="{C784EB83-07A0-40BE-B620-D03867B41CD0}"/>
              </a:ext>
            </a:extLst>
          </p:cNvPr>
          <p:cNvPicPr>
            <a:picLocks noChangeAspect="1"/>
          </p:cNvPicPr>
          <p:nvPr/>
        </p:nvPicPr>
        <p:blipFill>
          <a:blip r:embed="rId3"/>
          <a:stretch>
            <a:fillRect/>
          </a:stretch>
        </p:blipFill>
        <p:spPr>
          <a:xfrm>
            <a:off x="430098" y="2390281"/>
            <a:ext cx="1980000" cy="198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A130622E-9EDF-4A62-B7C7-104347916867}"/>
              </a:ext>
            </a:extLst>
          </p:cNvPr>
          <p:cNvPicPr>
            <a:picLocks noChangeAspect="1"/>
          </p:cNvPicPr>
          <p:nvPr/>
        </p:nvPicPr>
        <p:blipFill>
          <a:blip r:embed="rId4"/>
          <a:stretch>
            <a:fillRect/>
          </a:stretch>
        </p:blipFill>
        <p:spPr>
          <a:xfrm>
            <a:off x="2782310" y="2390281"/>
            <a:ext cx="1980000" cy="198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a:extLst>
              <a:ext uri="{FF2B5EF4-FFF2-40B4-BE49-F238E27FC236}">
                <a16:creationId xmlns:a16="http://schemas.microsoft.com/office/drawing/2014/main" id="{84A987A6-FA17-49FC-98CA-545B3FBB8396}"/>
              </a:ext>
            </a:extLst>
          </p:cNvPr>
          <p:cNvPicPr>
            <a:picLocks noChangeAspect="1"/>
          </p:cNvPicPr>
          <p:nvPr/>
        </p:nvPicPr>
        <p:blipFill>
          <a:blip r:embed="rId5"/>
          <a:stretch>
            <a:fillRect/>
          </a:stretch>
        </p:blipFill>
        <p:spPr>
          <a:xfrm>
            <a:off x="9838944" y="2390281"/>
            <a:ext cx="1980000" cy="198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0FEAB389-B4DF-45C1-B449-22F44F55B158}"/>
              </a:ext>
            </a:extLst>
          </p:cNvPr>
          <p:cNvPicPr>
            <a:picLocks noChangeAspect="1"/>
          </p:cNvPicPr>
          <p:nvPr/>
        </p:nvPicPr>
        <p:blipFill>
          <a:blip r:embed="rId6"/>
          <a:stretch>
            <a:fillRect/>
          </a:stretch>
        </p:blipFill>
        <p:spPr>
          <a:xfrm>
            <a:off x="7486734" y="2390281"/>
            <a:ext cx="1980000" cy="198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0762E330-5E7A-48C5-9EBB-81D61D2CF7A4}"/>
              </a:ext>
            </a:extLst>
          </p:cNvPr>
          <p:cNvPicPr>
            <a:picLocks noChangeAspect="1"/>
          </p:cNvPicPr>
          <p:nvPr/>
        </p:nvPicPr>
        <p:blipFill>
          <a:blip r:embed="rId7"/>
          <a:stretch>
            <a:fillRect/>
          </a:stretch>
        </p:blipFill>
        <p:spPr>
          <a:xfrm>
            <a:off x="5134522" y="2390281"/>
            <a:ext cx="1980000" cy="198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a:extLst>
              <a:ext uri="{FF2B5EF4-FFF2-40B4-BE49-F238E27FC236}">
                <a16:creationId xmlns:a16="http://schemas.microsoft.com/office/drawing/2014/main" id="{6320D4EE-03D5-45B4-9342-64579F9E6E0B}"/>
              </a:ext>
            </a:extLst>
          </p:cNvPr>
          <p:cNvSpPr txBox="1"/>
          <p:nvPr/>
        </p:nvSpPr>
        <p:spPr>
          <a:xfrm>
            <a:off x="5044522" y="4702113"/>
            <a:ext cx="2160000" cy="1323439"/>
          </a:xfrm>
          <a:prstGeom prst="rect">
            <a:avLst/>
          </a:prstGeom>
          <a:noFill/>
        </p:spPr>
        <p:txBody>
          <a:bodyPr wrap="square" rtlCol="0">
            <a:spAutoFit/>
          </a:bodyPr>
          <a:lstStyle/>
          <a:p>
            <a:pPr algn="ctr"/>
            <a:r>
              <a:rPr lang="en-GB" sz="2000" b="1" dirty="0"/>
              <a:t>Mrs Jane Wiles</a:t>
            </a:r>
          </a:p>
          <a:p>
            <a:pPr algn="ctr"/>
            <a:endParaRPr lang="en-GB" sz="2000" b="1" dirty="0"/>
          </a:p>
          <a:p>
            <a:pPr algn="ctr"/>
            <a:r>
              <a:rPr lang="en-GB" sz="2000" b="1" dirty="0"/>
              <a:t>Class Teacher Tuesday</a:t>
            </a:r>
          </a:p>
        </p:txBody>
      </p:sp>
    </p:spTree>
    <p:extLst>
      <p:ext uri="{BB962C8B-B14F-4D97-AF65-F5344CB8AC3E}">
        <p14:creationId xmlns:p14="http://schemas.microsoft.com/office/powerpoint/2010/main" val="373956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15" y="104762"/>
            <a:ext cx="8001000" cy="816430"/>
          </a:xfrm>
        </p:spPr>
        <p:txBody>
          <a:bodyPr>
            <a:normAutofit fontScale="90000"/>
          </a:bodyPr>
          <a:lstStyle/>
          <a:p>
            <a:r>
              <a:rPr lang="en-GB" dirty="0">
                <a:latin typeface="Arial" panose="020B0604020202020204" pitchFamily="34" charset="0"/>
                <a:cs typeface="Arial" panose="020B0604020202020204" pitchFamily="34" charset="0"/>
              </a:rPr>
              <a:t>Weekly Events</a:t>
            </a:r>
          </a:p>
        </p:txBody>
      </p:sp>
      <p:graphicFrame>
        <p:nvGraphicFramePr>
          <p:cNvPr id="5" name="Table 4"/>
          <p:cNvGraphicFramePr>
            <a:graphicFrameLocks noGrp="1"/>
          </p:cNvGraphicFramePr>
          <p:nvPr>
            <p:extLst>
              <p:ext uri="{D42A27DB-BD31-4B8C-83A1-F6EECF244321}">
                <p14:modId xmlns:p14="http://schemas.microsoft.com/office/powerpoint/2010/main" val="1786239410"/>
              </p:ext>
            </p:extLst>
          </p:nvPr>
        </p:nvGraphicFramePr>
        <p:xfrm>
          <a:off x="910386" y="1034424"/>
          <a:ext cx="10371225" cy="4282666"/>
        </p:xfrm>
        <a:graphic>
          <a:graphicData uri="http://schemas.openxmlformats.org/drawingml/2006/table">
            <a:tbl>
              <a:tblPr firstRow="1" bandRow="1">
                <a:tableStyleId>{5C22544A-7EE6-4342-B048-85BDC9FD1C3A}</a:tableStyleId>
              </a:tblPr>
              <a:tblGrid>
                <a:gridCol w="2209886">
                  <a:extLst>
                    <a:ext uri="{9D8B030D-6E8A-4147-A177-3AD203B41FA5}">
                      <a16:colId xmlns:a16="http://schemas.microsoft.com/office/drawing/2014/main" val="3360341266"/>
                    </a:ext>
                  </a:extLst>
                </a:gridCol>
                <a:gridCol w="5184742">
                  <a:extLst>
                    <a:ext uri="{9D8B030D-6E8A-4147-A177-3AD203B41FA5}">
                      <a16:colId xmlns:a16="http://schemas.microsoft.com/office/drawing/2014/main" val="377853822"/>
                    </a:ext>
                  </a:extLst>
                </a:gridCol>
                <a:gridCol w="2976597">
                  <a:extLst>
                    <a:ext uri="{9D8B030D-6E8A-4147-A177-3AD203B41FA5}">
                      <a16:colId xmlns:a16="http://schemas.microsoft.com/office/drawing/2014/main" val="2094858533"/>
                    </a:ext>
                  </a:extLst>
                </a:gridCol>
              </a:tblGrid>
              <a:tr h="625066">
                <a:tc>
                  <a:txBody>
                    <a:bodyPr/>
                    <a:lstStyle/>
                    <a:p>
                      <a:pPr algn="ctr"/>
                      <a:r>
                        <a:rPr lang="en-GB" dirty="0"/>
                        <a:t>Day</a:t>
                      </a:r>
                    </a:p>
                  </a:txBody>
                  <a:tcPr anchor="ctr"/>
                </a:tc>
                <a:tc gridSpan="2">
                  <a:txBody>
                    <a:bodyPr/>
                    <a:lstStyle/>
                    <a:p>
                      <a:pPr algn="ctr"/>
                      <a:r>
                        <a:rPr lang="en-GB" dirty="0"/>
                        <a:t>Event</a:t>
                      </a:r>
                    </a:p>
                  </a:txBody>
                  <a:tcPr anchor="ctr"/>
                </a:tc>
                <a:tc hMerge="1">
                  <a:txBody>
                    <a:bodyPr/>
                    <a:lstStyle/>
                    <a:p>
                      <a:pPr algn="ctr"/>
                      <a:endParaRPr lang="en-GB"/>
                    </a:p>
                  </a:txBody>
                  <a:tcPr/>
                </a:tc>
                <a:extLst>
                  <a:ext uri="{0D108BD9-81ED-4DB2-BD59-A6C34878D82A}">
                    <a16:rowId xmlns:a16="http://schemas.microsoft.com/office/drawing/2014/main" val="2222346312"/>
                  </a:ext>
                </a:extLst>
              </a:tr>
              <a:tr h="731520">
                <a:tc>
                  <a:txBody>
                    <a:bodyPr/>
                    <a:lstStyle/>
                    <a:p>
                      <a:pPr algn="ctr"/>
                      <a:r>
                        <a:rPr lang="en-GB" sz="1600" dirty="0"/>
                        <a:t>Monday</a:t>
                      </a:r>
                    </a:p>
                  </a:txBody>
                  <a:tcPr anchor="ctr"/>
                </a:tc>
                <a:tc>
                  <a:txBody>
                    <a:bodyPr/>
                    <a:lstStyle/>
                    <a:p>
                      <a:pPr lvl="0" algn="ctr">
                        <a:buNone/>
                      </a:pPr>
                      <a:r>
                        <a:rPr lang="en-GB" sz="1400" b="1" i="0" u="none" strike="noStrike" noProof="0" dirty="0">
                          <a:latin typeface="Century Gothic"/>
                        </a:rPr>
                        <a:t>Booster maths groups are on Mondays from 3.15 to 4.30. </a:t>
                      </a:r>
                      <a:r>
                        <a:rPr lang="en-GB" sz="1400" b="0" i="0" u="none" strike="noStrike" noProof="0" dirty="0">
                          <a:latin typeface="Century Gothic"/>
                        </a:rPr>
                        <a:t>The booster group for maths started </a:t>
                      </a:r>
                      <a:r>
                        <a:rPr lang="en-GB" sz="1400" b="1" i="0" u="none" strike="noStrike" noProof="0" dirty="0">
                          <a:latin typeface="Century Gothic"/>
                        </a:rPr>
                        <a:t>on 9</a:t>
                      </a:r>
                      <a:r>
                        <a:rPr lang="en-GB" sz="1400" b="1" i="0" u="none" strike="noStrike" baseline="30000" noProof="0" dirty="0">
                          <a:latin typeface="Century Gothic"/>
                        </a:rPr>
                        <a:t>th</a:t>
                      </a:r>
                      <a:r>
                        <a:rPr lang="en-GB" sz="1400" b="1" i="0" u="none" strike="noStrike" noProof="0" dirty="0">
                          <a:latin typeface="Century Gothic"/>
                        </a:rPr>
                        <a:t> September </a:t>
                      </a:r>
                      <a:endParaRPr lang="en-US" sz="1400" dirty="0"/>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600" dirty="0"/>
                        <a:t>Homework set</a:t>
                      </a:r>
                    </a:p>
                  </a:txBody>
                  <a:tcPr anchor="ctr"/>
                </a:tc>
                <a:extLst>
                  <a:ext uri="{0D108BD9-81ED-4DB2-BD59-A6C34878D82A}">
                    <a16:rowId xmlns:a16="http://schemas.microsoft.com/office/drawing/2014/main" val="1777051361"/>
                  </a:ext>
                </a:extLst>
              </a:tr>
              <a:tr h="731520">
                <a:tc>
                  <a:txBody>
                    <a:bodyPr/>
                    <a:lstStyle/>
                    <a:p>
                      <a:pPr algn="ctr"/>
                      <a:r>
                        <a:rPr lang="en-GB" sz="1600" dirty="0"/>
                        <a:t>Tuesday</a:t>
                      </a:r>
                    </a:p>
                  </a:txBody>
                  <a:tcPr anchor="ctr"/>
                </a:tc>
                <a:tc>
                  <a:txBody>
                    <a:bodyPr/>
                    <a:lstStyle/>
                    <a:p>
                      <a:pPr algn="ctr"/>
                      <a:endParaRPr lang="en-GB" sz="1600" dirty="0"/>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600" dirty="0"/>
                        <a:t>Homework set</a:t>
                      </a:r>
                    </a:p>
                  </a:txBody>
                  <a:tcPr anchor="ctr"/>
                </a:tc>
                <a:extLst>
                  <a:ext uri="{0D108BD9-81ED-4DB2-BD59-A6C34878D82A}">
                    <a16:rowId xmlns:a16="http://schemas.microsoft.com/office/drawing/2014/main" val="216567878"/>
                  </a:ext>
                </a:extLst>
              </a:tr>
              <a:tr h="731520">
                <a:tc>
                  <a:txBody>
                    <a:bodyPr/>
                    <a:lstStyle/>
                    <a:p>
                      <a:pPr algn="ctr"/>
                      <a:r>
                        <a:rPr lang="en-GB" sz="1600" dirty="0"/>
                        <a:t>Wednesday</a:t>
                      </a:r>
                    </a:p>
                  </a:txBody>
                  <a:tcPr anchor="ctr"/>
                </a:tc>
                <a:tc>
                  <a:txBody>
                    <a:bodyPr/>
                    <a:lstStyle/>
                    <a:p>
                      <a:pPr algn="ctr"/>
                      <a:r>
                        <a:rPr lang="en-GB" sz="1600" dirty="0"/>
                        <a:t>PE (wear kit)</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600" dirty="0"/>
                        <a:t>Homework set</a:t>
                      </a:r>
                    </a:p>
                  </a:txBody>
                  <a:tcPr anchor="ctr"/>
                </a:tc>
                <a:extLst>
                  <a:ext uri="{0D108BD9-81ED-4DB2-BD59-A6C34878D82A}">
                    <a16:rowId xmlns:a16="http://schemas.microsoft.com/office/drawing/2014/main" val="3040501513"/>
                  </a:ext>
                </a:extLst>
              </a:tr>
              <a:tr h="731520">
                <a:tc>
                  <a:txBody>
                    <a:bodyPr/>
                    <a:lstStyle/>
                    <a:p>
                      <a:pPr algn="ctr"/>
                      <a:r>
                        <a:rPr lang="en-GB" sz="1600" dirty="0"/>
                        <a:t>Thursday</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t>PE (wear kit)</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600" dirty="0"/>
                        <a:t>Homework set</a:t>
                      </a:r>
                    </a:p>
                  </a:txBody>
                  <a:tcPr anchor="ctr"/>
                </a:tc>
                <a:extLst>
                  <a:ext uri="{0D108BD9-81ED-4DB2-BD59-A6C34878D82A}">
                    <a16:rowId xmlns:a16="http://schemas.microsoft.com/office/drawing/2014/main" val="2395688092"/>
                  </a:ext>
                </a:extLst>
              </a:tr>
              <a:tr h="731520">
                <a:tc>
                  <a:txBody>
                    <a:bodyPr/>
                    <a:lstStyle/>
                    <a:p>
                      <a:pPr algn="ctr"/>
                      <a:r>
                        <a:rPr lang="en-GB" sz="1600" dirty="0"/>
                        <a:t>Friday</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Achievement assembly</a:t>
                      </a:r>
                    </a:p>
                  </a:txBody>
                  <a:tcPr anchor="ctr"/>
                </a:tc>
                <a:tc>
                  <a:txBody>
                    <a:bodyPr/>
                    <a:lstStyle/>
                    <a:p>
                      <a:pPr algn="ctr"/>
                      <a:endParaRPr lang="en-US" sz="1600" dirty="0"/>
                    </a:p>
                  </a:txBody>
                  <a:tcPr anchor="ctr"/>
                </a:tc>
                <a:extLst>
                  <a:ext uri="{0D108BD9-81ED-4DB2-BD59-A6C34878D82A}">
                    <a16:rowId xmlns:a16="http://schemas.microsoft.com/office/drawing/2014/main" val="4225498553"/>
                  </a:ext>
                </a:extLst>
              </a:tr>
            </a:tbl>
          </a:graphicData>
        </a:graphic>
      </p:graphicFrame>
      <p:sp>
        <p:nvSpPr>
          <p:cNvPr id="6" name="Rectangle 5"/>
          <p:cNvSpPr/>
          <p:nvPr/>
        </p:nvSpPr>
        <p:spPr>
          <a:xfrm>
            <a:off x="411435" y="5551714"/>
            <a:ext cx="11369129" cy="923330"/>
          </a:xfrm>
          <a:prstGeom prst="rect">
            <a:avLst/>
          </a:prstGeom>
        </p:spPr>
        <p:txBody>
          <a:bodyPr wrap="square" lIns="91440" tIns="45720" rIns="91440" bIns="45720" anchor="t">
            <a:spAutoFit/>
          </a:bodyPr>
          <a:lstStyle/>
          <a:p>
            <a:pPr algn="ctr"/>
            <a:r>
              <a:rPr lang="en-GB" dirty="0"/>
              <a:t>Please note that for PE, earrings (studs only) need to be removed once the ears have been pierced for 6 months. If your child cannot do this unaided, please send them in without earrings on PE days. Pupils with newly pierced ears will be required to tape up their ears during PE lessons for safety reasons.</a:t>
            </a:r>
            <a:endParaRPr lang="en-US" dirty="0"/>
          </a:p>
        </p:txBody>
      </p:sp>
      <p:pic>
        <p:nvPicPr>
          <p:cNvPr id="8" name="Picture 7">
            <a:extLst>
              <a:ext uri="{FF2B5EF4-FFF2-40B4-BE49-F238E27FC236}">
                <a16:creationId xmlns:a16="http://schemas.microsoft.com/office/drawing/2014/main" id="{2D3408D9-B934-492A-A424-73B81B5F1291}"/>
              </a:ext>
            </a:extLst>
          </p:cNvPr>
          <p:cNvPicPr>
            <a:picLocks noChangeAspect="1"/>
          </p:cNvPicPr>
          <p:nvPr/>
        </p:nvPicPr>
        <p:blipFill>
          <a:blip r:embed="rId2"/>
          <a:stretch>
            <a:fillRect/>
          </a:stretch>
        </p:blipFill>
        <p:spPr>
          <a:xfrm>
            <a:off x="9837721" y="132162"/>
            <a:ext cx="2221757" cy="501132"/>
          </a:xfrm>
          <a:prstGeom prst="rect">
            <a:avLst/>
          </a:prstGeom>
        </p:spPr>
      </p:pic>
    </p:spTree>
    <p:extLst>
      <p:ext uri="{BB962C8B-B14F-4D97-AF65-F5344CB8AC3E}">
        <p14:creationId xmlns:p14="http://schemas.microsoft.com/office/powerpoint/2010/main" val="189580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E7DE-15C0-4040-BEB3-BF87987B715A}"/>
              </a:ext>
            </a:extLst>
          </p:cNvPr>
          <p:cNvSpPr>
            <a:spLocks noGrp="1"/>
          </p:cNvSpPr>
          <p:nvPr>
            <p:ph type="title"/>
          </p:nvPr>
        </p:nvSpPr>
        <p:spPr>
          <a:xfrm>
            <a:off x="724317" y="115858"/>
            <a:ext cx="8534400" cy="1507067"/>
          </a:xfrm>
        </p:spPr>
        <p:txBody>
          <a:bodyPr/>
          <a:lstStyle/>
          <a:p>
            <a:r>
              <a:rPr lang="en-GB"/>
              <a:t>Topics this term.</a:t>
            </a:r>
            <a:br>
              <a:rPr lang="en-GB"/>
            </a:br>
            <a:endParaRPr lang="en-GB"/>
          </a:p>
        </p:txBody>
      </p:sp>
      <p:sp>
        <p:nvSpPr>
          <p:cNvPr id="3" name="TextBox 2">
            <a:extLst>
              <a:ext uri="{FF2B5EF4-FFF2-40B4-BE49-F238E27FC236}">
                <a16:creationId xmlns:a16="http://schemas.microsoft.com/office/drawing/2014/main" id="{612A74E9-DBB7-4BC4-B14C-F104B3911BB3}"/>
              </a:ext>
            </a:extLst>
          </p:cNvPr>
          <p:cNvSpPr txBox="1"/>
          <p:nvPr/>
        </p:nvSpPr>
        <p:spPr>
          <a:xfrm>
            <a:off x="774032" y="864268"/>
            <a:ext cx="11329888"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t>English:</a:t>
            </a:r>
            <a:r>
              <a:rPr lang="en-US" sz="2400" dirty="0"/>
              <a:t> </a:t>
            </a:r>
            <a:r>
              <a:rPr lang="en-US" dirty="0">
                <a:ea typeface="+mn-lt"/>
                <a:cs typeface="+mn-lt"/>
              </a:rPr>
              <a:t>This is taught each day. Over the year there will be continued focus on grammar, writing skills, spelling and extended writing. We will do guided reading comprehension-style questions in Year 6 too. The text types that we are focusing on this term are: poetry, non-chronological reports, recounts and adventure stories. We are expecting that most of the children reach age related expectations in English skills and we will be supporting and giving work to help with this.  </a:t>
            </a:r>
            <a:endParaRPr lang="en-US" dirty="0"/>
          </a:p>
          <a:p>
            <a:r>
              <a:rPr lang="en-US" dirty="0">
                <a:ea typeface="+mn-lt"/>
                <a:cs typeface="+mn-lt"/>
              </a:rPr>
              <a:t>Although the children are older and have learnt to read, it is still vitally important to talk to them about their reading and share books and stories together. Sustained reading and skimming and scanning for information are important skills ready for high school, which can be practiced at home by </a:t>
            </a:r>
            <a:r>
              <a:rPr lang="en-US" b="1" dirty="0">
                <a:ea typeface="+mn-lt"/>
                <a:cs typeface="+mn-lt"/>
              </a:rPr>
              <a:t>reading for at least 10 minutes each night</a:t>
            </a:r>
            <a:r>
              <a:rPr lang="en-US" dirty="0">
                <a:ea typeface="+mn-lt"/>
                <a:cs typeface="+mn-lt"/>
              </a:rPr>
              <a:t>. It does work! Ask last year’s class! </a:t>
            </a:r>
          </a:p>
          <a:p>
            <a:endParaRPr lang="en-US" dirty="0"/>
          </a:p>
          <a:p>
            <a:r>
              <a:rPr lang="en-US" sz="2400" u="sng" dirty="0" err="1"/>
              <a:t>Maths</a:t>
            </a:r>
            <a:r>
              <a:rPr lang="en-US" sz="2400" u="sng" dirty="0"/>
              <a:t>:</a:t>
            </a:r>
            <a:r>
              <a:rPr lang="en-US" sz="2400" dirty="0"/>
              <a:t> </a:t>
            </a:r>
            <a:r>
              <a:rPr lang="en-US" dirty="0">
                <a:ea typeface="+mn-lt"/>
                <a:cs typeface="+mn-lt"/>
              </a:rPr>
              <a:t>This is taught each day. This half-term we begin with number; specifically, place value, addition/ subtraction, multiplication and division skills. We will also have an investigations and problem solving which require the children to think, question, reason  and apply skills they have learnt. We aim to make them all confident and logical in their approach to work. </a:t>
            </a:r>
          </a:p>
          <a:p>
            <a:r>
              <a:rPr lang="en-US" b="1" dirty="0">
                <a:ea typeface="+mn-lt"/>
                <a:cs typeface="+mn-lt"/>
              </a:rPr>
              <a:t>We will also have a mental </a:t>
            </a:r>
            <a:r>
              <a:rPr lang="en-US" b="1" dirty="0" err="1">
                <a:ea typeface="+mn-lt"/>
                <a:cs typeface="+mn-lt"/>
              </a:rPr>
              <a:t>maths</a:t>
            </a:r>
            <a:r>
              <a:rPr lang="en-US" b="1" dirty="0">
                <a:ea typeface="+mn-lt"/>
                <a:cs typeface="+mn-lt"/>
              </a:rPr>
              <a:t> target this half term which will be: multiplying and dividing any number by 10, 100, 1000. </a:t>
            </a:r>
            <a:endParaRPr lang="en-US" dirty="0"/>
          </a:p>
          <a:p>
            <a:r>
              <a:rPr lang="en-US" dirty="0">
                <a:ea typeface="+mn-lt"/>
                <a:cs typeface="+mn-lt"/>
              </a:rPr>
              <a:t>You can help by supporting your child to learn and remember addition/subtraction bonds, any times tables they do not know and sharing with them real-life applications of </a:t>
            </a:r>
            <a:r>
              <a:rPr lang="en-US" dirty="0" err="1">
                <a:ea typeface="+mn-lt"/>
                <a:cs typeface="+mn-lt"/>
              </a:rPr>
              <a:t>maths</a:t>
            </a:r>
            <a:r>
              <a:rPr lang="en-US" dirty="0">
                <a:ea typeface="+mn-lt"/>
                <a:cs typeface="+mn-lt"/>
              </a:rPr>
              <a:t> e.g. reading gas/electricity meters, looking at phone bills, weighing out ingredients for recipes. </a:t>
            </a:r>
            <a:endParaRPr lang="en-US" sz="2400" u="sng" dirty="0"/>
          </a:p>
        </p:txBody>
      </p:sp>
      <p:pic>
        <p:nvPicPr>
          <p:cNvPr id="4" name="Picture 3">
            <a:extLst>
              <a:ext uri="{FF2B5EF4-FFF2-40B4-BE49-F238E27FC236}">
                <a16:creationId xmlns:a16="http://schemas.microsoft.com/office/drawing/2014/main" id="{B6646878-9CEA-40F1-A5A2-C5940D17854B}"/>
              </a:ext>
            </a:extLst>
          </p:cNvPr>
          <p:cNvPicPr>
            <a:picLocks noChangeAspect="1"/>
          </p:cNvPicPr>
          <p:nvPr/>
        </p:nvPicPr>
        <p:blipFill>
          <a:blip r:embed="rId2"/>
          <a:stretch>
            <a:fillRect/>
          </a:stretch>
        </p:blipFill>
        <p:spPr>
          <a:xfrm>
            <a:off x="10303309" y="0"/>
            <a:ext cx="1807526" cy="572877"/>
          </a:xfrm>
          <a:prstGeom prst="rect">
            <a:avLst/>
          </a:prstGeom>
        </p:spPr>
      </p:pic>
    </p:spTree>
    <p:extLst>
      <p:ext uri="{BB962C8B-B14F-4D97-AF65-F5344CB8AC3E}">
        <p14:creationId xmlns:p14="http://schemas.microsoft.com/office/powerpoint/2010/main" val="35030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E7DE-15C0-4040-BEB3-BF87987B715A}"/>
              </a:ext>
            </a:extLst>
          </p:cNvPr>
          <p:cNvSpPr>
            <a:spLocks noGrp="1"/>
          </p:cNvSpPr>
          <p:nvPr>
            <p:ph type="title"/>
          </p:nvPr>
        </p:nvSpPr>
        <p:spPr>
          <a:xfrm>
            <a:off x="724317" y="115858"/>
            <a:ext cx="8534400" cy="1507067"/>
          </a:xfrm>
        </p:spPr>
        <p:txBody>
          <a:bodyPr/>
          <a:lstStyle/>
          <a:p>
            <a:r>
              <a:rPr lang="en-GB"/>
              <a:t>Topics this term.</a:t>
            </a:r>
            <a:br>
              <a:rPr lang="en-GB"/>
            </a:br>
            <a:endParaRPr lang="en-GB"/>
          </a:p>
        </p:txBody>
      </p:sp>
      <p:sp>
        <p:nvSpPr>
          <p:cNvPr id="3" name="TextBox 2">
            <a:extLst>
              <a:ext uri="{FF2B5EF4-FFF2-40B4-BE49-F238E27FC236}">
                <a16:creationId xmlns:a16="http://schemas.microsoft.com/office/drawing/2014/main" id="{612A74E9-DBB7-4BC4-B14C-F104B3911BB3}"/>
              </a:ext>
            </a:extLst>
          </p:cNvPr>
          <p:cNvSpPr txBox="1"/>
          <p:nvPr/>
        </p:nvSpPr>
        <p:spPr>
          <a:xfrm>
            <a:off x="424206" y="864268"/>
            <a:ext cx="11349872" cy="50104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u="sng" dirty="0">
                <a:latin typeface="+mj-lt"/>
              </a:rPr>
              <a:t>Science</a:t>
            </a:r>
            <a:r>
              <a:rPr lang="en-US" sz="2400" dirty="0">
                <a:latin typeface="+mj-lt"/>
              </a:rPr>
              <a:t>:  Human bodily systems. Living things and their habitats. </a:t>
            </a:r>
            <a:br>
              <a:rPr lang="en-US" sz="2400" dirty="0">
                <a:latin typeface="+mj-lt"/>
              </a:rPr>
            </a:br>
            <a:r>
              <a:rPr lang="en-US" sz="2400" u="sng" dirty="0">
                <a:latin typeface="+mj-lt"/>
              </a:rPr>
              <a:t>Geography</a:t>
            </a:r>
            <a:r>
              <a:rPr lang="en-US" sz="2400" dirty="0">
                <a:latin typeface="+mj-lt"/>
              </a:rPr>
              <a:t>: Brazil – would you rather live in Brazil or Britain?</a:t>
            </a:r>
          </a:p>
          <a:p>
            <a:pPr>
              <a:lnSpc>
                <a:spcPct val="150000"/>
              </a:lnSpc>
            </a:pPr>
            <a:r>
              <a:rPr lang="en-US" sz="2400" u="sng" dirty="0">
                <a:latin typeface="+mj-lt"/>
              </a:rPr>
              <a:t>History</a:t>
            </a:r>
            <a:r>
              <a:rPr lang="en-US" sz="2400" dirty="0">
                <a:latin typeface="+mj-lt"/>
              </a:rPr>
              <a:t>: What was South America like in the past- who were the Maya?</a:t>
            </a:r>
            <a:br>
              <a:rPr lang="en-US" sz="2400" dirty="0">
                <a:latin typeface="+mj-lt"/>
              </a:rPr>
            </a:br>
            <a:r>
              <a:rPr lang="en-US" sz="2400" u="sng" dirty="0">
                <a:latin typeface="+mj-lt"/>
              </a:rPr>
              <a:t>RE</a:t>
            </a:r>
            <a:r>
              <a:rPr lang="en-US" sz="2400" dirty="0">
                <a:latin typeface="+mj-lt"/>
              </a:rPr>
              <a:t>: Sikhism and how we celebrate special occasions.</a:t>
            </a:r>
            <a:br>
              <a:rPr lang="en-US" sz="2400" dirty="0">
                <a:latin typeface="+mj-lt"/>
              </a:rPr>
            </a:br>
            <a:r>
              <a:rPr lang="en-US" sz="2400" u="sng" dirty="0">
                <a:latin typeface="+mj-lt"/>
              </a:rPr>
              <a:t>PSHE</a:t>
            </a:r>
            <a:r>
              <a:rPr lang="en-US" sz="2400" dirty="0">
                <a:latin typeface="+mj-lt"/>
              </a:rPr>
              <a:t>: Friendships, new starts and thinking hats. </a:t>
            </a:r>
            <a:br>
              <a:rPr lang="en-US" sz="2400" dirty="0">
                <a:latin typeface="+mj-lt"/>
              </a:rPr>
            </a:br>
            <a:r>
              <a:rPr lang="en-US" sz="2400" u="sng" dirty="0">
                <a:latin typeface="+mj-lt"/>
              </a:rPr>
              <a:t>Art</a:t>
            </a:r>
            <a:r>
              <a:rPr lang="en-US" sz="2400" dirty="0">
                <a:latin typeface="+mj-lt"/>
              </a:rPr>
              <a:t>: Drawing and mark making </a:t>
            </a:r>
            <a:br>
              <a:rPr lang="en-US" sz="2400" dirty="0">
                <a:latin typeface="+mj-lt"/>
              </a:rPr>
            </a:br>
            <a:r>
              <a:rPr lang="en-US" sz="2400" u="sng" dirty="0">
                <a:latin typeface="+mj-lt"/>
              </a:rPr>
              <a:t>Computing</a:t>
            </a:r>
            <a:r>
              <a:rPr lang="en-US" sz="2400" dirty="0">
                <a:latin typeface="+mj-lt"/>
              </a:rPr>
              <a:t>: Online safety.  Computer systems and coding.</a:t>
            </a:r>
            <a:br>
              <a:rPr lang="en-US" sz="2400" dirty="0">
                <a:latin typeface="+mj-lt"/>
              </a:rPr>
            </a:br>
            <a:r>
              <a:rPr lang="en-US" sz="2400" u="sng" dirty="0">
                <a:latin typeface="+mj-lt"/>
              </a:rPr>
              <a:t>Music</a:t>
            </a:r>
            <a:r>
              <a:rPr lang="en-US" sz="2400" dirty="0">
                <a:latin typeface="+mj-lt"/>
              </a:rPr>
              <a:t>: Ukuleles. </a:t>
            </a:r>
          </a:p>
          <a:p>
            <a:pPr>
              <a:lnSpc>
                <a:spcPct val="150000"/>
              </a:lnSpc>
            </a:pPr>
            <a:r>
              <a:rPr lang="en-US" sz="2400" u="sng" dirty="0">
                <a:latin typeface="+mj-lt"/>
                <a:cs typeface="Calibri"/>
              </a:rPr>
              <a:t>PE</a:t>
            </a:r>
            <a:r>
              <a:rPr lang="en-US" sz="2400" dirty="0">
                <a:latin typeface="+mj-lt"/>
                <a:cs typeface="Calibri"/>
              </a:rPr>
              <a:t>:  Athletics, dance and yoga.</a:t>
            </a:r>
            <a:endParaRPr lang="en-US" sz="2400" dirty="0">
              <a:latin typeface="+mj-lt"/>
            </a:endParaRPr>
          </a:p>
        </p:txBody>
      </p:sp>
      <p:pic>
        <p:nvPicPr>
          <p:cNvPr id="4" name="Picture 3">
            <a:extLst>
              <a:ext uri="{FF2B5EF4-FFF2-40B4-BE49-F238E27FC236}">
                <a16:creationId xmlns:a16="http://schemas.microsoft.com/office/drawing/2014/main" id="{ACA1158E-238A-47DE-9EA9-06B6EFA7F08E}"/>
              </a:ext>
            </a:extLst>
          </p:cNvPr>
          <p:cNvPicPr>
            <a:picLocks noChangeAspect="1"/>
          </p:cNvPicPr>
          <p:nvPr/>
        </p:nvPicPr>
        <p:blipFill>
          <a:blip r:embed="rId2"/>
          <a:stretch>
            <a:fillRect/>
          </a:stretch>
        </p:blipFill>
        <p:spPr>
          <a:xfrm>
            <a:off x="10303309" y="0"/>
            <a:ext cx="1807526" cy="572877"/>
          </a:xfrm>
          <a:prstGeom prst="rect">
            <a:avLst/>
          </a:prstGeom>
        </p:spPr>
      </p:pic>
    </p:spTree>
    <p:extLst>
      <p:ext uri="{BB962C8B-B14F-4D97-AF65-F5344CB8AC3E}">
        <p14:creationId xmlns:p14="http://schemas.microsoft.com/office/powerpoint/2010/main" val="32217720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c90d5ef-d686-425f-b39a-99bce88ecb93">
      <UserInfo>
        <DisplayName>James Clay</DisplayName>
        <AccountId>6</AccountId>
        <AccountType/>
      </UserInfo>
    </SharedWithUsers>
    <_activity xmlns="83827ce3-e040-4fd0-a923-649964aa22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94AD846A41B3469BC3CF7F18BA7D9A" ma:contentTypeVersion="14" ma:contentTypeDescription="Create a new document." ma:contentTypeScope="" ma:versionID="effee8d3eec46e4aa771a4d1dd901f37">
  <xsd:schema xmlns:xsd="http://www.w3.org/2001/XMLSchema" xmlns:xs="http://www.w3.org/2001/XMLSchema" xmlns:p="http://schemas.microsoft.com/office/2006/metadata/properties" xmlns:ns3="83827ce3-e040-4fd0-a923-649964aa2262" xmlns:ns4="0c90d5ef-d686-425f-b39a-99bce88ecb93" targetNamespace="http://schemas.microsoft.com/office/2006/metadata/properties" ma:root="true" ma:fieldsID="77f6d75728fe23f6d2be36b69f607c60" ns3:_="" ns4:_="">
    <xsd:import namespace="83827ce3-e040-4fd0-a923-649964aa2262"/>
    <xsd:import namespace="0c90d5ef-d686-425f-b39a-99bce88ecb9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3:MediaServiceObjectDetectorVersion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27ce3-e040-4fd0-a923-649964aa22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90d5ef-d686-425f-b39a-99bce88ecb9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F5202F-1990-4DAC-843C-3CE0C33572D7}">
  <ds:schemaRefs>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0c90d5ef-d686-425f-b39a-99bce88ecb93"/>
    <ds:schemaRef ds:uri="83827ce3-e040-4fd0-a923-649964aa2262"/>
    <ds:schemaRef ds:uri="http://purl.org/dc/terms/"/>
  </ds:schemaRefs>
</ds:datastoreItem>
</file>

<file path=customXml/itemProps2.xml><?xml version="1.0" encoding="utf-8"?>
<ds:datastoreItem xmlns:ds="http://schemas.openxmlformats.org/officeDocument/2006/customXml" ds:itemID="{389B762C-82E8-4614-9C73-D6B779B893D3}">
  <ds:schemaRefs>
    <ds:schemaRef ds:uri="http://schemas.microsoft.com/sharepoint/v3/contenttype/forms"/>
  </ds:schemaRefs>
</ds:datastoreItem>
</file>

<file path=customXml/itemProps3.xml><?xml version="1.0" encoding="utf-8"?>
<ds:datastoreItem xmlns:ds="http://schemas.openxmlformats.org/officeDocument/2006/customXml" ds:itemID="{1B23B41E-657C-4294-AC5B-E5379D4F3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827ce3-e040-4fd0-a923-649964aa2262"/>
    <ds:schemaRef ds:uri="0c90d5ef-d686-425f-b39a-99bce88ecb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175</TotalTime>
  <Words>1928</Words>
  <Application>Microsoft Office PowerPoint</Application>
  <PresentationFormat>Widescreen</PresentationFormat>
  <Paragraphs>182</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 Gothic</vt:lpstr>
      <vt:lpstr>Symbol</vt:lpstr>
      <vt:lpstr>Times New Roman</vt:lpstr>
      <vt:lpstr>Trebuchet MS</vt:lpstr>
      <vt:lpstr>Wingdings 3</vt:lpstr>
      <vt:lpstr>Facet</vt:lpstr>
      <vt:lpstr>Meet the teacher </vt:lpstr>
      <vt:lpstr>Child protection Staff</vt:lpstr>
      <vt:lpstr>Daily timings</vt:lpstr>
      <vt:lpstr>Break Times and Lunch Times </vt:lpstr>
      <vt:lpstr>Timetable </vt:lpstr>
      <vt:lpstr>Staffing</vt:lpstr>
      <vt:lpstr>Weekly Events</vt:lpstr>
      <vt:lpstr>Topics this term. </vt:lpstr>
      <vt:lpstr>Topics this term. </vt:lpstr>
      <vt:lpstr>Homework</vt:lpstr>
      <vt:lpstr>Possible trips and events</vt:lpstr>
      <vt:lpstr>Uniform</vt:lpstr>
      <vt:lpstr>Uniform</vt:lpstr>
      <vt:lpstr>Home School Agreement </vt:lpstr>
      <vt:lpstr>Equipment</vt:lpstr>
      <vt:lpstr>Internet Safety</vt:lpstr>
      <vt:lpstr>Internet Safety</vt:lpstr>
      <vt:lpstr>Attendance.  </vt:lpstr>
      <vt:lpstr>Restorative Behaviour</vt:lpstr>
      <vt:lpstr>Frequently Asked Questions</vt:lpstr>
      <vt:lpstr>Data Checking</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James Clay</dc:creator>
  <cp:lastModifiedBy>John Spinks</cp:lastModifiedBy>
  <cp:revision>62</cp:revision>
  <dcterms:created xsi:type="dcterms:W3CDTF">2019-09-23T16:21:40Z</dcterms:created>
  <dcterms:modified xsi:type="dcterms:W3CDTF">2024-09-10T11:58:56Z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0x0101000794AD846A41B3469BC3CF7F18BA7D9A</vt:lpwstr>
  </property>
  <property fmtid="{D5CDD505-2E9C-101B-9397-08002B2CF9AE}" pid="3" name="MediaServiceImageTags">
    <vt:lpwstr/>
  </property>
</Properties>
</file>