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4"/>
  </p:sldMasterIdLst>
  <p:sldIdLst>
    <p:sldId id="256" r:id="rId5"/>
    <p:sldId id="283" r:id="rId6"/>
    <p:sldId id="286" r:id="rId7"/>
    <p:sldId id="269" r:id="rId8"/>
    <p:sldId id="267" r:id="rId9"/>
    <p:sldId id="258" r:id="rId10"/>
    <p:sldId id="275" r:id="rId11"/>
    <p:sldId id="296" r:id="rId12"/>
    <p:sldId id="284" r:id="rId13"/>
    <p:sldId id="263" r:id="rId14"/>
    <p:sldId id="262" r:id="rId15"/>
    <p:sldId id="285" r:id="rId16"/>
    <p:sldId id="294" r:id="rId17"/>
    <p:sldId id="293" r:id="rId18"/>
    <p:sldId id="288" r:id="rId19"/>
    <p:sldId id="287" r:id="rId20"/>
    <p:sldId id="280" r:id="rId21"/>
    <p:sldId id="295" r:id="rId22"/>
    <p:sldId id="265" r:id="rId23"/>
    <p:sldId id="266" r:id="rId24"/>
    <p:sldId id="26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2919D-7200-5101-E1FF-527DB9A39F5D}" v="117" dt="2024-09-09T20:58:52.493"/>
    <p1510:client id="{FCD442C2-71C3-2230-AA3A-DAEA706BA134}" v="58" dt="2024-09-09T20:47:41.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Meah" userId="S::kerri.meah@manston.leeds.sch.uk::60175021-b396-40c0-9391-5585b1e55cc5" providerId="AD" clId="Web-{FCD442C2-71C3-2230-AA3A-DAEA706BA134}"/>
    <pc:docChg chg="modSld">
      <pc:chgData name="Kerri Meah" userId="S::kerri.meah@manston.leeds.sch.uk::60175021-b396-40c0-9391-5585b1e55cc5" providerId="AD" clId="Web-{FCD442C2-71C3-2230-AA3A-DAEA706BA134}" dt="2024-09-09T20:47:41.876" v="37" actId="20577"/>
      <pc:docMkLst>
        <pc:docMk/>
      </pc:docMkLst>
      <pc:sldChg chg="modSp">
        <pc:chgData name="Kerri Meah" userId="S::kerri.meah@manston.leeds.sch.uk::60175021-b396-40c0-9391-5585b1e55cc5" providerId="AD" clId="Web-{FCD442C2-71C3-2230-AA3A-DAEA706BA134}" dt="2024-09-09T20:47:41.876" v="37" actId="20577"/>
        <pc:sldMkLst>
          <pc:docMk/>
          <pc:sldMk cId="350302523" sldId="275"/>
        </pc:sldMkLst>
        <pc:spChg chg="mod">
          <ac:chgData name="Kerri Meah" userId="S::kerri.meah@manston.leeds.sch.uk::60175021-b396-40c0-9391-5585b1e55cc5" providerId="AD" clId="Web-{FCD442C2-71C3-2230-AA3A-DAEA706BA134}" dt="2024-09-09T20:47:41.876" v="37" actId="20577"/>
          <ac:spMkLst>
            <pc:docMk/>
            <pc:sldMk cId="350302523" sldId="275"/>
            <ac:spMk id="3" creationId="{612A74E9-DBB7-4BC4-B14C-F104B3911BB3}"/>
          </ac:spMkLst>
        </pc:spChg>
        <pc:picChg chg="mod">
          <ac:chgData name="Kerri Meah" userId="S::kerri.meah@manston.leeds.sch.uk::60175021-b396-40c0-9391-5585b1e55cc5" providerId="AD" clId="Web-{FCD442C2-71C3-2230-AA3A-DAEA706BA134}" dt="2024-09-09T20:46:20.966" v="33" actId="14100"/>
          <ac:picMkLst>
            <pc:docMk/>
            <pc:sldMk cId="350302523" sldId="275"/>
            <ac:picMk id="5" creationId="{C9C59584-DF0B-4491-8AF8-0FFB50B07F8C}"/>
          </ac:picMkLst>
        </pc:picChg>
      </pc:sldChg>
      <pc:sldChg chg="modSp">
        <pc:chgData name="Kerri Meah" userId="S::kerri.meah@manston.leeds.sch.uk::60175021-b396-40c0-9391-5585b1e55cc5" providerId="AD" clId="Web-{FCD442C2-71C3-2230-AA3A-DAEA706BA134}" dt="2024-09-09T20:37:47.508" v="4" actId="20577"/>
        <pc:sldMkLst>
          <pc:docMk/>
          <pc:sldMk cId="3221772045" sldId="284"/>
        </pc:sldMkLst>
        <pc:spChg chg="mod">
          <ac:chgData name="Kerri Meah" userId="S::kerri.meah@manston.leeds.sch.uk::60175021-b396-40c0-9391-5585b1e55cc5" providerId="AD" clId="Web-{FCD442C2-71C3-2230-AA3A-DAEA706BA134}" dt="2024-09-09T20:37:47.508" v="4" actId="20577"/>
          <ac:spMkLst>
            <pc:docMk/>
            <pc:sldMk cId="3221772045" sldId="284"/>
            <ac:spMk id="3" creationId="{612A74E9-DBB7-4BC4-B14C-F104B3911BB3}"/>
          </ac:spMkLst>
        </pc:spChg>
      </pc:sldChg>
    </pc:docChg>
  </pc:docChgLst>
  <pc:docChgLst>
    <pc:chgData name="Kerri Meah" userId="60175021-b396-40c0-9391-5585b1e55cc5" providerId="ADAL" clId="{1E8239CD-C7B4-42E1-A5F3-D03F3B12B04E}"/>
    <pc:docChg chg="custSel modSld">
      <pc:chgData name="Kerri Meah" userId="60175021-b396-40c0-9391-5585b1e55cc5" providerId="ADAL" clId="{1E8239CD-C7B4-42E1-A5F3-D03F3B12B04E}" dt="2024-09-09T19:50:43.938" v="689" actId="20577"/>
      <pc:docMkLst>
        <pc:docMk/>
      </pc:docMkLst>
      <pc:sldChg chg="modSp">
        <pc:chgData name="Kerri Meah" userId="60175021-b396-40c0-9391-5585b1e55cc5" providerId="ADAL" clId="{1E8239CD-C7B4-42E1-A5F3-D03F3B12B04E}" dt="2024-09-01T20:11:56.270" v="328" actId="20577"/>
        <pc:sldMkLst>
          <pc:docMk/>
          <pc:sldMk cId="1895809773" sldId="258"/>
        </pc:sldMkLst>
        <pc:graphicFrameChg chg="mod modGraphic">
          <ac:chgData name="Kerri Meah" userId="60175021-b396-40c0-9391-5585b1e55cc5" providerId="ADAL" clId="{1E8239CD-C7B4-42E1-A5F3-D03F3B12B04E}" dt="2024-09-01T20:11:56.270" v="328" actId="20577"/>
          <ac:graphicFrameMkLst>
            <pc:docMk/>
            <pc:sldMk cId="1895809773" sldId="258"/>
            <ac:graphicFrameMk id="5" creationId="{00000000-0000-0000-0000-000000000000}"/>
          </ac:graphicFrameMkLst>
        </pc:graphicFrameChg>
      </pc:sldChg>
      <pc:sldChg chg="delSp modSp">
        <pc:chgData name="Kerri Meah" userId="60175021-b396-40c0-9391-5585b1e55cc5" providerId="ADAL" clId="{1E8239CD-C7B4-42E1-A5F3-D03F3B12B04E}" dt="2024-09-09T19:49:10.180" v="685" actId="478"/>
        <pc:sldMkLst>
          <pc:docMk/>
          <pc:sldMk cId="1904356580" sldId="262"/>
        </pc:sldMkLst>
        <pc:spChg chg="mod">
          <ac:chgData name="Kerri Meah" userId="60175021-b396-40c0-9391-5585b1e55cc5" providerId="ADAL" clId="{1E8239CD-C7B4-42E1-A5F3-D03F3B12B04E}" dt="2024-09-01T20:05:39.425" v="281" actId="20577"/>
          <ac:spMkLst>
            <pc:docMk/>
            <pc:sldMk cId="1904356580" sldId="262"/>
            <ac:spMk id="7" creationId="{BCEAE8DB-D43D-48B0-BC2C-FCBA07503E87}"/>
          </ac:spMkLst>
        </pc:spChg>
        <pc:picChg chg="del">
          <ac:chgData name="Kerri Meah" userId="60175021-b396-40c0-9391-5585b1e55cc5" providerId="ADAL" clId="{1E8239CD-C7B4-42E1-A5F3-D03F3B12B04E}" dt="2024-09-09T19:49:10.180" v="685" actId="478"/>
          <ac:picMkLst>
            <pc:docMk/>
            <pc:sldMk cId="1904356580" sldId="262"/>
            <ac:picMk id="3" creationId="{308A0D76-B117-47AE-817B-8DD1B682C019}"/>
          </ac:picMkLst>
        </pc:picChg>
      </pc:sldChg>
      <pc:sldChg chg="delSp">
        <pc:chgData name="Kerri Meah" userId="60175021-b396-40c0-9391-5585b1e55cc5" providerId="ADAL" clId="{1E8239CD-C7B4-42E1-A5F3-D03F3B12B04E}" dt="2024-09-09T19:49:03.346" v="684" actId="478"/>
        <pc:sldMkLst>
          <pc:docMk/>
          <pc:sldMk cId="1019576290" sldId="263"/>
        </pc:sldMkLst>
        <pc:picChg chg="del">
          <ac:chgData name="Kerri Meah" userId="60175021-b396-40c0-9391-5585b1e55cc5" providerId="ADAL" clId="{1E8239CD-C7B4-42E1-A5F3-D03F3B12B04E}" dt="2024-09-09T19:49:03.346" v="684" actId="478"/>
          <ac:picMkLst>
            <pc:docMk/>
            <pc:sldMk cId="1019576290" sldId="263"/>
            <ac:picMk id="8" creationId="{D11DB0DF-299A-457D-8A2E-A8C58A89FC4C}"/>
          </ac:picMkLst>
        </pc:picChg>
      </pc:sldChg>
      <pc:sldChg chg="delSp modSp">
        <pc:chgData name="Kerri Meah" userId="60175021-b396-40c0-9391-5585b1e55cc5" providerId="ADAL" clId="{1E8239CD-C7B4-42E1-A5F3-D03F3B12B04E}" dt="2024-09-09T19:50:43.938" v="689" actId="20577"/>
        <pc:sldMkLst>
          <pc:docMk/>
          <pc:sldMk cId="2218431414" sldId="264"/>
        </pc:sldMkLst>
        <pc:spChg chg="mod">
          <ac:chgData name="Kerri Meah" userId="60175021-b396-40c0-9391-5585b1e55cc5" providerId="ADAL" clId="{1E8239CD-C7B4-42E1-A5F3-D03F3B12B04E}" dt="2024-09-09T19:50:43.938" v="689" actId="20577"/>
          <ac:spMkLst>
            <pc:docMk/>
            <pc:sldMk cId="2218431414" sldId="264"/>
            <ac:spMk id="3" creationId="{0A3E2F15-45AB-4544-9B84-1517980A9B0D}"/>
          </ac:spMkLst>
        </pc:spChg>
        <pc:picChg chg="del">
          <ac:chgData name="Kerri Meah" userId="60175021-b396-40c0-9391-5585b1e55cc5" providerId="ADAL" clId="{1E8239CD-C7B4-42E1-A5F3-D03F3B12B04E}" dt="2024-09-09T19:50:37.448" v="688" actId="478"/>
          <ac:picMkLst>
            <pc:docMk/>
            <pc:sldMk cId="2218431414" sldId="264"/>
            <ac:picMk id="8" creationId="{266CF5D2-162E-40BE-8A82-7DECE1078E6D}"/>
          </ac:picMkLst>
        </pc:picChg>
      </pc:sldChg>
      <pc:sldChg chg="delSp modSp">
        <pc:chgData name="Kerri Meah" userId="60175021-b396-40c0-9391-5585b1e55cc5" providerId="ADAL" clId="{1E8239CD-C7B4-42E1-A5F3-D03F3B12B04E}" dt="2024-09-09T19:50:07.829" v="687" actId="478"/>
        <pc:sldMkLst>
          <pc:docMk/>
          <pc:sldMk cId="3270117232" sldId="265"/>
        </pc:sldMkLst>
        <pc:spChg chg="mod">
          <ac:chgData name="Kerri Meah" userId="60175021-b396-40c0-9391-5585b1e55cc5" providerId="ADAL" clId="{1E8239CD-C7B4-42E1-A5F3-D03F3B12B04E}" dt="2024-09-01T20:07:20.826" v="285" actId="1076"/>
          <ac:spMkLst>
            <pc:docMk/>
            <pc:sldMk cId="3270117232" sldId="265"/>
            <ac:spMk id="5" creationId="{00000000-0000-0000-0000-000000000000}"/>
          </ac:spMkLst>
        </pc:spChg>
        <pc:picChg chg="del mod">
          <ac:chgData name="Kerri Meah" userId="60175021-b396-40c0-9391-5585b1e55cc5" providerId="ADAL" clId="{1E8239CD-C7B4-42E1-A5F3-D03F3B12B04E}" dt="2024-09-09T19:50:07.829" v="687" actId="478"/>
          <ac:picMkLst>
            <pc:docMk/>
            <pc:sldMk cId="3270117232" sldId="265"/>
            <ac:picMk id="3" creationId="{DF4A2F38-724E-448F-B010-872FDC160195}"/>
          </ac:picMkLst>
        </pc:picChg>
      </pc:sldChg>
      <pc:sldChg chg="addSp delSp modSp">
        <pc:chgData name="Kerri Meah" userId="60175021-b396-40c0-9391-5585b1e55cc5" providerId="ADAL" clId="{1E8239CD-C7B4-42E1-A5F3-D03F3B12B04E}" dt="2024-09-07T19:44:13.422" v="466" actId="20577"/>
        <pc:sldMkLst>
          <pc:docMk/>
          <pc:sldMk cId="1513181766" sldId="267"/>
        </pc:sldMkLst>
        <pc:spChg chg="add del">
          <ac:chgData name="Kerri Meah" userId="60175021-b396-40c0-9391-5585b1e55cc5" providerId="ADAL" clId="{1E8239CD-C7B4-42E1-A5F3-D03F3B12B04E}" dt="2024-09-01T20:13:50.946" v="330" actId="478"/>
          <ac:spMkLst>
            <pc:docMk/>
            <pc:sldMk cId="1513181766" sldId="267"/>
            <ac:spMk id="6" creationId="{EFEF050D-06E2-4C11-93B3-31BCF0159D7C}"/>
          </ac:spMkLst>
        </pc:spChg>
        <pc:graphicFrameChg chg="modGraphic">
          <ac:chgData name="Kerri Meah" userId="60175021-b396-40c0-9391-5585b1e55cc5" providerId="ADAL" clId="{1E8239CD-C7B4-42E1-A5F3-D03F3B12B04E}" dt="2024-09-07T19:44:13.422" v="466" actId="20577"/>
          <ac:graphicFrameMkLst>
            <pc:docMk/>
            <pc:sldMk cId="1513181766" sldId="267"/>
            <ac:graphicFrameMk id="3" creationId="{724E4DB5-16C1-45E4-9E0E-99F3E9F00A54}"/>
          </ac:graphicFrameMkLst>
        </pc:graphicFrameChg>
        <pc:graphicFrameChg chg="add del">
          <ac:chgData name="Kerri Meah" userId="60175021-b396-40c0-9391-5585b1e55cc5" providerId="ADAL" clId="{1E8239CD-C7B4-42E1-A5F3-D03F3B12B04E}" dt="2024-09-01T20:13:50.946" v="330" actId="478"/>
          <ac:graphicFrameMkLst>
            <pc:docMk/>
            <pc:sldMk cId="1513181766" sldId="267"/>
            <ac:graphicFrameMk id="5" creationId="{C96B024E-A1CD-44F8-90D7-B4917F80FAB3}"/>
          </ac:graphicFrameMkLst>
        </pc:graphicFrameChg>
      </pc:sldChg>
      <pc:sldChg chg="delSp modSp">
        <pc:chgData name="Kerri Meah" userId="60175021-b396-40c0-9391-5585b1e55cc5" providerId="ADAL" clId="{1E8239CD-C7B4-42E1-A5F3-D03F3B12B04E}" dt="2024-09-09T19:40:54.024" v="666" actId="20577"/>
        <pc:sldMkLst>
          <pc:docMk/>
          <pc:sldMk cId="2239000161" sldId="269"/>
        </pc:sldMkLst>
        <pc:spChg chg="mod">
          <ac:chgData name="Kerri Meah" userId="60175021-b396-40c0-9391-5585b1e55cc5" providerId="ADAL" clId="{1E8239CD-C7B4-42E1-A5F3-D03F3B12B04E}" dt="2024-09-09T19:40:54.024" v="666" actId="20577"/>
          <ac:spMkLst>
            <pc:docMk/>
            <pc:sldMk cId="2239000161" sldId="269"/>
            <ac:spMk id="4" creationId="{E4F7903E-DE2A-4079-8F55-CD0DDEC62798}"/>
          </ac:spMkLst>
        </pc:spChg>
        <pc:picChg chg="del">
          <ac:chgData name="Kerri Meah" userId="60175021-b396-40c0-9391-5585b1e55cc5" providerId="ADAL" clId="{1E8239CD-C7B4-42E1-A5F3-D03F3B12B04E}" dt="2024-09-09T19:40:30.722" v="612" actId="478"/>
          <ac:picMkLst>
            <pc:docMk/>
            <pc:sldMk cId="2239000161" sldId="269"/>
            <ac:picMk id="6" creationId="{EC05644A-899F-4601-A274-6925C7A628A4}"/>
          </ac:picMkLst>
        </pc:picChg>
      </pc:sldChg>
      <pc:sldChg chg="addSp delSp modSp">
        <pc:chgData name="Kerri Meah" userId="60175021-b396-40c0-9391-5585b1e55cc5" providerId="ADAL" clId="{1E8239CD-C7B4-42E1-A5F3-D03F3B12B04E}" dt="2024-09-09T19:41:05.906" v="667" actId="478"/>
        <pc:sldMkLst>
          <pc:docMk/>
          <pc:sldMk cId="350302523" sldId="275"/>
        </pc:sldMkLst>
        <pc:spChg chg="mod">
          <ac:chgData name="Kerri Meah" userId="60175021-b396-40c0-9391-5585b1e55cc5" providerId="ADAL" clId="{1E8239CD-C7B4-42E1-A5F3-D03F3B12B04E}" dt="2024-09-07T20:04:17.059" v="588" actId="255"/>
          <ac:spMkLst>
            <pc:docMk/>
            <pc:sldMk cId="350302523" sldId="275"/>
            <ac:spMk id="3" creationId="{612A74E9-DBB7-4BC4-B14C-F104B3911BB3}"/>
          </ac:spMkLst>
        </pc:spChg>
        <pc:picChg chg="add mod">
          <ac:chgData name="Kerri Meah" userId="60175021-b396-40c0-9391-5585b1e55cc5" providerId="ADAL" clId="{1E8239CD-C7B4-42E1-A5F3-D03F3B12B04E}" dt="2024-09-07T20:04:23.583" v="590" actId="14100"/>
          <ac:picMkLst>
            <pc:docMk/>
            <pc:sldMk cId="350302523" sldId="275"/>
            <ac:picMk id="5" creationId="{C9C59584-DF0B-4491-8AF8-0FFB50B07F8C}"/>
          </ac:picMkLst>
        </pc:picChg>
        <pc:picChg chg="del mod">
          <ac:chgData name="Kerri Meah" userId="60175021-b396-40c0-9391-5585b1e55cc5" providerId="ADAL" clId="{1E8239CD-C7B4-42E1-A5F3-D03F3B12B04E}" dt="2024-09-09T19:41:05.906" v="667" actId="478"/>
          <ac:picMkLst>
            <pc:docMk/>
            <pc:sldMk cId="350302523" sldId="275"/>
            <ac:picMk id="7" creationId="{4714BECC-7B2B-4D9F-A947-DE041832915D}"/>
          </ac:picMkLst>
        </pc:picChg>
      </pc:sldChg>
      <pc:sldChg chg="addSp delSp modSp">
        <pc:chgData name="Kerri Meah" userId="60175021-b396-40c0-9391-5585b1e55cc5" providerId="ADAL" clId="{1E8239CD-C7B4-42E1-A5F3-D03F3B12B04E}" dt="2024-09-09T19:40:25.444" v="611" actId="478"/>
        <pc:sldMkLst>
          <pc:docMk/>
          <pc:sldMk cId="3739567697" sldId="283"/>
        </pc:sldMkLst>
        <pc:spChg chg="mod">
          <ac:chgData name="Kerri Meah" userId="60175021-b396-40c0-9391-5585b1e55cc5" providerId="ADAL" clId="{1E8239CD-C7B4-42E1-A5F3-D03F3B12B04E}" dt="2024-09-07T19:42:15.942" v="393" actId="1076"/>
          <ac:spMkLst>
            <pc:docMk/>
            <pc:sldMk cId="3739567697" sldId="283"/>
            <ac:spMk id="8" creationId="{00000000-0000-0000-0000-000000000000}"/>
          </ac:spMkLst>
        </pc:spChg>
        <pc:spChg chg="mod">
          <ac:chgData name="Kerri Meah" userId="60175021-b396-40c0-9391-5585b1e55cc5" providerId="ADAL" clId="{1E8239CD-C7B4-42E1-A5F3-D03F3B12B04E}" dt="2024-09-07T19:40:56.289" v="385" actId="20577"/>
          <ac:spMkLst>
            <pc:docMk/>
            <pc:sldMk cId="3739567697" sldId="283"/>
            <ac:spMk id="10" creationId="{00000000-0000-0000-0000-000000000000}"/>
          </ac:spMkLst>
        </pc:spChg>
        <pc:spChg chg="mod">
          <ac:chgData name="Kerri Meah" userId="60175021-b396-40c0-9391-5585b1e55cc5" providerId="ADAL" clId="{1E8239CD-C7B4-42E1-A5F3-D03F3B12B04E}" dt="2024-09-07T19:40:49.828" v="375" actId="20577"/>
          <ac:spMkLst>
            <pc:docMk/>
            <pc:sldMk cId="3739567697" sldId="283"/>
            <ac:spMk id="14" creationId="{C63D0AA4-2E07-43D7-A559-938C186B62BC}"/>
          </ac:spMkLst>
        </pc:spChg>
        <pc:spChg chg="mod">
          <ac:chgData name="Kerri Meah" userId="60175021-b396-40c0-9391-5585b1e55cc5" providerId="ADAL" clId="{1E8239CD-C7B4-42E1-A5F3-D03F3B12B04E}" dt="2024-09-07T19:42:23.430" v="395"/>
          <ac:spMkLst>
            <pc:docMk/>
            <pc:sldMk cId="3739567697" sldId="283"/>
            <ac:spMk id="22" creationId="{8AF76BAA-F4D8-45B2-9B5C-B2DA66B46CAE}"/>
          </ac:spMkLst>
        </pc:spChg>
        <pc:spChg chg="add mod">
          <ac:chgData name="Kerri Meah" userId="60175021-b396-40c0-9391-5585b1e55cc5" providerId="ADAL" clId="{1E8239CD-C7B4-42E1-A5F3-D03F3B12B04E}" dt="2024-09-07T19:43:44.277" v="457" actId="20577"/>
          <ac:spMkLst>
            <pc:docMk/>
            <pc:sldMk cId="3739567697" sldId="283"/>
            <ac:spMk id="23" creationId="{7055C8BF-787E-4BD0-93AA-A0ED9AE6ABA0}"/>
          </ac:spMkLst>
        </pc:spChg>
        <pc:picChg chg="del mod">
          <ac:chgData name="Kerri Meah" userId="60175021-b396-40c0-9391-5585b1e55cc5" providerId="ADAL" clId="{1E8239CD-C7B4-42E1-A5F3-D03F3B12B04E}" dt="2024-09-09T19:40:25.444" v="611" actId="478"/>
          <ac:picMkLst>
            <pc:docMk/>
            <pc:sldMk cId="3739567697" sldId="283"/>
            <ac:picMk id="5" creationId="{74994AC3-BAF3-4BEA-B893-8D1BB3284178}"/>
          </ac:picMkLst>
        </pc:picChg>
        <pc:picChg chg="add mod ord">
          <ac:chgData name="Kerri Meah" userId="60175021-b396-40c0-9391-5585b1e55cc5" providerId="ADAL" clId="{1E8239CD-C7B4-42E1-A5F3-D03F3B12B04E}" dt="2024-09-07T19:42:18.148" v="394" actId="1076"/>
          <ac:picMkLst>
            <pc:docMk/>
            <pc:sldMk cId="3739567697" sldId="283"/>
            <ac:picMk id="9" creationId="{0490261D-2392-4E09-8E4E-FB61719DD104}"/>
          </ac:picMkLst>
        </pc:picChg>
        <pc:picChg chg="mod">
          <ac:chgData name="Kerri Meah" userId="60175021-b396-40c0-9391-5585b1e55cc5" providerId="ADAL" clId="{1E8239CD-C7B4-42E1-A5F3-D03F3B12B04E}" dt="2024-09-07T19:39:51.700" v="335" actId="1076"/>
          <ac:picMkLst>
            <pc:docMk/>
            <pc:sldMk cId="3739567697" sldId="283"/>
            <ac:picMk id="11" creationId="{B0EA592F-B39F-47B3-9420-07C6AF162CB3}"/>
          </ac:picMkLst>
        </pc:picChg>
        <pc:picChg chg="mod">
          <ac:chgData name="Kerri Meah" userId="60175021-b396-40c0-9391-5585b1e55cc5" providerId="ADAL" clId="{1E8239CD-C7B4-42E1-A5F3-D03F3B12B04E}" dt="2024-09-07T19:42:13.001" v="392" actId="1076"/>
          <ac:picMkLst>
            <pc:docMk/>
            <pc:sldMk cId="3739567697" sldId="283"/>
            <ac:picMk id="15" creationId="{163748C2-76B3-4491-8139-27490BE8C989}"/>
          </ac:picMkLst>
        </pc:picChg>
        <pc:picChg chg="mod">
          <ac:chgData name="Kerri Meah" userId="60175021-b396-40c0-9391-5585b1e55cc5" providerId="ADAL" clId="{1E8239CD-C7B4-42E1-A5F3-D03F3B12B04E}" dt="2024-09-07T19:39:38.523" v="331" actId="1076"/>
          <ac:picMkLst>
            <pc:docMk/>
            <pc:sldMk cId="3739567697" sldId="283"/>
            <ac:picMk id="20" creationId="{51DCC3AD-19DF-4BF2-91B6-FEE9104786C5}"/>
          </ac:picMkLst>
        </pc:picChg>
        <pc:picChg chg="mod">
          <ac:chgData name="Kerri Meah" userId="60175021-b396-40c0-9391-5585b1e55cc5" providerId="ADAL" clId="{1E8239CD-C7B4-42E1-A5F3-D03F3B12B04E}" dt="2024-09-07T19:39:45.113" v="333" actId="1076"/>
          <ac:picMkLst>
            <pc:docMk/>
            <pc:sldMk cId="3739567697" sldId="283"/>
            <ac:picMk id="21" creationId="{5A1146B0-2385-42F2-8CB3-0CBEC305BB3E}"/>
          </ac:picMkLst>
        </pc:picChg>
      </pc:sldChg>
      <pc:sldChg chg="delSp modSp">
        <pc:chgData name="Kerri Meah" userId="60175021-b396-40c0-9391-5585b1e55cc5" providerId="ADAL" clId="{1E8239CD-C7B4-42E1-A5F3-D03F3B12B04E}" dt="2024-09-09T19:48:55.667" v="683" actId="20577"/>
        <pc:sldMkLst>
          <pc:docMk/>
          <pc:sldMk cId="3221772045" sldId="284"/>
        </pc:sldMkLst>
        <pc:spChg chg="mod">
          <ac:chgData name="Kerri Meah" userId="60175021-b396-40c0-9391-5585b1e55cc5" providerId="ADAL" clId="{1E8239CD-C7B4-42E1-A5F3-D03F3B12B04E}" dt="2024-09-09T19:48:55.667" v="683" actId="20577"/>
          <ac:spMkLst>
            <pc:docMk/>
            <pc:sldMk cId="3221772045" sldId="284"/>
            <ac:spMk id="3" creationId="{612A74E9-DBB7-4BC4-B14C-F104B3911BB3}"/>
          </ac:spMkLst>
        </pc:spChg>
        <pc:picChg chg="del">
          <ac:chgData name="Kerri Meah" userId="60175021-b396-40c0-9391-5585b1e55cc5" providerId="ADAL" clId="{1E8239CD-C7B4-42E1-A5F3-D03F3B12B04E}" dt="2024-09-09T19:41:13.092" v="668" actId="478"/>
          <ac:picMkLst>
            <pc:docMk/>
            <pc:sldMk cId="3221772045" sldId="284"/>
            <ac:picMk id="7" creationId="{E98A2637-E3FD-4AA9-B701-D45B871682CF}"/>
          </ac:picMkLst>
        </pc:picChg>
      </pc:sldChg>
      <pc:sldChg chg="delSp">
        <pc:chgData name="Kerri Meah" userId="60175021-b396-40c0-9391-5585b1e55cc5" providerId="ADAL" clId="{1E8239CD-C7B4-42E1-A5F3-D03F3B12B04E}" dt="2024-09-09T19:49:37.983" v="686" actId="478"/>
        <pc:sldMkLst>
          <pc:docMk/>
          <pc:sldMk cId="3767754897" sldId="287"/>
        </pc:sldMkLst>
        <pc:picChg chg="del">
          <ac:chgData name="Kerri Meah" userId="60175021-b396-40c0-9391-5585b1e55cc5" providerId="ADAL" clId="{1E8239CD-C7B4-42E1-A5F3-D03F3B12B04E}" dt="2024-09-09T19:49:37.983" v="686" actId="478"/>
          <ac:picMkLst>
            <pc:docMk/>
            <pc:sldMk cId="3767754897" sldId="287"/>
            <ac:picMk id="7" creationId="{EC27A5E0-EA5B-401C-AB46-E588D26B8D88}"/>
          </ac:picMkLst>
        </pc:picChg>
      </pc:sldChg>
    </pc:docChg>
  </pc:docChgLst>
  <pc:docChgLst>
    <pc:chgData name="Kerri Meah" userId="S::kerri.meah@manston.leeds.sch.uk::60175021-b396-40c0-9391-5585b1e55cc5" providerId="AD" clId="Web-{E4D2919D-7200-5101-E1FF-527DB9A39F5D}"/>
    <pc:docChg chg="addSld modSld">
      <pc:chgData name="Kerri Meah" userId="S::kerri.meah@manston.leeds.sch.uk::60175021-b396-40c0-9391-5585b1e55cc5" providerId="AD" clId="Web-{E4D2919D-7200-5101-E1FF-527DB9A39F5D}" dt="2024-09-09T20:58:52.493" v="101" actId="20577"/>
      <pc:docMkLst>
        <pc:docMk/>
      </pc:docMkLst>
      <pc:sldChg chg="delSp modSp">
        <pc:chgData name="Kerri Meah" userId="S::kerri.meah@manston.leeds.sch.uk::60175021-b396-40c0-9391-5585b1e55cc5" providerId="AD" clId="Web-{E4D2919D-7200-5101-E1FF-527DB9A39F5D}" dt="2024-09-09T20:56:26.096" v="68" actId="20577"/>
        <pc:sldMkLst>
          <pc:docMk/>
          <pc:sldMk cId="350302523" sldId="275"/>
        </pc:sldMkLst>
        <pc:spChg chg="mod">
          <ac:chgData name="Kerri Meah" userId="S::kerri.meah@manston.leeds.sch.uk::60175021-b396-40c0-9391-5585b1e55cc5" providerId="AD" clId="Web-{E4D2919D-7200-5101-E1FF-527DB9A39F5D}" dt="2024-09-09T20:56:26.096" v="68" actId="20577"/>
          <ac:spMkLst>
            <pc:docMk/>
            <pc:sldMk cId="350302523" sldId="275"/>
            <ac:spMk id="3" creationId="{612A74E9-DBB7-4BC4-B14C-F104B3911BB3}"/>
          </ac:spMkLst>
        </pc:spChg>
        <pc:picChg chg="del">
          <ac:chgData name="Kerri Meah" userId="S::kerri.meah@manston.leeds.sch.uk::60175021-b396-40c0-9391-5585b1e55cc5" providerId="AD" clId="Web-{E4D2919D-7200-5101-E1FF-527DB9A39F5D}" dt="2024-09-09T20:52:34.055" v="8"/>
          <ac:picMkLst>
            <pc:docMk/>
            <pc:sldMk cId="350302523" sldId="275"/>
            <ac:picMk id="5" creationId="{C9C59584-DF0B-4491-8AF8-0FFB50B07F8C}"/>
          </ac:picMkLst>
        </pc:picChg>
      </pc:sldChg>
      <pc:sldChg chg="addSp modSp new">
        <pc:chgData name="Kerri Meah" userId="S::kerri.meah@manston.leeds.sch.uk::60175021-b396-40c0-9391-5585b1e55cc5" providerId="AD" clId="Web-{E4D2919D-7200-5101-E1FF-527DB9A39F5D}" dt="2024-09-09T20:58:52.493" v="101" actId="20577"/>
        <pc:sldMkLst>
          <pc:docMk/>
          <pc:sldMk cId="2640610140" sldId="296"/>
        </pc:sldMkLst>
        <pc:spChg chg="mod">
          <ac:chgData name="Kerri Meah" userId="S::kerri.meah@manston.leeds.sch.uk::60175021-b396-40c0-9391-5585b1e55cc5" providerId="AD" clId="Web-{E4D2919D-7200-5101-E1FF-527DB9A39F5D}" dt="2024-09-09T20:58:52.493" v="101" actId="20577"/>
          <ac:spMkLst>
            <pc:docMk/>
            <pc:sldMk cId="2640610140" sldId="296"/>
            <ac:spMk id="2" creationId="{E578DF0A-7694-8426-F3ED-C52707592A53}"/>
          </ac:spMkLst>
        </pc:spChg>
        <pc:picChg chg="add mod">
          <ac:chgData name="Kerri Meah" userId="S::kerri.meah@manston.leeds.sch.uk::60175021-b396-40c0-9391-5585b1e55cc5" providerId="AD" clId="Web-{E4D2919D-7200-5101-E1FF-527DB9A39F5D}" dt="2024-09-09T20:57:27.630" v="87" actId="1076"/>
          <ac:picMkLst>
            <pc:docMk/>
            <pc:sldMk cId="2640610140" sldId="296"/>
            <ac:picMk id="3" creationId="{C6BC341D-DA76-64B2-F7CD-5F0BEC541A9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23639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4162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218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12310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999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8489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32510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5772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61198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0486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5A8C1A-D6E8-4EE0-9823-B16214233CA4}"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90441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5A8C1A-D6E8-4EE0-9823-B16214233CA4}" type="datetimeFigureOut">
              <a:rPr lang="en-GB" smtClean="0"/>
              <a:t>09/09/2024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85456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5A8C1A-D6E8-4EE0-9823-B16214233CA4}" type="datetimeFigureOut">
              <a:rPr lang="en-GB" smtClean="0"/>
              <a:t>09/09/2024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48509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A8C1A-D6E8-4EE0-9823-B16214233CA4}" type="datetimeFigureOut">
              <a:rPr lang="en-GB" smtClean="0"/>
              <a:t>09/09/2024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4525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5A8C1A-D6E8-4EE0-9823-B16214233CA4}"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54002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
        <p:nvSpPr>
          <p:cNvPr id="5" name="Date Placeholder 4"/>
          <p:cNvSpPr>
            <a:spLocks noGrp="1"/>
          </p:cNvSpPr>
          <p:nvPr>
            <p:ph type="dt" sz="half" idx="10"/>
          </p:nvPr>
        </p:nvSpPr>
        <p:spPr/>
        <p:txBody>
          <a:bodyPr/>
          <a:lstStyle/>
          <a:p>
            <a:fld id="{C55A8C1A-D6E8-4EE0-9823-B16214233CA4}" type="datetimeFigureOut">
              <a:rPr lang="en-GB" smtClean="0"/>
              <a:t>09/09/2024</a:t>
            </a:fld>
            <a:endParaRPr lang="en-GB"/>
          </a:p>
        </p:txBody>
      </p:sp>
    </p:spTree>
    <p:extLst>
      <p:ext uri="{BB962C8B-B14F-4D97-AF65-F5344CB8AC3E}">
        <p14:creationId xmlns:p14="http://schemas.microsoft.com/office/powerpoint/2010/main" val="355048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5A8C1A-D6E8-4EE0-9823-B16214233CA4}" type="datetimeFigureOut">
              <a:rPr lang="en-GB" smtClean="0"/>
              <a:t>09/09/2024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92C77A-4C92-4F8D-AAF8-51BBCCA12D6A}" type="slidenum">
              <a:rPr lang="en-GB" smtClean="0"/>
              <a:t>‹#›</a:t>
            </a:fld>
            <a:endParaRPr lang="en-GB"/>
          </a:p>
        </p:txBody>
      </p:sp>
    </p:spTree>
    <p:extLst>
      <p:ext uri="{BB962C8B-B14F-4D97-AF65-F5344CB8AC3E}">
        <p14:creationId xmlns:p14="http://schemas.microsoft.com/office/powerpoint/2010/main" val="178733440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nparenttoolkit.org.uk/information-for-parents/"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theschoolrun.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wears.co.uk/products/manston-primary-school-sweatshirt?_pos=3&amp;_sid=7b719498d&amp;_ss=r&amp;variant=47855109734745"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mailto:manston.primar@Manston.leeds.sch.uk" TargetMode="External"/><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mailto:no-reply@mail.arbor-education.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v.uk/government/collections/multiplication-tables-chec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kerri.meah@manston.leeds.sch.uk" TargetMode="External"/><Relationship Id="rId2" Type="http://schemas.openxmlformats.org/officeDocument/2006/relationships/hyperlink" Target="mailto:manston.primary@manston/leeds/sch.uk"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mailto:maisy.Dutton@manston.leeds.sch.uk" TargetMode="External"/><Relationship Id="rId4" Type="http://schemas.openxmlformats.org/officeDocument/2006/relationships/hyperlink" Target="mailto:rachel.batty@manston.leeds.sch.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372" y="2039639"/>
            <a:ext cx="4980373" cy="884329"/>
          </a:xfrm>
        </p:spPr>
        <p:txBody>
          <a:bodyPr>
            <a:normAutofit fontScale="90000"/>
          </a:bodyPr>
          <a:lstStyle/>
          <a:p>
            <a:r>
              <a:rPr lang="en-GB" dirty="0">
                <a:latin typeface="Arial" panose="020B0604020202020204" pitchFamily="34" charset="0"/>
                <a:cs typeface="Arial" panose="020B0604020202020204" pitchFamily="34" charset="0"/>
              </a:rPr>
              <a:t>Meet the teacher </a:t>
            </a:r>
          </a:p>
        </p:txBody>
      </p:sp>
      <p:sp>
        <p:nvSpPr>
          <p:cNvPr id="5" name="Subtitle 4">
            <a:extLst>
              <a:ext uri="{FF2B5EF4-FFF2-40B4-BE49-F238E27FC236}">
                <a16:creationId xmlns:a16="http://schemas.microsoft.com/office/drawing/2014/main" id="{19C25204-0C50-4A25-A631-7F30FED99C53}"/>
              </a:ext>
            </a:extLst>
          </p:cNvPr>
          <p:cNvSpPr>
            <a:spLocks noGrp="1"/>
          </p:cNvSpPr>
          <p:nvPr>
            <p:ph type="subTitle" idx="1"/>
          </p:nvPr>
        </p:nvSpPr>
        <p:spPr>
          <a:xfrm>
            <a:off x="1124505" y="2768929"/>
            <a:ext cx="4604551" cy="1021836"/>
          </a:xfrm>
        </p:spPr>
        <p:txBody>
          <a:bodyPr>
            <a:normAutofit/>
          </a:bodyPr>
          <a:lstStyle/>
          <a:p>
            <a:pPr algn="l"/>
            <a:r>
              <a:rPr lang="en-GB" sz="3200" dirty="0"/>
              <a:t>September 2024</a:t>
            </a:r>
          </a:p>
        </p:txBody>
      </p:sp>
      <p:pic>
        <p:nvPicPr>
          <p:cNvPr id="6" name="Picture 5">
            <a:extLst>
              <a:ext uri="{FF2B5EF4-FFF2-40B4-BE49-F238E27FC236}">
                <a16:creationId xmlns:a16="http://schemas.microsoft.com/office/drawing/2014/main" id="{21E2681D-09FA-4B3A-A926-286BA83CE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372" y="0"/>
            <a:ext cx="2565109" cy="701375"/>
          </a:xfrm>
          <a:prstGeom prst="rect">
            <a:avLst/>
          </a:prstGeom>
        </p:spPr>
      </p:pic>
    </p:spTree>
    <p:extLst>
      <p:ext uri="{BB962C8B-B14F-4D97-AF65-F5344CB8AC3E}">
        <p14:creationId xmlns:p14="http://schemas.microsoft.com/office/powerpoint/2010/main" val="274142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877" y="40863"/>
            <a:ext cx="8001000" cy="816430"/>
          </a:xfrm>
        </p:spPr>
        <p:txBody>
          <a:bodyPr>
            <a:normAutofit fontScale="90000"/>
          </a:bodyPr>
          <a:lstStyle/>
          <a:p>
            <a:r>
              <a:rPr lang="en-GB">
                <a:latin typeface="Arial" panose="020B0604020202020204" pitchFamily="34" charset="0"/>
                <a:cs typeface="Arial" panose="020B0604020202020204" pitchFamily="34" charset="0"/>
              </a:rPr>
              <a:t>Homework</a:t>
            </a:r>
          </a:p>
        </p:txBody>
      </p:sp>
      <p:pic>
        <p:nvPicPr>
          <p:cNvPr id="5" name="Picture 4">
            <a:extLst>
              <a:ext uri="{FF2B5EF4-FFF2-40B4-BE49-F238E27FC236}">
                <a16:creationId xmlns:a16="http://schemas.microsoft.com/office/drawing/2014/main" id="{4D1ACA9A-B93D-4FD2-96AC-F407524619A2}"/>
              </a:ext>
            </a:extLst>
          </p:cNvPr>
          <p:cNvPicPr>
            <a:picLocks noChangeAspect="1"/>
          </p:cNvPicPr>
          <p:nvPr/>
        </p:nvPicPr>
        <p:blipFill>
          <a:blip r:embed="rId2"/>
          <a:stretch>
            <a:fillRect/>
          </a:stretch>
        </p:blipFill>
        <p:spPr>
          <a:xfrm>
            <a:off x="9837721" y="132162"/>
            <a:ext cx="2221757" cy="501132"/>
          </a:xfrm>
          <a:prstGeom prst="rect">
            <a:avLst/>
          </a:prstGeom>
        </p:spPr>
      </p:pic>
      <p:sp>
        <p:nvSpPr>
          <p:cNvPr id="4" name="Rectangle 3">
            <a:extLst>
              <a:ext uri="{FF2B5EF4-FFF2-40B4-BE49-F238E27FC236}">
                <a16:creationId xmlns:a16="http://schemas.microsoft.com/office/drawing/2014/main" id="{CE7A5EA9-B809-4A39-97ED-EB11BA2B515A}"/>
              </a:ext>
            </a:extLst>
          </p:cNvPr>
          <p:cNvSpPr/>
          <p:nvPr/>
        </p:nvSpPr>
        <p:spPr>
          <a:xfrm>
            <a:off x="591769" y="652563"/>
            <a:ext cx="11467750" cy="6210409"/>
          </a:xfrm>
          <a:prstGeom prst="rect">
            <a:avLst/>
          </a:prstGeom>
        </p:spPr>
        <p:txBody>
          <a:bodyPr wrap="square" lIns="91440" tIns="45720" rIns="91440" bIns="45720" anchor="t">
            <a:spAutoFit/>
          </a:bodyPr>
          <a:lstStyle/>
          <a:p>
            <a:r>
              <a:rPr lang="en-GB" sz="1600" u="sng" dirty="0"/>
              <a:t>Reception </a:t>
            </a:r>
            <a:r>
              <a:rPr lang="en-GB" sz="1600" dirty="0"/>
              <a:t>	 </a:t>
            </a:r>
          </a:p>
          <a:p>
            <a:pPr marL="285750" indent="-285750">
              <a:buFont typeface="Arial" panose="020B0604020202020204" pitchFamily="34" charset="0"/>
              <a:buChar char="•"/>
            </a:pPr>
            <a:r>
              <a:rPr lang="en-GB" sz="1600" dirty="0"/>
              <a:t>Parents and carers are encouraged to share books together with a reading book sent home to be read daily.  </a:t>
            </a:r>
          </a:p>
          <a:p>
            <a:pPr marL="285750" indent="-285750">
              <a:buFont typeface="Arial" panose="020B0604020202020204" pitchFamily="34" charset="0"/>
              <a:buChar char="•"/>
            </a:pPr>
            <a:r>
              <a:rPr lang="en-GB" sz="1600" dirty="0"/>
              <a:t>Maths work may also be sent home once a week.  </a:t>
            </a:r>
          </a:p>
          <a:p>
            <a:pPr marL="285750" indent="-285750">
              <a:buFont typeface="Arial" panose="020B0604020202020204" pitchFamily="34" charset="0"/>
              <a:buChar char="•"/>
            </a:pPr>
            <a:r>
              <a:rPr lang="en-GB" sz="1600" dirty="0"/>
              <a:t>Home phonics packs for daily practice </a:t>
            </a:r>
          </a:p>
          <a:p>
            <a:r>
              <a:rPr lang="en-GB" sz="1600" u="sng" dirty="0"/>
              <a:t>Years 1 and 2</a:t>
            </a:r>
            <a:r>
              <a:rPr lang="en-GB" sz="1600" dirty="0"/>
              <a:t>		 </a:t>
            </a:r>
          </a:p>
          <a:p>
            <a:r>
              <a:rPr lang="en-GB" sz="1600" dirty="0"/>
              <a:t>1 hour per week which will include Reading, Spelling/ Phonics, other English and Maths work / topic work </a:t>
            </a:r>
          </a:p>
          <a:p>
            <a:r>
              <a:rPr lang="en-GB" sz="1600" dirty="0"/>
              <a:t>Reading at home 4 or 5 times a week for 10/15 minutes </a:t>
            </a:r>
          </a:p>
          <a:p>
            <a:r>
              <a:rPr lang="en-GB" sz="1600" u="sng" dirty="0"/>
              <a:t>Years 3, 4 and 5</a:t>
            </a:r>
            <a:r>
              <a:rPr lang="en-GB" sz="1600" dirty="0"/>
              <a:t>	 </a:t>
            </a:r>
          </a:p>
          <a:p>
            <a:pPr marL="285750" indent="-285750">
              <a:buFont typeface="Arial" panose="020B0604020202020204" pitchFamily="34" charset="0"/>
              <a:buChar char="•"/>
            </a:pPr>
            <a:r>
              <a:rPr lang="en-GB" sz="1600" dirty="0"/>
              <a:t>1.5 hours per week which will include Reading, Spelling, other English and Maths work with occasional tasks in other subjects </a:t>
            </a:r>
          </a:p>
          <a:p>
            <a:pPr marL="285750" indent="-285750">
              <a:buFont typeface="Arial" panose="020B0604020202020204" pitchFamily="34" charset="0"/>
              <a:buChar char="•"/>
            </a:pPr>
            <a:r>
              <a:rPr lang="en-GB" sz="1600" dirty="0"/>
              <a:t>Reading at home which may include online reading activities </a:t>
            </a:r>
          </a:p>
          <a:p>
            <a:pPr marL="285750" indent="-285750">
              <a:buFont typeface="Arial" panose="020B0604020202020204" pitchFamily="34" charset="0"/>
              <a:buChar char="•"/>
            </a:pPr>
            <a:r>
              <a:rPr lang="en-GB" sz="1600" dirty="0"/>
              <a:t>Phonics or extra maths from boosters may be also set for groups or individuals </a:t>
            </a:r>
          </a:p>
          <a:p>
            <a:pPr marL="285750" indent="-285750">
              <a:buFont typeface="Arial" panose="020B0604020202020204" pitchFamily="34" charset="0"/>
              <a:buChar char="•"/>
            </a:pPr>
            <a:r>
              <a:rPr lang="en-GB" sz="1600" dirty="0"/>
              <a:t>Pupils who do not complete homework will be given time/help to do this the following playtime.</a:t>
            </a:r>
          </a:p>
          <a:p>
            <a:r>
              <a:rPr lang="en-GB" sz="1600" u="sng" dirty="0"/>
              <a:t>Year 6</a:t>
            </a:r>
            <a:r>
              <a:rPr lang="en-GB" sz="1600" dirty="0"/>
              <a:t>		 </a:t>
            </a:r>
          </a:p>
          <a:p>
            <a:pPr marL="285750" indent="-285750">
              <a:buFont typeface="Arial" panose="020B0604020202020204" pitchFamily="34" charset="0"/>
              <a:buChar char="•"/>
            </a:pPr>
            <a:r>
              <a:rPr lang="en-GB" sz="1600" dirty="0"/>
              <a:t>30 minutes four times a week, Regular weekly schedule with continued emphasis on English and maths, but also ranging widely over the curriculum. Set Monday to Thursday and due in the following day. </a:t>
            </a:r>
          </a:p>
          <a:p>
            <a:pPr marL="285750" indent="-285750">
              <a:buFont typeface="Arial" panose="020B0604020202020204" pitchFamily="34" charset="0"/>
              <a:buChar char="•"/>
            </a:pPr>
            <a:r>
              <a:rPr lang="en-GB" sz="1600" dirty="0"/>
              <a:t>Pupils who do not complete homework will be given time/help to do this the following playtime.</a:t>
            </a:r>
          </a:p>
          <a:p>
            <a:pPr marL="285750" indent="-285750">
              <a:buFont typeface="Arial" panose="020B0604020202020204" pitchFamily="34" charset="0"/>
              <a:buChar char="•"/>
            </a:pPr>
            <a:endParaRPr lang="en-GB" sz="1600">
              <a:ea typeface="+mn-lt"/>
              <a:cs typeface="+mn-lt"/>
            </a:endParaRPr>
          </a:p>
          <a:p>
            <a:pPr>
              <a:buFont typeface="Arial" panose="020B0604020202020204" pitchFamily="34" charset="0"/>
              <a:buChar char="•"/>
            </a:pPr>
            <a:r>
              <a:rPr lang="en-GB" sz="1600" dirty="0">
                <a:ea typeface="+mn-lt"/>
                <a:cs typeface="+mn-lt"/>
              </a:rPr>
              <a:t>The websites below will also give you further helpful information: </a:t>
            </a:r>
          </a:p>
          <a:p>
            <a:pPr>
              <a:buFont typeface="Arial" panose="020B0604020202020204" pitchFamily="34" charset="0"/>
              <a:buChar char="•"/>
            </a:pPr>
            <a:r>
              <a:rPr lang="en-GB" sz="1600" dirty="0">
                <a:ea typeface="+mn-lt"/>
                <a:cs typeface="+mn-lt"/>
                <a:hlinkClick r:id="rId3"/>
              </a:rPr>
              <a:t>http://www.nnparenttoolkit.org.uk/information-for-parents/</a:t>
            </a:r>
            <a:r>
              <a:rPr lang="en-GB" sz="1600" dirty="0">
                <a:ea typeface="+mn-lt"/>
                <a:cs typeface="+mn-lt"/>
              </a:rPr>
              <a:t> (Maths) </a:t>
            </a:r>
            <a:endParaRPr lang="en-GB" dirty="0"/>
          </a:p>
          <a:p>
            <a:pPr>
              <a:buFont typeface="Arial" panose="020B0604020202020204" pitchFamily="34" charset="0"/>
              <a:buChar char="•"/>
            </a:pPr>
            <a:r>
              <a:rPr lang="en-GB" sz="1600" dirty="0">
                <a:ea typeface="+mn-lt"/>
                <a:cs typeface="+mn-lt"/>
                <a:hlinkClick r:id="rId4"/>
              </a:rPr>
              <a:t>http://www.theschoolrun.com/</a:t>
            </a:r>
            <a:r>
              <a:rPr lang="en-GB" sz="1600" dirty="0">
                <a:ea typeface="+mn-lt"/>
                <a:cs typeface="+mn-lt"/>
              </a:rPr>
              <a:t> (Maths, Literacy and other primary subjects) </a:t>
            </a:r>
            <a:endParaRPr lang="en-GB" dirty="0"/>
          </a:p>
          <a:p>
            <a:pPr marL="285750" indent="-285750">
              <a:buFont typeface="Arial" panose="020B0604020202020204" pitchFamily="34" charset="0"/>
              <a:buChar char="•"/>
            </a:pPr>
            <a:r>
              <a:rPr lang="en-GB" sz="1600" b="1" dirty="0">
                <a:ea typeface="+mn-lt"/>
                <a:cs typeface="+mn-lt"/>
              </a:rPr>
              <a:t>It is REALLY IMPORTANT for children to learn any times tables they still aren’t confident about- we are still subscribing to </a:t>
            </a:r>
            <a:r>
              <a:rPr lang="en-GB" sz="1600" b="1" dirty="0" err="1">
                <a:ea typeface="+mn-lt"/>
                <a:cs typeface="+mn-lt"/>
              </a:rPr>
              <a:t>TTrock</a:t>
            </a:r>
            <a:r>
              <a:rPr lang="en-GB" sz="1600" b="1" dirty="0">
                <a:ea typeface="+mn-lt"/>
                <a:cs typeface="+mn-lt"/>
              </a:rPr>
              <a:t> stars and children should access this at least twice a week at home.  They also need to be able to tell the time accurately using digital and analogue clocks, as this is a life skill.</a:t>
            </a:r>
            <a:r>
              <a:rPr lang="en-GB" sz="1600" dirty="0">
                <a:ea typeface="+mn-lt"/>
                <a:cs typeface="+mn-lt"/>
              </a:rPr>
              <a:t> </a:t>
            </a:r>
            <a:endParaRPr lang="en-GB" dirty="0"/>
          </a:p>
        </p:txBody>
      </p:sp>
    </p:spTree>
    <p:extLst>
      <p:ext uri="{BB962C8B-B14F-4D97-AF65-F5344CB8AC3E}">
        <p14:creationId xmlns:p14="http://schemas.microsoft.com/office/powerpoint/2010/main" val="101957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8743FE-A4D1-410F-B910-B06C99B88E81}"/>
              </a:ext>
            </a:extLst>
          </p:cNvPr>
          <p:cNvSpPr>
            <a:spLocks noGrp="1"/>
          </p:cNvSpPr>
          <p:nvPr>
            <p:ph type="title"/>
          </p:nvPr>
        </p:nvSpPr>
        <p:spPr>
          <a:xfrm>
            <a:off x="252891" y="323557"/>
            <a:ext cx="8534400" cy="1012578"/>
          </a:xfrm>
        </p:spPr>
        <p:txBody>
          <a:bodyPr/>
          <a:lstStyle/>
          <a:p>
            <a:r>
              <a:rPr lang="en-GB" dirty="0"/>
              <a:t>Possible trips and events</a:t>
            </a:r>
          </a:p>
        </p:txBody>
      </p:sp>
      <p:sp>
        <p:nvSpPr>
          <p:cNvPr id="7" name="TextBox 6">
            <a:extLst>
              <a:ext uri="{FF2B5EF4-FFF2-40B4-BE49-F238E27FC236}">
                <a16:creationId xmlns:a16="http://schemas.microsoft.com/office/drawing/2014/main" id="{BCEAE8DB-D43D-48B0-BC2C-FCBA07503E87}"/>
              </a:ext>
            </a:extLst>
          </p:cNvPr>
          <p:cNvSpPr txBox="1"/>
          <p:nvPr/>
        </p:nvSpPr>
        <p:spPr>
          <a:xfrm>
            <a:off x="310552" y="1388853"/>
            <a:ext cx="1057885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GB" sz="3200" dirty="0"/>
              <a:t>Hopefully, we will be able to go on trips and take part in lots of exciting activities this year. These could include:</a:t>
            </a:r>
            <a:endParaRPr lang="en-US" dirty="0"/>
          </a:p>
          <a:p>
            <a:pPr marL="457200" indent="-457200">
              <a:buFont typeface="Arial" panose="020B0604020202020204" pitchFamily="34" charset="0"/>
              <a:buChar char="•"/>
            </a:pPr>
            <a:r>
              <a:rPr lang="en-GB" sz="3200" dirty="0"/>
              <a:t>A trip to Skelton Grange for our science topic</a:t>
            </a:r>
          </a:p>
          <a:p>
            <a:pPr marL="457200" indent="-457200">
              <a:buFont typeface="Arial" panose="020B0604020202020204" pitchFamily="34" charset="0"/>
              <a:buChar char="•"/>
            </a:pPr>
            <a:r>
              <a:rPr lang="en-GB" sz="3200" dirty="0"/>
              <a:t>Taking part in cycle sense </a:t>
            </a:r>
          </a:p>
          <a:p>
            <a:pPr marL="457200" indent="-457200">
              <a:buFont typeface="Arial" panose="020B0604020202020204" pitchFamily="34" charset="0"/>
              <a:buChar char="•"/>
            </a:pPr>
            <a:r>
              <a:rPr lang="en-GB" sz="3200" dirty="0"/>
              <a:t>Local area walk</a:t>
            </a:r>
          </a:p>
          <a:p>
            <a:pPr marL="457200" indent="-457200">
              <a:buFont typeface="Arial" panose="020B0604020202020204" pitchFamily="34" charset="0"/>
              <a:buChar char="•"/>
            </a:pPr>
            <a:r>
              <a:rPr lang="en-GB" sz="3200" dirty="0"/>
              <a:t>Trip in Summer linked with our history topic</a:t>
            </a:r>
          </a:p>
        </p:txBody>
      </p:sp>
      <p:pic>
        <p:nvPicPr>
          <p:cNvPr id="8" name="Picture 8">
            <a:extLst>
              <a:ext uri="{FF2B5EF4-FFF2-40B4-BE49-F238E27FC236}">
                <a16:creationId xmlns:a16="http://schemas.microsoft.com/office/drawing/2014/main" id="{969AB1B0-897D-4BBB-B514-C5D54F775D54}"/>
              </a:ext>
            </a:extLst>
          </p:cNvPr>
          <p:cNvPicPr>
            <a:picLocks noChangeAspect="1"/>
          </p:cNvPicPr>
          <p:nvPr/>
        </p:nvPicPr>
        <p:blipFill>
          <a:blip r:embed="rId2"/>
          <a:stretch>
            <a:fillRect/>
          </a:stretch>
        </p:blipFill>
        <p:spPr>
          <a:xfrm>
            <a:off x="9963150" y="77776"/>
            <a:ext cx="2228850" cy="504825"/>
          </a:xfrm>
          <a:prstGeom prst="rect">
            <a:avLst/>
          </a:prstGeom>
        </p:spPr>
      </p:pic>
    </p:spTree>
    <p:extLst>
      <p:ext uri="{BB962C8B-B14F-4D97-AF65-F5344CB8AC3E}">
        <p14:creationId xmlns:p14="http://schemas.microsoft.com/office/powerpoint/2010/main" val="190435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365760"/>
            <a:ext cx="8534400" cy="912865"/>
          </a:xfrm>
        </p:spPr>
        <p:txBody>
          <a:bodyPr/>
          <a:lstStyle/>
          <a:p>
            <a:r>
              <a:rPr lang="en-GB" dirty="0"/>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sp>
        <p:nvSpPr>
          <p:cNvPr id="5" name="Rectangle 4">
            <a:extLst>
              <a:ext uri="{FF2B5EF4-FFF2-40B4-BE49-F238E27FC236}">
                <a16:creationId xmlns:a16="http://schemas.microsoft.com/office/drawing/2014/main" id="{EFF3F9EE-9DB4-48DB-8835-051C62AEC383}"/>
              </a:ext>
            </a:extLst>
          </p:cNvPr>
          <p:cNvSpPr/>
          <p:nvPr/>
        </p:nvSpPr>
        <p:spPr>
          <a:xfrm>
            <a:off x="469783" y="1284466"/>
            <a:ext cx="8921769" cy="341632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400" dirty="0"/>
              <a:t>Branded school uniform can be purchased from – </a:t>
            </a:r>
            <a:r>
              <a:rPr lang="en-GB" sz="2400" i="1" dirty="0" err="1"/>
              <a:t>Uniwears</a:t>
            </a:r>
            <a:r>
              <a:rPr lang="en-GB" sz="2400" dirty="0"/>
              <a:t>.</a:t>
            </a:r>
            <a:endParaRPr lang="en-US"/>
          </a:p>
          <a:p>
            <a:r>
              <a:rPr lang="en-GB" sz="2400" dirty="0">
                <a:ea typeface="+mn-lt"/>
                <a:cs typeface="+mn-lt"/>
                <a:hlinkClick r:id="rId3"/>
              </a:rPr>
              <a:t>https://www.uniwears.co.uk/products/manston-primary-school-sweatshirt?_pos=3&amp;_sid=7b719498d&amp;_ss=r&amp;variant=47855109734745</a:t>
            </a:r>
            <a:endParaRPr lang="en-GB" sz="2400" dirty="0"/>
          </a:p>
          <a:p>
            <a:pPr marL="285750" indent="-285750">
              <a:buFont typeface="Arial" panose="020B0604020202020204" pitchFamily="34" charset="0"/>
              <a:buChar char="•"/>
            </a:pPr>
            <a:r>
              <a:rPr lang="en-GB" sz="2400" dirty="0"/>
              <a:t>Non branded dark blue versions of jumpers and cardigans are also fine for children to wear.</a:t>
            </a:r>
          </a:p>
          <a:p>
            <a:pPr marL="285750" indent="-285750">
              <a:buFont typeface="Arial" panose="020B0604020202020204" pitchFamily="34" charset="0"/>
              <a:buChar char="•"/>
            </a:pPr>
            <a:r>
              <a:rPr lang="en-GB" sz="2400" dirty="0"/>
              <a:t>Pupils need to wear PE kit on their PE days including those that go swimming</a:t>
            </a:r>
          </a:p>
        </p:txBody>
      </p:sp>
    </p:spTree>
    <p:extLst>
      <p:ext uri="{BB962C8B-B14F-4D97-AF65-F5344CB8AC3E}">
        <p14:creationId xmlns:p14="http://schemas.microsoft.com/office/powerpoint/2010/main" val="198911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pic>
        <p:nvPicPr>
          <p:cNvPr id="6" name="Picture 5">
            <a:extLst>
              <a:ext uri="{FF2B5EF4-FFF2-40B4-BE49-F238E27FC236}">
                <a16:creationId xmlns:a16="http://schemas.microsoft.com/office/drawing/2014/main" id="{BD1D53F7-21C7-4C7D-BD1C-AFD41FB44D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82" t="14967" b="17137"/>
          <a:stretch/>
        </p:blipFill>
        <p:spPr>
          <a:xfrm rot="5400000">
            <a:off x="6958444" y="1739125"/>
            <a:ext cx="3629242" cy="2073324"/>
          </a:xfrm>
          <a:prstGeom prst="rect">
            <a:avLst/>
          </a:prstGeom>
        </p:spPr>
      </p:pic>
      <p:pic>
        <p:nvPicPr>
          <p:cNvPr id="7" name="Picture 2">
            <a:extLst>
              <a:ext uri="{FF2B5EF4-FFF2-40B4-BE49-F238E27FC236}">
                <a16:creationId xmlns:a16="http://schemas.microsoft.com/office/drawing/2014/main" id="{2E7D61A3-421C-4A57-A0C1-8498DA7B4C29}"/>
              </a:ext>
            </a:extLst>
          </p:cNvPr>
          <p:cNvPicPr>
            <a:picLocks noChangeAspect="1"/>
          </p:cNvPicPr>
          <p:nvPr/>
        </p:nvPicPr>
        <p:blipFill>
          <a:blip r:embed="rId4"/>
          <a:stretch>
            <a:fillRect/>
          </a:stretch>
        </p:blipFill>
        <p:spPr>
          <a:xfrm>
            <a:off x="9274835" y="3494826"/>
            <a:ext cx="2344482" cy="3162699"/>
          </a:xfrm>
          <a:prstGeom prst="rect">
            <a:avLst/>
          </a:prstGeom>
        </p:spPr>
      </p:pic>
      <p:sp>
        <p:nvSpPr>
          <p:cNvPr id="8" name="Content Placeholder 2">
            <a:extLst>
              <a:ext uri="{FF2B5EF4-FFF2-40B4-BE49-F238E27FC236}">
                <a16:creationId xmlns:a16="http://schemas.microsoft.com/office/drawing/2014/main" id="{22B05A9C-85EC-4A0E-9237-5872DB1A01AC}"/>
              </a:ext>
            </a:extLst>
          </p:cNvPr>
          <p:cNvSpPr>
            <a:spLocks noGrp="1"/>
          </p:cNvSpPr>
          <p:nvPr/>
        </p:nvSpPr>
        <p:spPr>
          <a:xfrm>
            <a:off x="1149416" y="961166"/>
            <a:ext cx="5872637" cy="5528421"/>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Navy school jumper (with or without logo)</a:t>
            </a:r>
            <a:endParaRPr lang="en-US" dirty="0"/>
          </a:p>
          <a:p>
            <a:r>
              <a:rPr lang="en-GB" dirty="0"/>
              <a:t>Navy school cardigan </a:t>
            </a:r>
            <a:r>
              <a:rPr lang="en-GB" dirty="0">
                <a:ea typeface="+mn-lt"/>
                <a:cs typeface="+mn-lt"/>
              </a:rPr>
              <a:t>(with or without logo)</a:t>
            </a:r>
          </a:p>
          <a:p>
            <a:r>
              <a:rPr lang="en-GB" dirty="0"/>
              <a:t>White polo shirt or shirt</a:t>
            </a:r>
          </a:p>
          <a:p>
            <a:r>
              <a:rPr lang="en-GB" dirty="0"/>
              <a:t>Grey school trousers/skirt</a:t>
            </a:r>
          </a:p>
          <a:p>
            <a:r>
              <a:rPr lang="en-GB" dirty="0"/>
              <a:t>Grey school dress</a:t>
            </a:r>
          </a:p>
          <a:p>
            <a:r>
              <a:rPr lang="en-GB" dirty="0"/>
              <a:t>Blue checked school summer dress</a:t>
            </a:r>
          </a:p>
          <a:p>
            <a:r>
              <a:rPr lang="en-GB" dirty="0"/>
              <a:t>Grey school shorts</a:t>
            </a:r>
          </a:p>
          <a:p>
            <a:r>
              <a:rPr lang="en-GB" dirty="0"/>
              <a:t>Black shoes or trainers that children can fasten independently e.g. Velcro</a:t>
            </a:r>
          </a:p>
          <a:p>
            <a:r>
              <a:rPr lang="en-GB" dirty="0"/>
              <a:t>Long hair must be tied up / no extreme hair styles</a:t>
            </a:r>
          </a:p>
          <a:p>
            <a:r>
              <a:rPr lang="en-GB" dirty="0"/>
              <a:t>PE Kit (worn on PE days)</a:t>
            </a:r>
          </a:p>
          <a:p>
            <a:pPr lvl="1"/>
            <a:r>
              <a:rPr lang="en-GB" dirty="0"/>
              <a:t>Team coloured t-shirt</a:t>
            </a:r>
          </a:p>
          <a:p>
            <a:pPr lvl="1"/>
            <a:r>
              <a:rPr lang="en-GB" dirty="0"/>
              <a:t>Black or grey PE shorts</a:t>
            </a:r>
          </a:p>
          <a:p>
            <a:pPr lvl="1"/>
            <a:r>
              <a:rPr lang="en-GB" dirty="0"/>
              <a:t>or</a:t>
            </a:r>
          </a:p>
          <a:p>
            <a:pPr lvl="1"/>
            <a:r>
              <a:rPr lang="en-GB" dirty="0"/>
              <a:t>Black or grey jogging bottoms or leggings</a:t>
            </a:r>
          </a:p>
          <a:p>
            <a:pPr lvl="1"/>
            <a:r>
              <a:rPr lang="en-GB" dirty="0"/>
              <a:t>Navy hooded top with logo</a:t>
            </a:r>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205275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Communication</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63D50C33-A44C-4703-8406-105923DCFE69}"/>
              </a:ext>
            </a:extLst>
          </p:cNvPr>
          <p:cNvSpPr txBox="1"/>
          <p:nvPr/>
        </p:nvSpPr>
        <p:spPr>
          <a:xfrm>
            <a:off x="332154" y="1043796"/>
            <a:ext cx="8030818" cy="526297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t>School communicates through email, text messages and sometimes paper letters.</a:t>
            </a:r>
          </a:p>
          <a:p>
            <a:pPr marL="285750" indent="-285750">
              <a:buFont typeface="Arial" panose="020B0604020202020204" pitchFamily="34" charset="0"/>
              <a:buChar char="•"/>
            </a:pPr>
            <a:r>
              <a:rPr lang="en-GB" sz="2400" dirty="0"/>
              <a:t>Each Friday, a weekly newsletter comes home with details of all that is going on in school.</a:t>
            </a:r>
          </a:p>
          <a:p>
            <a:pPr marL="285750" indent="-285750">
              <a:buFont typeface="Arial" panose="020B0604020202020204" pitchFamily="34" charset="0"/>
              <a:buChar char="•"/>
            </a:pPr>
            <a:r>
              <a:rPr lang="en-GB" sz="2400" dirty="0"/>
              <a:t>Class teachers will also email to share specific information and updates.</a:t>
            </a:r>
          </a:p>
          <a:p>
            <a:pPr marL="285750" indent="-285750">
              <a:buFont typeface="Arial" panose="020B0604020202020204" pitchFamily="34" charset="0"/>
              <a:buChar char="•"/>
            </a:pPr>
            <a:r>
              <a:rPr lang="en-GB" sz="2400" dirty="0"/>
              <a:t>School can list 2 numbers as priority one contacts so that both parents receive any general text messages sent.</a:t>
            </a:r>
          </a:p>
          <a:p>
            <a:pPr marL="285750" indent="-285750">
              <a:buFont typeface="Arial" panose="020B0604020202020204" pitchFamily="34" charset="0"/>
              <a:buChar char="•"/>
            </a:pPr>
            <a:r>
              <a:rPr lang="en-GB" sz="2400" dirty="0"/>
              <a:t>Please add the following emails to your contacts so that emails come straight to your inbox:</a:t>
            </a:r>
          </a:p>
          <a:p>
            <a:pPr marL="742950" lvl="1" indent="-285750">
              <a:buFont typeface="Arial" panose="020B0604020202020204" pitchFamily="34" charset="0"/>
              <a:buChar char="•"/>
            </a:pPr>
            <a:r>
              <a:rPr lang="en-GB" sz="2400" dirty="0">
                <a:hlinkClick r:id="rId3"/>
              </a:rPr>
              <a:t>manston.primary@manston.leeds.sch.uk</a:t>
            </a:r>
            <a:endParaRPr lang="en-GB" sz="2400" dirty="0"/>
          </a:p>
          <a:p>
            <a:pPr marL="742950" lvl="1" indent="-285750">
              <a:buFont typeface="Arial" panose="020B0604020202020204" pitchFamily="34" charset="0"/>
              <a:buChar char="•"/>
            </a:pPr>
            <a:r>
              <a:rPr lang="en-GB" sz="2400" dirty="0">
                <a:solidFill>
                  <a:srgbClr val="424242"/>
                </a:solidFill>
                <a:latin typeface="Segoe UI"/>
                <a:cs typeface="Segoe UI"/>
                <a:hlinkClick r:id="rId4"/>
              </a:rPr>
              <a:t>no-reply@mail.arbor-education.com</a:t>
            </a:r>
            <a:r>
              <a:rPr lang="en-GB" sz="2400" dirty="0">
                <a:solidFill>
                  <a:srgbClr val="424242"/>
                </a:solidFill>
                <a:latin typeface="Segoe UI"/>
                <a:cs typeface="Segoe UI"/>
              </a:rPr>
              <a:t> </a:t>
            </a:r>
            <a:endParaRPr lang="en-GB" sz="2400" dirty="0">
              <a:solidFill>
                <a:srgbClr val="000000"/>
              </a:solidFill>
              <a:latin typeface="Trebuchet MS"/>
              <a:cs typeface="Segoe UI"/>
            </a:endParaRPr>
          </a:p>
          <a:p>
            <a:pPr marL="742950" lvl="1" indent="-285750">
              <a:buFont typeface="Arial" panose="020B0604020202020204" pitchFamily="34" charset="0"/>
              <a:buChar char="•"/>
            </a:pPr>
            <a:endParaRPr lang="en-GB" sz="2400" dirty="0"/>
          </a:p>
        </p:txBody>
      </p:sp>
      <p:pic>
        <p:nvPicPr>
          <p:cNvPr id="7" name="Picture 6" descr="A close-up of a logo&#10;&#10;Description automatically generated">
            <a:extLst>
              <a:ext uri="{FF2B5EF4-FFF2-40B4-BE49-F238E27FC236}">
                <a16:creationId xmlns:a16="http://schemas.microsoft.com/office/drawing/2014/main" id="{70FBE5A8-DB9F-077C-9328-8AD2D0BDC0DC}"/>
              </a:ext>
            </a:extLst>
          </p:cNvPr>
          <p:cNvPicPr>
            <a:picLocks noChangeAspect="1"/>
          </p:cNvPicPr>
          <p:nvPr/>
        </p:nvPicPr>
        <p:blipFill>
          <a:blip r:embed="rId5"/>
          <a:stretch>
            <a:fillRect/>
          </a:stretch>
        </p:blipFill>
        <p:spPr>
          <a:xfrm>
            <a:off x="687615" y="5893564"/>
            <a:ext cx="6090558" cy="413944"/>
          </a:xfrm>
          <a:prstGeom prst="rect">
            <a:avLst/>
          </a:prstGeom>
        </p:spPr>
      </p:pic>
    </p:spTree>
    <p:extLst>
      <p:ext uri="{BB962C8B-B14F-4D97-AF65-F5344CB8AC3E}">
        <p14:creationId xmlns:p14="http://schemas.microsoft.com/office/powerpoint/2010/main" val="858563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641F-6E17-4235-B800-FDF72330ADE5}"/>
              </a:ext>
            </a:extLst>
          </p:cNvPr>
          <p:cNvSpPr>
            <a:spLocks noGrp="1"/>
          </p:cNvSpPr>
          <p:nvPr>
            <p:ph type="title"/>
          </p:nvPr>
        </p:nvSpPr>
        <p:spPr>
          <a:xfrm>
            <a:off x="231206" y="66335"/>
            <a:ext cx="7226606" cy="1166848"/>
          </a:xfrm>
        </p:spPr>
        <p:txBody>
          <a:bodyPr/>
          <a:lstStyle/>
          <a:p>
            <a:r>
              <a:rPr lang="en-GB"/>
              <a:t>Home School Agreement </a:t>
            </a:r>
          </a:p>
        </p:txBody>
      </p:sp>
      <p:sp>
        <p:nvSpPr>
          <p:cNvPr id="3" name="TextBox 2">
            <a:extLst>
              <a:ext uri="{FF2B5EF4-FFF2-40B4-BE49-F238E27FC236}">
                <a16:creationId xmlns:a16="http://schemas.microsoft.com/office/drawing/2014/main" id="{D30BB1A8-AABD-4828-B530-7E2767921381}"/>
              </a:ext>
            </a:extLst>
          </p:cNvPr>
          <p:cNvSpPr txBox="1"/>
          <p:nvPr/>
        </p:nvSpPr>
        <p:spPr>
          <a:xfrm>
            <a:off x="402672" y="1333850"/>
            <a:ext cx="4229389" cy="4832092"/>
          </a:xfrm>
          <a:prstGeom prst="rect">
            <a:avLst/>
          </a:prstGeom>
          <a:noFill/>
        </p:spPr>
        <p:txBody>
          <a:bodyPr wrap="square" lIns="91440" tIns="45720" rIns="91440" bIns="45720" rtlCol="0" anchor="t">
            <a:spAutoFit/>
          </a:bodyPr>
          <a:lstStyle/>
          <a:p>
            <a:pPr marL="285750" indent="-285750" algn="ctr">
              <a:buFont typeface="Arial" panose="020B0604020202020204" pitchFamily="34" charset="0"/>
              <a:buChar char="•"/>
            </a:pPr>
            <a:r>
              <a:rPr lang="en-GB" sz="2800" dirty="0"/>
              <a:t>An updated copy of this, including an online safety pupil user agreement has come home recently.</a:t>
            </a:r>
          </a:p>
          <a:p>
            <a:pPr marL="285750" indent="-285750" algn="ctr">
              <a:buFont typeface="Arial" panose="020B0604020202020204" pitchFamily="34" charset="0"/>
              <a:buChar char="•"/>
            </a:pPr>
            <a:r>
              <a:rPr lang="en-GB" sz="2800" dirty="0"/>
              <a:t>Please review this at home with your child.</a:t>
            </a:r>
          </a:p>
          <a:p>
            <a:pPr marL="285750" indent="-285750" algn="ctr">
              <a:buFont typeface="Arial" panose="020B0604020202020204" pitchFamily="34" charset="0"/>
              <a:buChar char="•"/>
            </a:pPr>
            <a:r>
              <a:rPr lang="en-GB" sz="2800" dirty="0"/>
              <a:t>This agreement applies to all pupils, parents and staff at Manston Primary</a:t>
            </a:r>
          </a:p>
        </p:txBody>
      </p:sp>
      <p:pic>
        <p:nvPicPr>
          <p:cNvPr id="4" name="Picture 3">
            <a:extLst>
              <a:ext uri="{FF2B5EF4-FFF2-40B4-BE49-F238E27FC236}">
                <a16:creationId xmlns:a16="http://schemas.microsoft.com/office/drawing/2014/main" id="{11B29631-E787-4432-BAE6-1686C3533201}"/>
              </a:ext>
            </a:extLst>
          </p:cNvPr>
          <p:cNvPicPr>
            <a:picLocks noChangeAspect="1"/>
          </p:cNvPicPr>
          <p:nvPr/>
        </p:nvPicPr>
        <p:blipFill>
          <a:blip r:embed="rId2"/>
          <a:stretch>
            <a:fillRect/>
          </a:stretch>
        </p:blipFill>
        <p:spPr>
          <a:xfrm>
            <a:off x="4823066" y="1011388"/>
            <a:ext cx="6855276" cy="4615242"/>
          </a:xfrm>
          <a:prstGeom prst="rect">
            <a:avLst/>
          </a:prstGeom>
        </p:spPr>
      </p:pic>
      <p:pic>
        <p:nvPicPr>
          <p:cNvPr id="5" name="Picture 4">
            <a:extLst>
              <a:ext uri="{FF2B5EF4-FFF2-40B4-BE49-F238E27FC236}">
                <a16:creationId xmlns:a16="http://schemas.microsoft.com/office/drawing/2014/main" id="{49453410-3057-44F4-AADC-998FCB39F266}"/>
              </a:ext>
            </a:extLst>
          </p:cNvPr>
          <p:cNvPicPr>
            <a:picLocks noChangeAspect="1"/>
          </p:cNvPicPr>
          <p:nvPr/>
        </p:nvPicPr>
        <p:blipFill>
          <a:blip r:embed="rId3"/>
          <a:stretch>
            <a:fillRect/>
          </a:stretch>
        </p:blipFill>
        <p:spPr>
          <a:xfrm>
            <a:off x="10303309" y="0"/>
            <a:ext cx="1807526" cy="572877"/>
          </a:xfrm>
          <a:prstGeom prst="rect">
            <a:avLst/>
          </a:prstGeom>
        </p:spPr>
      </p:pic>
    </p:spTree>
    <p:extLst>
      <p:ext uri="{BB962C8B-B14F-4D97-AF65-F5344CB8AC3E}">
        <p14:creationId xmlns:p14="http://schemas.microsoft.com/office/powerpoint/2010/main" val="303853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Equipment</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4" y="1043796"/>
            <a:ext cx="9819735"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Each day children will need to bring: </a:t>
            </a:r>
          </a:p>
          <a:p>
            <a:pPr marL="285750" indent="-285750">
              <a:buFont typeface="Arial"/>
              <a:buChar char="•"/>
            </a:pPr>
            <a:r>
              <a:rPr lang="en-GB" sz="2800" dirty="0"/>
              <a:t>A named water bottle</a:t>
            </a:r>
          </a:p>
          <a:p>
            <a:pPr marL="285750" indent="-285750">
              <a:buFont typeface="Arial"/>
              <a:buChar char="•"/>
            </a:pPr>
            <a:r>
              <a:rPr lang="en-GB" sz="2800" dirty="0"/>
              <a:t>Named coats, hats, gloves suitable to the weather</a:t>
            </a:r>
          </a:p>
          <a:p>
            <a:pPr marL="285750" indent="-285750">
              <a:buFont typeface="Arial"/>
              <a:buChar char="•"/>
            </a:pPr>
            <a:r>
              <a:rPr lang="en-GB" sz="2800" dirty="0"/>
              <a:t>Homework</a:t>
            </a:r>
          </a:p>
          <a:p>
            <a:pPr marL="285750" indent="-285750">
              <a:buFont typeface="Arial"/>
              <a:buChar char="•"/>
            </a:pPr>
            <a:r>
              <a:rPr lang="en-GB" sz="2800" dirty="0"/>
              <a:t>Reading book </a:t>
            </a:r>
          </a:p>
          <a:p>
            <a:pPr marL="285750" indent="-285750">
              <a:buFont typeface="Arial"/>
              <a:buChar char="•"/>
            </a:pPr>
            <a:endParaRPr lang="en-GB" sz="2800" dirty="0"/>
          </a:p>
          <a:p>
            <a:r>
              <a:rPr lang="en-GB" sz="2800" dirty="0"/>
              <a:t>Pupils do not need:</a:t>
            </a:r>
          </a:p>
          <a:p>
            <a:pPr marL="285750" indent="-285750">
              <a:buFont typeface="Arial"/>
              <a:buChar char="•"/>
            </a:pPr>
            <a:r>
              <a:rPr lang="en-GB" sz="2800" dirty="0"/>
              <a:t>Pencil cases</a:t>
            </a:r>
          </a:p>
          <a:p>
            <a:pPr marL="285750" indent="-285750">
              <a:buFont typeface="Arial"/>
              <a:buChar char="•"/>
            </a:pPr>
            <a:r>
              <a:rPr lang="en-GB" sz="2800" dirty="0"/>
              <a:t>Toys or games</a:t>
            </a:r>
          </a:p>
          <a:p>
            <a:pPr marL="285750" indent="-285750">
              <a:buFont typeface="Arial"/>
              <a:buChar char="•"/>
            </a:pPr>
            <a:endParaRPr lang="en-GB" sz="2800" dirty="0"/>
          </a:p>
          <a:p>
            <a:pPr marL="285750" indent="-285750">
              <a:buFont typeface="Arial"/>
              <a:buChar char="•"/>
            </a:pPr>
            <a:r>
              <a:rPr lang="en-GB" sz="2800" dirty="0"/>
              <a:t>School staff will not spend time looking for items that are not named.</a:t>
            </a:r>
          </a:p>
          <a:p>
            <a:endParaRPr lang="en-GB" dirty="0"/>
          </a:p>
          <a:p>
            <a:pPr marL="285750" indent="-285750">
              <a:buFont typeface="Arial"/>
              <a:buChar char="•"/>
            </a:pPr>
            <a:endParaRPr lang="en-GB" dirty="0"/>
          </a:p>
        </p:txBody>
      </p:sp>
    </p:spTree>
    <p:extLst>
      <p:ext uri="{BB962C8B-B14F-4D97-AF65-F5344CB8AC3E}">
        <p14:creationId xmlns:p14="http://schemas.microsoft.com/office/powerpoint/2010/main" val="3767754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F996-EB85-47B3-8E5A-C0DF25100CCA}"/>
              </a:ext>
            </a:extLst>
          </p:cNvPr>
          <p:cNvSpPr>
            <a:spLocks noGrp="1"/>
          </p:cNvSpPr>
          <p:nvPr>
            <p:ph type="title"/>
          </p:nvPr>
        </p:nvSpPr>
        <p:spPr>
          <a:xfrm>
            <a:off x="413502" y="316007"/>
            <a:ext cx="11020926" cy="1123040"/>
          </a:xfrm>
        </p:spPr>
        <p:txBody>
          <a:bodyPr>
            <a:normAutofit/>
          </a:bodyPr>
          <a:lstStyle/>
          <a:p>
            <a:r>
              <a:rPr lang="en-GB"/>
              <a:t>Attendance</a:t>
            </a:r>
            <a:r>
              <a:rPr lang="en-GB" sz="2800">
                <a:ea typeface="+mj-lt"/>
                <a:cs typeface="+mj-lt"/>
              </a:rPr>
              <a:t>.</a:t>
            </a:r>
            <a:br>
              <a:rPr lang="en-GB" sz="2800">
                <a:ea typeface="+mj-lt"/>
                <a:cs typeface="+mj-lt"/>
              </a:rPr>
            </a:br>
            <a:r>
              <a:rPr lang="en-GB" sz="2800">
                <a:ea typeface="+mj-lt"/>
                <a:cs typeface="+mj-lt"/>
              </a:rPr>
              <a:t> </a:t>
            </a:r>
          </a:p>
        </p:txBody>
      </p:sp>
      <p:sp>
        <p:nvSpPr>
          <p:cNvPr id="3" name="TextBox 2">
            <a:extLst>
              <a:ext uri="{FF2B5EF4-FFF2-40B4-BE49-F238E27FC236}">
                <a16:creationId xmlns:a16="http://schemas.microsoft.com/office/drawing/2014/main" id="{FD8F0A29-08E1-4605-A9F5-E78FC5602E97}"/>
              </a:ext>
            </a:extLst>
          </p:cNvPr>
          <p:cNvSpPr txBox="1"/>
          <p:nvPr/>
        </p:nvSpPr>
        <p:spPr>
          <a:xfrm>
            <a:off x="411193" y="1173193"/>
            <a:ext cx="1119708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t>Our pupils have excellent attendance, and this is something we want to keep improving.</a:t>
            </a:r>
          </a:p>
          <a:p>
            <a:pPr marL="457200" indent="-457200">
              <a:buFont typeface="Arial"/>
              <a:buChar char="•"/>
            </a:pPr>
            <a:r>
              <a:rPr lang="en-GB" sz="2800" dirty="0"/>
              <a:t>If your child is absent, please ring, email or speak with a member of staff in the office to let them know the details of the absence.</a:t>
            </a:r>
          </a:p>
          <a:p>
            <a:pPr marL="457200" indent="-457200">
              <a:buFont typeface="Arial"/>
              <a:buChar char="•"/>
            </a:pPr>
            <a:r>
              <a:rPr lang="en-GB" sz="2800" dirty="0"/>
              <a:t>Please be reminded that school cannot authorise holidays in term time and any applications for exceptional leave must be made by filling in a form from the office.</a:t>
            </a:r>
          </a:p>
          <a:p>
            <a:pPr marL="457200" indent="-457200">
              <a:buFont typeface="Arial"/>
              <a:buChar char="•"/>
            </a:pPr>
            <a:r>
              <a:rPr lang="en-GB" sz="2800" dirty="0"/>
              <a:t>School starts at 08:50 am each day and finishes at 3:15pm</a:t>
            </a:r>
          </a:p>
          <a:p>
            <a:pPr marL="457200" indent="-457200">
              <a:buFont typeface="Arial"/>
              <a:buChar char="•"/>
            </a:pPr>
            <a:r>
              <a:rPr lang="en-GB" sz="2800" dirty="0"/>
              <a:t>Further details including our full policy can be found on our school website.</a:t>
            </a:r>
          </a:p>
          <a:p>
            <a:pPr marL="457200" indent="-457200">
              <a:buFont typeface="Arial"/>
              <a:buChar char="•"/>
            </a:pPr>
            <a:r>
              <a:rPr lang="en-GB" sz="2800" dirty="0"/>
              <a:t>Please note that new legislation about term time holidays came into force in August 2024.</a:t>
            </a:r>
          </a:p>
        </p:txBody>
      </p:sp>
      <p:pic>
        <p:nvPicPr>
          <p:cNvPr id="5" name="Picture 3">
            <a:extLst>
              <a:ext uri="{FF2B5EF4-FFF2-40B4-BE49-F238E27FC236}">
                <a16:creationId xmlns:a16="http://schemas.microsoft.com/office/drawing/2014/main" id="{18BDFD35-28DA-4E1A-84DA-90A1CD537088}"/>
              </a:ext>
            </a:extLst>
          </p:cNvPr>
          <p:cNvPicPr>
            <a:picLocks noChangeAspect="1"/>
          </p:cNvPicPr>
          <p:nvPr/>
        </p:nvPicPr>
        <p:blipFill>
          <a:blip r:embed="rId2"/>
          <a:stretch>
            <a:fillRect/>
          </a:stretch>
        </p:blipFill>
        <p:spPr>
          <a:xfrm>
            <a:off x="9797990" y="200475"/>
            <a:ext cx="2228850" cy="504825"/>
          </a:xfrm>
          <a:prstGeom prst="rect">
            <a:avLst/>
          </a:prstGeom>
        </p:spPr>
      </p:pic>
    </p:spTree>
    <p:extLst>
      <p:ext uri="{BB962C8B-B14F-4D97-AF65-F5344CB8AC3E}">
        <p14:creationId xmlns:p14="http://schemas.microsoft.com/office/powerpoint/2010/main" val="3232119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18BDFD35-28DA-4E1A-84DA-90A1CD537088}"/>
              </a:ext>
            </a:extLst>
          </p:cNvPr>
          <p:cNvPicPr>
            <a:picLocks noChangeAspect="1"/>
          </p:cNvPicPr>
          <p:nvPr/>
        </p:nvPicPr>
        <p:blipFill>
          <a:blip r:embed="rId2"/>
          <a:stretch>
            <a:fillRect/>
          </a:stretch>
        </p:blipFill>
        <p:spPr>
          <a:xfrm>
            <a:off x="9786784" y="110828"/>
            <a:ext cx="2228850" cy="504825"/>
          </a:xfrm>
          <a:prstGeom prst="rect">
            <a:avLst/>
          </a:prstGeom>
        </p:spPr>
      </p:pic>
      <p:pic>
        <p:nvPicPr>
          <p:cNvPr id="4" name="Picture 3">
            <a:extLst>
              <a:ext uri="{FF2B5EF4-FFF2-40B4-BE49-F238E27FC236}">
                <a16:creationId xmlns:a16="http://schemas.microsoft.com/office/drawing/2014/main" id="{AFF1FC8C-9EA0-F2F6-13FD-F17DB4A97CB9}"/>
              </a:ext>
            </a:extLst>
          </p:cNvPr>
          <p:cNvPicPr>
            <a:picLocks noChangeAspect="1"/>
          </p:cNvPicPr>
          <p:nvPr/>
        </p:nvPicPr>
        <p:blipFill>
          <a:blip r:embed="rId3"/>
          <a:stretch>
            <a:fillRect/>
          </a:stretch>
        </p:blipFill>
        <p:spPr>
          <a:xfrm>
            <a:off x="6348" y="0"/>
            <a:ext cx="9792452" cy="6846795"/>
          </a:xfrm>
          <a:prstGeom prst="rect">
            <a:avLst/>
          </a:prstGeom>
        </p:spPr>
      </p:pic>
    </p:spTree>
    <p:extLst>
      <p:ext uri="{BB962C8B-B14F-4D97-AF65-F5344CB8AC3E}">
        <p14:creationId xmlns:p14="http://schemas.microsoft.com/office/powerpoint/2010/main" val="744860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760" y="-5709"/>
            <a:ext cx="9274630" cy="816430"/>
          </a:xfrm>
        </p:spPr>
        <p:txBody>
          <a:bodyPr>
            <a:normAutofit fontScale="90000"/>
          </a:bodyPr>
          <a:lstStyle/>
          <a:p>
            <a:r>
              <a:rPr lang="en-GB">
                <a:latin typeface="Arial" panose="020B0604020202020204" pitchFamily="34" charset="0"/>
                <a:cs typeface="Arial" panose="020B0604020202020204" pitchFamily="34" charset="0"/>
              </a:rPr>
              <a:t>Frequently Asked Questions</a:t>
            </a:r>
          </a:p>
        </p:txBody>
      </p:sp>
      <p:sp>
        <p:nvSpPr>
          <p:cNvPr id="5" name="Rectangle 4"/>
          <p:cNvSpPr/>
          <p:nvPr/>
        </p:nvSpPr>
        <p:spPr>
          <a:xfrm>
            <a:off x="429760" y="1293321"/>
            <a:ext cx="10088829" cy="5047536"/>
          </a:xfrm>
          <a:prstGeom prst="rect">
            <a:avLst/>
          </a:prstGeom>
        </p:spPr>
        <p:txBody>
          <a:bodyPr wrap="square" lIns="91440" tIns="45720" rIns="91440" bIns="45720" anchor="t">
            <a:spAutoFit/>
          </a:bodyPr>
          <a:lstStyle/>
          <a:p>
            <a:pPr fontAlgn="base"/>
            <a:r>
              <a:rPr lang="en-GB" dirty="0"/>
              <a:t>  </a:t>
            </a:r>
            <a:r>
              <a:rPr lang="en-GB" b="1" i="1" dirty="0"/>
              <a:t>What is the MTC?</a:t>
            </a:r>
            <a:r>
              <a:rPr lang="en-US" dirty="0"/>
              <a:t>​</a:t>
            </a:r>
          </a:p>
          <a:p>
            <a:pPr fontAlgn="base"/>
            <a:r>
              <a:rPr lang="en-GB" i="1" dirty="0"/>
              <a:t>The MTC is an on-screen check (test) consisting of 25 times tables questions. Your child will answer 3 practice questions before moving on to the official check and will then have 6 seconds to answer each question. On average, the check should take no longer than 5 minutes to complete.</a:t>
            </a:r>
            <a:r>
              <a:rPr lang="en-GB" dirty="0"/>
              <a:t>​</a:t>
            </a:r>
          </a:p>
          <a:p>
            <a:pPr fontAlgn="base"/>
            <a:r>
              <a:rPr lang="en-GB" u="sng" dirty="0">
                <a:hlinkClick r:id="rId2"/>
              </a:rPr>
              <a:t>https://www.gov.uk/government/collections/multiplication-tables-check</a:t>
            </a:r>
            <a:r>
              <a:rPr lang="en-GB" dirty="0"/>
              <a:t> </a:t>
            </a:r>
            <a:r>
              <a:rPr lang="en-US" dirty="0"/>
              <a:t>​</a:t>
            </a:r>
          </a:p>
          <a:p>
            <a:pPr fontAlgn="base"/>
            <a:r>
              <a:rPr lang="en-GB" dirty="0"/>
              <a:t>The purpose of the check is to determine whether pupils can fluently recall their times tables up to 12, which is essential for future success in mathematics. The test is compulsory for all Y4 children in England. ​</a:t>
            </a:r>
          </a:p>
          <a:p>
            <a:pPr fontAlgn="base"/>
            <a:r>
              <a:rPr lang="en-GB" dirty="0"/>
              <a:t>​</a:t>
            </a:r>
          </a:p>
          <a:p>
            <a:pPr fontAlgn="base"/>
            <a:r>
              <a:rPr lang="en-GB" b="1" i="1" dirty="0"/>
              <a:t>When do you teach relationship and sex education (RSE)? </a:t>
            </a:r>
            <a:r>
              <a:rPr lang="en-US" dirty="0"/>
              <a:t>​</a:t>
            </a:r>
          </a:p>
          <a:p>
            <a:pPr fontAlgn="base"/>
            <a:r>
              <a:rPr lang="en-GB" dirty="0"/>
              <a:t>This is taught in the summer term, in July. A letter will be sent to parents beforehand, confirming details of what will be taught. </a:t>
            </a:r>
            <a:r>
              <a:rPr lang="en-US" dirty="0"/>
              <a:t>​</a:t>
            </a:r>
          </a:p>
          <a:p>
            <a:pPr fontAlgn="base"/>
            <a:r>
              <a:rPr lang="en-GB" dirty="0"/>
              <a:t>​</a:t>
            </a:r>
          </a:p>
          <a:p>
            <a:pPr fontAlgn="base"/>
            <a:r>
              <a:rPr lang="en-GB" dirty="0"/>
              <a:t>In Y4 the focus is on how our bodies change as we become adults. We feel it is really important that children are given clear teaching of this topic rather than hearing it inaccurately from their peers. </a:t>
            </a:r>
            <a:r>
              <a:rPr lang="en-US" dirty="0"/>
              <a:t>​</a:t>
            </a:r>
          </a:p>
          <a:p>
            <a:pPr algn="just"/>
            <a:endParaRPr lang="en-GB" sz="1600" dirty="0">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0DE1CF2C-F084-4B7E-BDF1-CBE5019D6ABB}"/>
              </a:ext>
            </a:extLst>
          </p:cNvPr>
          <p:cNvPicPr>
            <a:picLocks noChangeAspect="1"/>
          </p:cNvPicPr>
          <p:nvPr/>
        </p:nvPicPr>
        <p:blipFill>
          <a:blip r:embed="rId3"/>
          <a:stretch>
            <a:fillRect/>
          </a:stretch>
        </p:blipFill>
        <p:spPr>
          <a:xfrm>
            <a:off x="10303309" y="0"/>
            <a:ext cx="1807526" cy="572877"/>
          </a:xfrm>
          <a:prstGeom prst="rect">
            <a:avLst/>
          </a:prstGeom>
        </p:spPr>
      </p:pic>
    </p:spTree>
    <p:extLst>
      <p:ext uri="{BB962C8B-B14F-4D97-AF65-F5344CB8AC3E}">
        <p14:creationId xmlns:p14="http://schemas.microsoft.com/office/powerpoint/2010/main" val="327011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90261D-2392-4E09-8E4E-FB61719DD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403" y="2810252"/>
            <a:ext cx="2199587" cy="3299381"/>
          </a:xfrm>
          <a:prstGeom prst="rect">
            <a:avLst/>
          </a:prstGeom>
        </p:spPr>
      </p:pic>
      <p:sp>
        <p:nvSpPr>
          <p:cNvPr id="2" name="Title 1"/>
          <p:cNvSpPr>
            <a:spLocks noGrp="1"/>
          </p:cNvSpPr>
          <p:nvPr>
            <p:ph type="ctrTitle"/>
          </p:nvPr>
        </p:nvSpPr>
        <p:spPr>
          <a:xfrm>
            <a:off x="838344" y="293453"/>
            <a:ext cx="8791575" cy="884329"/>
          </a:xfrm>
        </p:spPr>
        <p:txBody>
          <a:bodyPr/>
          <a:lstStyle/>
          <a:p>
            <a:pPr algn="l"/>
            <a:r>
              <a:rPr lang="en-GB" dirty="0">
                <a:latin typeface="Arial" panose="020B0604020202020204" pitchFamily="34" charset="0"/>
                <a:cs typeface="Arial" panose="020B0604020202020204" pitchFamily="34" charset="0"/>
              </a:rPr>
              <a:t>Staffing</a:t>
            </a:r>
          </a:p>
        </p:txBody>
      </p:sp>
      <p:sp>
        <p:nvSpPr>
          <p:cNvPr id="3" name="Subtitle 2"/>
          <p:cNvSpPr>
            <a:spLocks noGrp="1"/>
          </p:cNvSpPr>
          <p:nvPr>
            <p:ph type="subTitle" idx="1"/>
          </p:nvPr>
        </p:nvSpPr>
        <p:spPr>
          <a:xfrm>
            <a:off x="838343" y="1048160"/>
            <a:ext cx="8791575" cy="792783"/>
          </a:xfrm>
        </p:spPr>
        <p:txBody>
          <a:bodyPr>
            <a:normAutofit/>
          </a:bodyPr>
          <a:lstStyle/>
          <a:p>
            <a:pPr algn="l"/>
            <a:r>
              <a:rPr lang="en-GB" sz="3600" dirty="0"/>
              <a:t>Year 4  2024-25</a:t>
            </a:r>
          </a:p>
        </p:txBody>
      </p:sp>
      <p:sp>
        <p:nvSpPr>
          <p:cNvPr id="8" name="TextBox 7"/>
          <p:cNvSpPr txBox="1"/>
          <p:nvPr/>
        </p:nvSpPr>
        <p:spPr>
          <a:xfrm>
            <a:off x="6029818" y="2618638"/>
            <a:ext cx="3287826" cy="830997"/>
          </a:xfrm>
          <a:prstGeom prst="rect">
            <a:avLst/>
          </a:prstGeom>
          <a:noFill/>
        </p:spPr>
        <p:txBody>
          <a:bodyPr wrap="square" lIns="91440" tIns="45720" rIns="91440" bIns="45720" rtlCol="0" anchor="t">
            <a:spAutoFit/>
          </a:bodyPr>
          <a:lstStyle/>
          <a:p>
            <a:r>
              <a:rPr lang="en-GB" sz="2400" b="1" dirty="0"/>
              <a:t>Mr </a:t>
            </a:r>
            <a:r>
              <a:rPr lang="en-GB" sz="2400" b="1" dirty="0" err="1"/>
              <a:t>Delahaye</a:t>
            </a:r>
            <a:r>
              <a:rPr lang="en-GB" sz="2400" b="1" dirty="0"/>
              <a:t>-</a:t>
            </a:r>
          </a:p>
          <a:p>
            <a:r>
              <a:rPr lang="en-GB" sz="2400" b="1" dirty="0"/>
              <a:t>Learning Support  </a:t>
            </a:r>
          </a:p>
        </p:txBody>
      </p:sp>
      <p:sp>
        <p:nvSpPr>
          <p:cNvPr id="10" name="TextBox 9"/>
          <p:cNvSpPr txBox="1"/>
          <p:nvPr/>
        </p:nvSpPr>
        <p:spPr>
          <a:xfrm>
            <a:off x="3180671" y="5017058"/>
            <a:ext cx="3368080" cy="1569660"/>
          </a:xfrm>
          <a:prstGeom prst="rect">
            <a:avLst/>
          </a:prstGeom>
          <a:noFill/>
        </p:spPr>
        <p:txBody>
          <a:bodyPr wrap="square" rtlCol="0">
            <a:spAutoFit/>
          </a:bodyPr>
          <a:lstStyle/>
          <a:p>
            <a:r>
              <a:rPr lang="en-GB" sz="2400" b="1" dirty="0"/>
              <a:t>Mrs Dutton-Waugh</a:t>
            </a:r>
          </a:p>
          <a:p>
            <a:r>
              <a:rPr lang="en-GB" sz="2400" b="1" dirty="0"/>
              <a:t>Class Teacher</a:t>
            </a:r>
          </a:p>
          <a:p>
            <a:r>
              <a:rPr lang="en-GB" sz="2400" b="1" dirty="0"/>
              <a:t>Currently on MAT leave Wed-Fri</a:t>
            </a: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3"/>
          <a:stretch>
            <a:fillRect/>
          </a:stretch>
        </p:blipFill>
        <p:spPr>
          <a:xfrm>
            <a:off x="9838944" y="136903"/>
            <a:ext cx="2221757" cy="501132"/>
          </a:xfrm>
          <a:prstGeom prst="rect">
            <a:avLst/>
          </a:prstGeom>
        </p:spPr>
      </p:pic>
      <p:sp>
        <p:nvSpPr>
          <p:cNvPr id="14" name="TextBox 13">
            <a:extLst>
              <a:ext uri="{FF2B5EF4-FFF2-40B4-BE49-F238E27FC236}">
                <a16:creationId xmlns:a16="http://schemas.microsoft.com/office/drawing/2014/main" id="{C63D0AA4-2E07-43D7-A559-938C186B62BC}"/>
              </a:ext>
            </a:extLst>
          </p:cNvPr>
          <p:cNvSpPr txBox="1"/>
          <p:nvPr/>
        </p:nvSpPr>
        <p:spPr>
          <a:xfrm>
            <a:off x="586283" y="5017058"/>
            <a:ext cx="2342328" cy="1200329"/>
          </a:xfrm>
          <a:prstGeom prst="rect">
            <a:avLst/>
          </a:prstGeom>
          <a:noFill/>
        </p:spPr>
        <p:txBody>
          <a:bodyPr wrap="square" rtlCol="0">
            <a:spAutoFit/>
          </a:bodyPr>
          <a:lstStyle/>
          <a:p>
            <a:r>
              <a:rPr lang="en-GB" sz="2400" b="1" dirty="0"/>
              <a:t>Mrs Meah</a:t>
            </a:r>
          </a:p>
          <a:p>
            <a:r>
              <a:rPr lang="en-GB" sz="2400" b="1" dirty="0"/>
              <a:t>Class Teacher </a:t>
            </a:r>
          </a:p>
          <a:p>
            <a:r>
              <a:rPr lang="en-GB" sz="2400" b="1" dirty="0"/>
              <a:t>Mon-Wed</a:t>
            </a:r>
          </a:p>
        </p:txBody>
      </p:sp>
      <p:sp>
        <p:nvSpPr>
          <p:cNvPr id="19" name="TextBox 18">
            <a:extLst>
              <a:ext uri="{FF2B5EF4-FFF2-40B4-BE49-F238E27FC236}">
                <a16:creationId xmlns:a16="http://schemas.microsoft.com/office/drawing/2014/main" id="{87772220-3100-4848-82DB-CAA04C23ED1E}"/>
              </a:ext>
            </a:extLst>
          </p:cNvPr>
          <p:cNvSpPr txBox="1"/>
          <p:nvPr/>
        </p:nvSpPr>
        <p:spPr>
          <a:xfrm>
            <a:off x="9290038" y="5240725"/>
            <a:ext cx="2584510" cy="1569660"/>
          </a:xfrm>
          <a:prstGeom prst="rect">
            <a:avLst/>
          </a:prstGeom>
          <a:noFill/>
        </p:spPr>
        <p:txBody>
          <a:bodyPr wrap="square" rtlCol="0">
            <a:spAutoFit/>
          </a:bodyPr>
          <a:lstStyle/>
          <a:p>
            <a:r>
              <a:rPr lang="en-GB" sz="2400" b="1" dirty="0"/>
              <a:t>Mrs Cartwright</a:t>
            </a:r>
          </a:p>
          <a:p>
            <a:r>
              <a:rPr lang="en-GB" sz="2400" b="1" dirty="0"/>
              <a:t>HLTA – Wednesday afternoon</a:t>
            </a:r>
          </a:p>
        </p:txBody>
      </p:sp>
      <p:pic>
        <p:nvPicPr>
          <p:cNvPr id="7" name="Picture 6">
            <a:extLst>
              <a:ext uri="{FF2B5EF4-FFF2-40B4-BE49-F238E27FC236}">
                <a16:creationId xmlns:a16="http://schemas.microsoft.com/office/drawing/2014/main" id="{8491CE83-0D0F-4091-8839-4F2EBED2D8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830" y="1703366"/>
            <a:ext cx="2151235" cy="3226853"/>
          </a:xfrm>
          <a:prstGeom prst="rect">
            <a:avLst/>
          </a:prstGeom>
        </p:spPr>
      </p:pic>
      <p:pic>
        <p:nvPicPr>
          <p:cNvPr id="11" name="Picture 10">
            <a:extLst>
              <a:ext uri="{FF2B5EF4-FFF2-40B4-BE49-F238E27FC236}">
                <a16:creationId xmlns:a16="http://schemas.microsoft.com/office/drawing/2014/main" id="{B0EA592F-B39F-47B3-9420-07C6AF162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3745" y="2724952"/>
            <a:ext cx="1909912" cy="2545079"/>
          </a:xfrm>
          <a:prstGeom prst="rect">
            <a:avLst/>
          </a:prstGeom>
        </p:spPr>
      </p:pic>
      <p:pic>
        <p:nvPicPr>
          <p:cNvPr id="15" name="Picture 14">
            <a:extLst>
              <a:ext uri="{FF2B5EF4-FFF2-40B4-BE49-F238E27FC236}">
                <a16:creationId xmlns:a16="http://schemas.microsoft.com/office/drawing/2014/main" id="{163748C2-76B3-4491-8139-27490BE8C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7397" y="300843"/>
            <a:ext cx="1731810" cy="2303748"/>
          </a:xfrm>
          <a:prstGeom prst="rect">
            <a:avLst/>
          </a:prstGeom>
        </p:spPr>
      </p:pic>
      <p:pic>
        <p:nvPicPr>
          <p:cNvPr id="17" name="Picture 16">
            <a:extLst>
              <a:ext uri="{FF2B5EF4-FFF2-40B4-BE49-F238E27FC236}">
                <a16:creationId xmlns:a16="http://schemas.microsoft.com/office/drawing/2014/main" id="{9609C3E6-6015-481D-90C1-5BCE0CEC1CF4}"/>
              </a:ext>
            </a:extLst>
          </p:cNvPr>
          <p:cNvPicPr>
            <a:picLocks noChangeAspect="1"/>
          </p:cNvPicPr>
          <p:nvPr/>
        </p:nvPicPr>
        <p:blipFill>
          <a:blip r:embed="rId7"/>
          <a:stretch>
            <a:fillRect/>
          </a:stretch>
        </p:blipFill>
        <p:spPr>
          <a:xfrm>
            <a:off x="3355819" y="2065277"/>
            <a:ext cx="2419842" cy="2864942"/>
          </a:xfrm>
          <a:prstGeom prst="rect">
            <a:avLst/>
          </a:prstGeom>
        </p:spPr>
      </p:pic>
      <p:pic>
        <p:nvPicPr>
          <p:cNvPr id="20" name="Picture 19">
            <a:extLst>
              <a:ext uri="{FF2B5EF4-FFF2-40B4-BE49-F238E27FC236}">
                <a16:creationId xmlns:a16="http://schemas.microsoft.com/office/drawing/2014/main" id="{51DCC3AD-19DF-4BF2-91B6-FEE9104786C5}"/>
              </a:ext>
            </a:extLst>
          </p:cNvPr>
          <p:cNvPicPr>
            <a:picLocks noChangeAspect="1"/>
          </p:cNvPicPr>
          <p:nvPr/>
        </p:nvPicPr>
        <p:blipFill>
          <a:blip r:embed="rId8"/>
          <a:stretch>
            <a:fillRect/>
          </a:stretch>
        </p:blipFill>
        <p:spPr>
          <a:xfrm>
            <a:off x="10690412" y="821826"/>
            <a:ext cx="1428949" cy="1590897"/>
          </a:xfrm>
          <a:prstGeom prst="rect">
            <a:avLst/>
          </a:prstGeom>
        </p:spPr>
      </p:pic>
      <p:pic>
        <p:nvPicPr>
          <p:cNvPr id="21" name="Picture 20">
            <a:extLst>
              <a:ext uri="{FF2B5EF4-FFF2-40B4-BE49-F238E27FC236}">
                <a16:creationId xmlns:a16="http://schemas.microsoft.com/office/drawing/2014/main" id="{5A1146B0-2385-42F2-8CB3-0CBEC305BB3E}"/>
              </a:ext>
            </a:extLst>
          </p:cNvPr>
          <p:cNvPicPr>
            <a:picLocks noChangeAspect="1"/>
          </p:cNvPicPr>
          <p:nvPr/>
        </p:nvPicPr>
        <p:blipFill>
          <a:blip r:embed="rId9"/>
          <a:stretch>
            <a:fillRect/>
          </a:stretch>
        </p:blipFill>
        <p:spPr>
          <a:xfrm>
            <a:off x="9373021" y="851462"/>
            <a:ext cx="1016777" cy="1462272"/>
          </a:xfrm>
          <a:prstGeom prst="rect">
            <a:avLst/>
          </a:prstGeom>
        </p:spPr>
      </p:pic>
      <p:sp>
        <p:nvSpPr>
          <p:cNvPr id="22" name="TextBox 21">
            <a:extLst>
              <a:ext uri="{FF2B5EF4-FFF2-40B4-BE49-F238E27FC236}">
                <a16:creationId xmlns:a16="http://schemas.microsoft.com/office/drawing/2014/main" id="{8AF76BAA-F4D8-45B2-9B5C-B2DA66B46CAE}"/>
              </a:ext>
            </a:extLst>
          </p:cNvPr>
          <p:cNvSpPr txBox="1"/>
          <p:nvPr/>
        </p:nvSpPr>
        <p:spPr>
          <a:xfrm>
            <a:off x="9044773" y="2444082"/>
            <a:ext cx="3291278" cy="400110"/>
          </a:xfrm>
          <a:prstGeom prst="rect">
            <a:avLst/>
          </a:prstGeom>
          <a:noFill/>
        </p:spPr>
        <p:txBody>
          <a:bodyPr wrap="square" rtlCol="0">
            <a:spAutoFit/>
          </a:bodyPr>
          <a:lstStyle/>
          <a:p>
            <a:r>
              <a:rPr lang="en-GB" sz="2000"/>
              <a:t>Miss Turnbull and Mrs Wiles</a:t>
            </a:r>
            <a:endParaRPr lang="en-GB" sz="2000" dirty="0"/>
          </a:p>
        </p:txBody>
      </p:sp>
      <p:sp>
        <p:nvSpPr>
          <p:cNvPr id="23" name="TextBox 22">
            <a:extLst>
              <a:ext uri="{FF2B5EF4-FFF2-40B4-BE49-F238E27FC236}">
                <a16:creationId xmlns:a16="http://schemas.microsoft.com/office/drawing/2014/main" id="{7055C8BF-787E-4BD0-93AA-A0ED9AE6ABA0}"/>
              </a:ext>
            </a:extLst>
          </p:cNvPr>
          <p:cNvSpPr txBox="1"/>
          <p:nvPr/>
        </p:nvSpPr>
        <p:spPr>
          <a:xfrm>
            <a:off x="5998760" y="6109633"/>
            <a:ext cx="3291278" cy="707886"/>
          </a:xfrm>
          <a:prstGeom prst="rect">
            <a:avLst/>
          </a:prstGeom>
          <a:noFill/>
        </p:spPr>
        <p:txBody>
          <a:bodyPr wrap="square" rtlCol="0">
            <a:spAutoFit/>
          </a:bodyPr>
          <a:lstStyle/>
          <a:p>
            <a:r>
              <a:rPr lang="en-GB" sz="2000" dirty="0"/>
              <a:t>Mrs Batty Thursday &amp;</a:t>
            </a:r>
          </a:p>
          <a:p>
            <a:r>
              <a:rPr lang="en-GB" sz="2000" dirty="0"/>
              <a:t>Friday until Mrs DW returns</a:t>
            </a:r>
          </a:p>
        </p:txBody>
      </p:sp>
    </p:spTree>
    <p:extLst>
      <p:ext uri="{BB962C8B-B14F-4D97-AF65-F5344CB8AC3E}">
        <p14:creationId xmlns:p14="http://schemas.microsoft.com/office/powerpoint/2010/main" val="373956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549" y="439989"/>
            <a:ext cx="9274630" cy="816430"/>
          </a:xfrm>
        </p:spPr>
        <p:txBody>
          <a:bodyPr>
            <a:normAutofit fontScale="90000"/>
          </a:bodyPr>
          <a:lstStyle/>
          <a:p>
            <a:pPr algn="l"/>
            <a:r>
              <a:rPr lang="en-GB">
                <a:latin typeface="Arial" panose="020B0604020202020204" pitchFamily="34" charset="0"/>
                <a:cs typeface="Arial" panose="020B0604020202020204" pitchFamily="34" charset="0"/>
              </a:rPr>
              <a:t>Data Checking</a:t>
            </a:r>
            <a:endParaRPr lang="en-US"/>
          </a:p>
        </p:txBody>
      </p:sp>
      <p:sp>
        <p:nvSpPr>
          <p:cNvPr id="5" name="Rectangle 4"/>
          <p:cNvSpPr/>
          <p:nvPr/>
        </p:nvSpPr>
        <p:spPr>
          <a:xfrm>
            <a:off x="731519" y="1602944"/>
            <a:ext cx="10071463" cy="338554"/>
          </a:xfrm>
          <a:prstGeom prst="rect">
            <a:avLst/>
          </a:prstGeom>
        </p:spPr>
        <p:txBody>
          <a:bodyPr wrap="square">
            <a:spAutoFit/>
          </a:bodyPr>
          <a:lstStyle/>
          <a:p>
            <a:pPr algn="just">
              <a:spcAft>
                <a:spcPts val="0"/>
              </a:spcAft>
            </a:pPr>
            <a:endParaRPr lang="en-GB" sz="1600">
              <a:effectLst/>
              <a:latin typeface="Arial" panose="020B0604020202020204" pitchFamily="34" charset="0"/>
              <a:ea typeface="Times New Roman" panose="02020603050405020304" pitchFamily="18" charset="0"/>
            </a:endParaRPr>
          </a:p>
        </p:txBody>
      </p:sp>
      <p:sp>
        <p:nvSpPr>
          <p:cNvPr id="3" name="Rectangle 2"/>
          <p:cNvSpPr/>
          <p:nvPr/>
        </p:nvSpPr>
        <p:spPr>
          <a:xfrm>
            <a:off x="731519" y="1602944"/>
            <a:ext cx="6300613" cy="4247317"/>
          </a:xfrm>
          <a:prstGeom prst="rect">
            <a:avLst/>
          </a:prstGeom>
        </p:spPr>
        <p:txBody>
          <a:bodyPr wrap="square" lIns="91440" tIns="45720" rIns="91440" bIns="45720" anchor="t">
            <a:spAutoFit/>
          </a:bodyPr>
          <a:lstStyle/>
          <a:p>
            <a:r>
              <a:rPr lang="en-GB" sz="2800" dirty="0"/>
              <a:t>Please check/update the details we hold for your child to ensure we have:</a:t>
            </a:r>
          </a:p>
          <a:p>
            <a:pPr marL="285750" lvl="0" indent="-285750">
              <a:buFont typeface="Arial" panose="020B0604020202020204" pitchFamily="34" charset="0"/>
              <a:buChar char="•"/>
            </a:pPr>
            <a:r>
              <a:rPr lang="en-GB" sz="2800" dirty="0"/>
              <a:t>At least 2 emergency contacts</a:t>
            </a:r>
          </a:p>
          <a:p>
            <a:pPr marL="285750" lvl="0" indent="-285750">
              <a:buFont typeface="Arial" panose="020B0604020202020204" pitchFamily="34" charset="0"/>
              <a:buChar char="•"/>
            </a:pPr>
            <a:r>
              <a:rPr lang="en-GB" sz="2800" dirty="0"/>
              <a:t>Current emails/ addresses</a:t>
            </a:r>
          </a:p>
          <a:p>
            <a:pPr marL="285750" lvl="0" indent="-285750">
              <a:buFont typeface="Arial" panose="020B0604020202020204" pitchFamily="34" charset="0"/>
              <a:buChar char="•"/>
            </a:pPr>
            <a:r>
              <a:rPr lang="en-GB" sz="2800" dirty="0"/>
              <a:t>Up to date medical information</a:t>
            </a:r>
          </a:p>
          <a:p>
            <a:pPr marL="285750" lvl="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You can do this by emailing the school office or updating details on the Arbor App.</a:t>
            </a:r>
          </a:p>
          <a:p>
            <a:endParaRPr lang="en-GB" dirty="0"/>
          </a:p>
        </p:txBody>
      </p:sp>
      <p:pic>
        <p:nvPicPr>
          <p:cNvPr id="7" name="Picture 6">
            <a:extLst>
              <a:ext uri="{FF2B5EF4-FFF2-40B4-BE49-F238E27FC236}">
                <a16:creationId xmlns:a16="http://schemas.microsoft.com/office/drawing/2014/main" id="{89B358E7-6A63-4D28-87EF-B197A617B661}"/>
              </a:ext>
            </a:extLst>
          </p:cNvPr>
          <p:cNvPicPr>
            <a:picLocks noChangeAspect="1"/>
          </p:cNvPicPr>
          <p:nvPr/>
        </p:nvPicPr>
        <p:blipFill>
          <a:blip r:embed="rId2"/>
          <a:stretch>
            <a:fillRect/>
          </a:stretch>
        </p:blipFill>
        <p:spPr>
          <a:xfrm>
            <a:off x="10303309" y="0"/>
            <a:ext cx="1807526" cy="572877"/>
          </a:xfrm>
          <a:prstGeom prst="rect">
            <a:avLst/>
          </a:prstGeom>
        </p:spPr>
      </p:pic>
      <p:pic>
        <p:nvPicPr>
          <p:cNvPr id="4" name="Picture 3" descr="A logo with text and colorful circles&#10;&#10;Description automatically generated">
            <a:extLst>
              <a:ext uri="{FF2B5EF4-FFF2-40B4-BE49-F238E27FC236}">
                <a16:creationId xmlns:a16="http://schemas.microsoft.com/office/drawing/2014/main" id="{DDEF2E9B-EDA2-2EA3-285D-9E6E4914B705}"/>
              </a:ext>
            </a:extLst>
          </p:cNvPr>
          <p:cNvPicPr>
            <a:picLocks noChangeAspect="1"/>
          </p:cNvPicPr>
          <p:nvPr/>
        </p:nvPicPr>
        <p:blipFill>
          <a:blip r:embed="rId3"/>
          <a:srcRect b="6316"/>
          <a:stretch/>
        </p:blipFill>
        <p:spPr>
          <a:xfrm>
            <a:off x="4331074" y="5167033"/>
            <a:ext cx="2857500" cy="1005724"/>
          </a:xfrm>
          <a:prstGeom prst="rect">
            <a:avLst/>
          </a:prstGeom>
        </p:spPr>
      </p:pic>
    </p:spTree>
    <p:extLst>
      <p:ext uri="{BB962C8B-B14F-4D97-AF65-F5344CB8AC3E}">
        <p14:creationId xmlns:p14="http://schemas.microsoft.com/office/powerpoint/2010/main" val="4085664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281" y="346524"/>
            <a:ext cx="10644753" cy="909895"/>
          </a:xfrm>
        </p:spPr>
        <p:txBody>
          <a:bodyPr>
            <a:normAutofit fontScale="90000"/>
          </a:bodyPr>
          <a:lstStyle/>
          <a:p>
            <a:pPr algn="l"/>
            <a:r>
              <a:rPr lang="en-GB" dirty="0">
                <a:latin typeface="Arial" panose="020B0604020202020204" pitchFamily="34" charset="0"/>
                <a:cs typeface="Arial" panose="020B0604020202020204" pitchFamily="34" charset="0"/>
              </a:rPr>
              <a:t>Any Questions?</a:t>
            </a:r>
            <a:endParaRPr lang="en-GB" sz="4000" dirty="0">
              <a:latin typeface="Arial" panose="020B0604020202020204" pitchFamily="34" charset="0"/>
              <a:cs typeface="Arial" panose="020B0604020202020204" pitchFamily="34" charset="0"/>
            </a:endParaRPr>
          </a:p>
        </p:txBody>
      </p:sp>
      <p:sp>
        <p:nvSpPr>
          <p:cNvPr id="5" name="Rectangle 4"/>
          <p:cNvSpPr/>
          <p:nvPr/>
        </p:nvSpPr>
        <p:spPr>
          <a:xfrm>
            <a:off x="731519" y="1602944"/>
            <a:ext cx="10071463" cy="338554"/>
          </a:xfrm>
          <a:prstGeom prst="rect">
            <a:avLst/>
          </a:prstGeom>
        </p:spPr>
        <p:txBody>
          <a:bodyPr wrap="square">
            <a:spAutoFit/>
          </a:bodyPr>
          <a:lstStyle/>
          <a:p>
            <a:pPr algn="just">
              <a:spcAft>
                <a:spcPts val="0"/>
              </a:spcAft>
            </a:pPr>
            <a:endParaRPr lang="en-GB" sz="1600">
              <a:effectLst/>
              <a:latin typeface="Arial" panose="020B06040202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0A3E2F15-45AB-4544-9B84-1517980A9B0D}"/>
              </a:ext>
            </a:extLst>
          </p:cNvPr>
          <p:cNvSpPr txBox="1"/>
          <p:nvPr/>
        </p:nvSpPr>
        <p:spPr>
          <a:xfrm>
            <a:off x="731519" y="2274838"/>
            <a:ext cx="9845858" cy="3046988"/>
          </a:xfrm>
          <a:prstGeom prst="rect">
            <a:avLst/>
          </a:prstGeom>
          <a:noFill/>
        </p:spPr>
        <p:txBody>
          <a:bodyPr wrap="square" lIns="91440" tIns="45720" rIns="91440" bIns="45720" rtlCol="0" anchor="t">
            <a:spAutoFit/>
          </a:bodyPr>
          <a:lstStyle/>
          <a:p>
            <a:r>
              <a:rPr lang="en-GB" sz="2400" dirty="0"/>
              <a:t>School Email: </a:t>
            </a:r>
            <a:r>
              <a:rPr lang="en-GB" sz="2400" dirty="0">
                <a:hlinkClick r:id="rId2"/>
              </a:rPr>
              <a:t>manston.primary@manston.leeds.sch.uk</a:t>
            </a:r>
            <a:endParaRPr lang="en-GB" sz="2400" dirty="0"/>
          </a:p>
          <a:p>
            <a:endParaRPr lang="en-GB" sz="2400" dirty="0"/>
          </a:p>
          <a:p>
            <a:r>
              <a:rPr lang="en-GB" sz="2400" dirty="0"/>
              <a:t>Class teacher email: </a:t>
            </a:r>
            <a:r>
              <a:rPr lang="en-GB" sz="2400" dirty="0">
                <a:hlinkClick r:id="rId3"/>
              </a:rPr>
              <a:t>kerri.meah@manston.leeds.sch.uk</a:t>
            </a:r>
            <a:r>
              <a:rPr lang="en-GB" sz="2400" dirty="0"/>
              <a:t>  </a:t>
            </a:r>
          </a:p>
          <a:p>
            <a:r>
              <a:rPr lang="en-GB" sz="2400" dirty="0">
                <a:hlinkClick r:id="rId4"/>
              </a:rPr>
              <a:t>rachel.batty@manston.leeds.sch.uk</a:t>
            </a:r>
            <a:endParaRPr lang="en-GB" sz="2400" dirty="0"/>
          </a:p>
          <a:p>
            <a:r>
              <a:rPr lang="en-GB" sz="2400" dirty="0">
                <a:hlinkClick r:id="rId5"/>
              </a:rPr>
              <a:t>maisy.Dutton@manston.leeds.sch.uk</a:t>
            </a:r>
            <a:r>
              <a:rPr lang="en-GB" sz="2400" dirty="0"/>
              <a:t> </a:t>
            </a:r>
          </a:p>
          <a:p>
            <a:endParaRPr lang="en-GB" sz="2400" dirty="0"/>
          </a:p>
          <a:p>
            <a:r>
              <a:rPr lang="en-GB" sz="2400" dirty="0"/>
              <a:t>Do not hesitate to get in touch if you have any questions or need some support. </a:t>
            </a:r>
          </a:p>
        </p:txBody>
      </p:sp>
      <p:pic>
        <p:nvPicPr>
          <p:cNvPr id="6" name="Picture 5">
            <a:extLst>
              <a:ext uri="{FF2B5EF4-FFF2-40B4-BE49-F238E27FC236}">
                <a16:creationId xmlns:a16="http://schemas.microsoft.com/office/drawing/2014/main" id="{22DBAA4E-57BB-4620-9271-DB351FBB4EED}"/>
              </a:ext>
            </a:extLst>
          </p:cNvPr>
          <p:cNvPicPr>
            <a:picLocks noChangeAspect="1"/>
          </p:cNvPicPr>
          <p:nvPr/>
        </p:nvPicPr>
        <p:blipFill>
          <a:blip r:embed="rId6"/>
          <a:stretch>
            <a:fillRect/>
          </a:stretch>
        </p:blipFill>
        <p:spPr>
          <a:xfrm>
            <a:off x="10303309" y="0"/>
            <a:ext cx="1807526" cy="572877"/>
          </a:xfrm>
          <a:prstGeom prst="rect">
            <a:avLst/>
          </a:prstGeom>
        </p:spPr>
      </p:pic>
    </p:spTree>
    <p:extLst>
      <p:ext uri="{BB962C8B-B14F-4D97-AF65-F5344CB8AC3E}">
        <p14:creationId xmlns:p14="http://schemas.microsoft.com/office/powerpoint/2010/main" val="22184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781" y="283614"/>
            <a:ext cx="8791575" cy="884329"/>
          </a:xfrm>
        </p:spPr>
        <p:txBody>
          <a:bodyPr/>
          <a:lstStyle/>
          <a:p>
            <a:r>
              <a:rPr lang="en-GB">
                <a:latin typeface="Arial"/>
                <a:cs typeface="Arial"/>
              </a:rPr>
              <a:t>Child protection Staff</a:t>
            </a:r>
            <a:endParaRPr lang="en-GB">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2"/>
          <a:stretch>
            <a:fillRect/>
          </a:stretch>
        </p:blipFill>
        <p:spPr>
          <a:xfrm>
            <a:off x="9360643" y="145414"/>
            <a:ext cx="2221757" cy="501132"/>
          </a:xfrm>
          <a:prstGeom prst="rect">
            <a:avLst/>
          </a:prstGeom>
        </p:spPr>
      </p:pic>
      <p:pic>
        <p:nvPicPr>
          <p:cNvPr id="5" name="Picture 4">
            <a:extLst>
              <a:ext uri="{FF2B5EF4-FFF2-40B4-BE49-F238E27FC236}">
                <a16:creationId xmlns:a16="http://schemas.microsoft.com/office/drawing/2014/main" id="{04A6B6F5-898D-4B6C-8F09-A0969FBC5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995" y="1057728"/>
            <a:ext cx="7483648" cy="5290606"/>
          </a:xfrm>
          <a:prstGeom prst="rect">
            <a:avLst/>
          </a:prstGeom>
        </p:spPr>
      </p:pic>
    </p:spTree>
    <p:extLst>
      <p:ext uri="{BB962C8B-B14F-4D97-AF65-F5344CB8AC3E}">
        <p14:creationId xmlns:p14="http://schemas.microsoft.com/office/powerpoint/2010/main" val="320250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5D28-9E97-420B-8D16-27FD35A117A9}"/>
              </a:ext>
            </a:extLst>
          </p:cNvPr>
          <p:cNvSpPr>
            <a:spLocks noGrp="1"/>
          </p:cNvSpPr>
          <p:nvPr>
            <p:ph type="title"/>
          </p:nvPr>
        </p:nvSpPr>
        <p:spPr>
          <a:xfrm>
            <a:off x="188958" y="379828"/>
            <a:ext cx="10999432" cy="801142"/>
          </a:xfrm>
        </p:spPr>
        <p:txBody>
          <a:bodyPr>
            <a:normAutofit/>
          </a:bodyPr>
          <a:lstStyle/>
          <a:p>
            <a:r>
              <a:rPr lang="en-US" dirty="0"/>
              <a:t>Daily timings</a:t>
            </a:r>
            <a:endParaRPr lang="en-GB" dirty="0"/>
          </a:p>
        </p:txBody>
      </p:sp>
      <p:sp>
        <p:nvSpPr>
          <p:cNvPr id="4" name="TextBox 3">
            <a:extLst>
              <a:ext uri="{FF2B5EF4-FFF2-40B4-BE49-F238E27FC236}">
                <a16:creationId xmlns:a16="http://schemas.microsoft.com/office/drawing/2014/main" id="{E4F7903E-DE2A-4079-8F55-CD0DDEC62798}"/>
              </a:ext>
            </a:extLst>
          </p:cNvPr>
          <p:cNvSpPr txBox="1"/>
          <p:nvPr/>
        </p:nvSpPr>
        <p:spPr>
          <a:xfrm>
            <a:off x="491960" y="1354060"/>
            <a:ext cx="10999432"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200" dirty="0"/>
              <a:t>School starts at 08:50 am every day</a:t>
            </a:r>
          </a:p>
          <a:p>
            <a:pPr marL="285750" indent="-285750">
              <a:buFont typeface="Arial" panose="020B0604020202020204" pitchFamily="34" charset="0"/>
              <a:buChar char="•"/>
            </a:pPr>
            <a:r>
              <a:rPr lang="en-GB" sz="3200" dirty="0"/>
              <a:t>Classroom doors will be open from 08:45 and pupils are invited to come straight inside</a:t>
            </a:r>
          </a:p>
          <a:p>
            <a:pPr marL="285750" indent="-285750">
              <a:buFont typeface="Arial" panose="020B0604020202020204" pitchFamily="34" charset="0"/>
              <a:buChar char="•"/>
            </a:pPr>
            <a:r>
              <a:rPr lang="en-GB" sz="3200" dirty="0"/>
              <a:t>School ends at 03:15 pm every day</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Break time for this class is at 10.40</a:t>
            </a:r>
          </a:p>
          <a:p>
            <a:pPr marL="285750" indent="-285750">
              <a:buFont typeface="Arial" panose="020B0604020202020204" pitchFamily="34" charset="0"/>
              <a:buChar char="•"/>
            </a:pPr>
            <a:r>
              <a:rPr lang="en-GB" sz="3200" dirty="0"/>
              <a:t>Lunch time for this class is at 12.15 (except on Wednesday it will be 12pm due to swimming)</a:t>
            </a:r>
          </a:p>
          <a:p>
            <a:pPr marL="285750" indent="-285750">
              <a:buFont typeface="Arial" panose="020B0604020202020204" pitchFamily="34" charset="0"/>
              <a:buChar char="•"/>
            </a:pPr>
            <a:endParaRPr lang="en-GB" sz="3200" dirty="0"/>
          </a:p>
          <a:p>
            <a:endParaRPr lang="en-GB" dirty="0"/>
          </a:p>
        </p:txBody>
      </p:sp>
    </p:spTree>
    <p:extLst>
      <p:ext uri="{BB962C8B-B14F-4D97-AF65-F5344CB8AC3E}">
        <p14:creationId xmlns:p14="http://schemas.microsoft.com/office/powerpoint/2010/main" val="223900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04B3-7EA2-4543-A670-7A4819E00298}"/>
              </a:ext>
            </a:extLst>
          </p:cNvPr>
          <p:cNvSpPr>
            <a:spLocks noGrp="1"/>
          </p:cNvSpPr>
          <p:nvPr>
            <p:ph type="title"/>
          </p:nvPr>
        </p:nvSpPr>
        <p:spPr>
          <a:xfrm>
            <a:off x="648701" y="0"/>
            <a:ext cx="8534400" cy="1507067"/>
          </a:xfrm>
        </p:spPr>
        <p:txBody>
          <a:bodyPr/>
          <a:lstStyle/>
          <a:p>
            <a:r>
              <a:rPr lang="en-US"/>
              <a:t>Timetable </a:t>
            </a:r>
            <a:endParaRPr lang="en-GB"/>
          </a:p>
        </p:txBody>
      </p:sp>
      <p:pic>
        <p:nvPicPr>
          <p:cNvPr id="4" name="Picture 3">
            <a:extLst>
              <a:ext uri="{FF2B5EF4-FFF2-40B4-BE49-F238E27FC236}">
                <a16:creationId xmlns:a16="http://schemas.microsoft.com/office/drawing/2014/main" id="{26B4180E-50AC-4ABF-8920-CCA21A488B97}"/>
              </a:ext>
            </a:extLst>
          </p:cNvPr>
          <p:cNvPicPr>
            <a:picLocks noChangeAspect="1"/>
          </p:cNvPicPr>
          <p:nvPr/>
        </p:nvPicPr>
        <p:blipFill>
          <a:blip r:embed="rId2"/>
          <a:stretch>
            <a:fillRect/>
          </a:stretch>
        </p:blipFill>
        <p:spPr>
          <a:xfrm>
            <a:off x="9837721" y="132162"/>
            <a:ext cx="2221757" cy="501132"/>
          </a:xfrm>
          <a:prstGeom prst="rect">
            <a:avLst/>
          </a:prstGeom>
        </p:spPr>
      </p:pic>
      <p:graphicFrame>
        <p:nvGraphicFramePr>
          <p:cNvPr id="3" name="Table 2">
            <a:extLst>
              <a:ext uri="{FF2B5EF4-FFF2-40B4-BE49-F238E27FC236}">
                <a16:creationId xmlns:a16="http://schemas.microsoft.com/office/drawing/2014/main" id="{724E4DB5-16C1-45E4-9E0E-99F3E9F00A54}"/>
              </a:ext>
            </a:extLst>
          </p:cNvPr>
          <p:cNvGraphicFramePr>
            <a:graphicFrameLocks noGrp="1"/>
          </p:cNvGraphicFramePr>
          <p:nvPr>
            <p:extLst>
              <p:ext uri="{D42A27DB-BD31-4B8C-83A1-F6EECF244321}">
                <p14:modId xmlns:p14="http://schemas.microsoft.com/office/powerpoint/2010/main" val="4105423543"/>
              </p:ext>
            </p:extLst>
          </p:nvPr>
        </p:nvGraphicFramePr>
        <p:xfrm>
          <a:off x="648701" y="1684399"/>
          <a:ext cx="11043991" cy="4175644"/>
        </p:xfrm>
        <a:graphic>
          <a:graphicData uri="http://schemas.openxmlformats.org/drawingml/2006/table">
            <a:tbl>
              <a:tblPr firstRow="1" bandRow="1">
                <a:tableStyleId>{5C22544A-7EE6-4342-B048-85BDC9FD1C3A}</a:tableStyleId>
              </a:tblPr>
              <a:tblGrid>
                <a:gridCol w="1208482">
                  <a:extLst>
                    <a:ext uri="{9D8B030D-6E8A-4147-A177-3AD203B41FA5}">
                      <a16:colId xmlns:a16="http://schemas.microsoft.com/office/drawing/2014/main" val="557622369"/>
                    </a:ext>
                  </a:extLst>
                </a:gridCol>
                <a:gridCol w="2083593">
                  <a:extLst>
                    <a:ext uri="{9D8B030D-6E8A-4147-A177-3AD203B41FA5}">
                      <a16:colId xmlns:a16="http://schemas.microsoft.com/office/drawing/2014/main" val="241557699"/>
                    </a:ext>
                  </a:extLst>
                </a:gridCol>
                <a:gridCol w="1013495">
                  <a:extLst>
                    <a:ext uri="{9D8B030D-6E8A-4147-A177-3AD203B41FA5}">
                      <a16:colId xmlns:a16="http://schemas.microsoft.com/office/drawing/2014/main" val="1070342776"/>
                    </a:ext>
                  </a:extLst>
                </a:gridCol>
                <a:gridCol w="2005284">
                  <a:extLst>
                    <a:ext uri="{9D8B030D-6E8A-4147-A177-3AD203B41FA5}">
                      <a16:colId xmlns:a16="http://schemas.microsoft.com/office/drawing/2014/main" val="3901556391"/>
                    </a:ext>
                  </a:extLst>
                </a:gridCol>
                <a:gridCol w="1000125">
                  <a:extLst>
                    <a:ext uri="{9D8B030D-6E8A-4147-A177-3AD203B41FA5}">
                      <a16:colId xmlns:a16="http://schemas.microsoft.com/office/drawing/2014/main" val="4247795242"/>
                    </a:ext>
                  </a:extLst>
                </a:gridCol>
                <a:gridCol w="1675205">
                  <a:extLst>
                    <a:ext uri="{9D8B030D-6E8A-4147-A177-3AD203B41FA5}">
                      <a16:colId xmlns:a16="http://schemas.microsoft.com/office/drawing/2014/main" val="4240829527"/>
                    </a:ext>
                  </a:extLst>
                </a:gridCol>
                <a:gridCol w="2057807">
                  <a:extLst>
                    <a:ext uri="{9D8B030D-6E8A-4147-A177-3AD203B41FA5}">
                      <a16:colId xmlns:a16="http://schemas.microsoft.com/office/drawing/2014/main" val="3614611148"/>
                    </a:ext>
                  </a:extLst>
                </a:gridCol>
              </a:tblGrid>
              <a:tr h="690934">
                <a:tc>
                  <a:txBody>
                    <a:bodyPr/>
                    <a:lstStyle/>
                    <a:p>
                      <a:r>
                        <a:rPr lang="en-GB" dirty="0"/>
                        <a:t>Day</a:t>
                      </a:r>
                    </a:p>
                  </a:txBody>
                  <a:tcPr/>
                </a:tc>
                <a:tc>
                  <a:txBody>
                    <a:bodyPr/>
                    <a:lstStyle/>
                    <a:p>
                      <a:r>
                        <a:rPr lang="en-GB" dirty="0"/>
                        <a:t>Lesson 1</a:t>
                      </a:r>
                    </a:p>
                  </a:txBody>
                  <a:tcPr/>
                </a:tc>
                <a:tc>
                  <a:txBody>
                    <a:bodyPr/>
                    <a:lstStyle/>
                    <a:p>
                      <a:r>
                        <a:rPr lang="en-GB" dirty="0"/>
                        <a:t>Break</a:t>
                      </a:r>
                    </a:p>
                  </a:txBody>
                  <a:tcPr/>
                </a:tc>
                <a:tc>
                  <a:txBody>
                    <a:bodyPr/>
                    <a:lstStyle/>
                    <a:p>
                      <a:r>
                        <a:rPr lang="en-GB" dirty="0"/>
                        <a:t>Lesson 2</a:t>
                      </a:r>
                    </a:p>
                  </a:txBody>
                  <a:tcPr/>
                </a:tc>
                <a:tc>
                  <a:txBody>
                    <a:bodyPr/>
                    <a:lstStyle/>
                    <a:p>
                      <a:r>
                        <a:rPr lang="en-GB" dirty="0"/>
                        <a:t>Lunch</a:t>
                      </a:r>
                    </a:p>
                  </a:txBody>
                  <a:tcPr/>
                </a:tc>
                <a:tc>
                  <a:txBody>
                    <a:bodyPr/>
                    <a:lstStyle/>
                    <a:p>
                      <a:r>
                        <a:rPr lang="en-GB" dirty="0"/>
                        <a:t>Lesson 3</a:t>
                      </a:r>
                    </a:p>
                  </a:txBody>
                  <a:tcPr/>
                </a:tc>
                <a:tc>
                  <a:txBody>
                    <a:bodyPr/>
                    <a:lstStyle/>
                    <a:p>
                      <a:r>
                        <a:rPr lang="en-GB" dirty="0"/>
                        <a:t>Lesson 4</a:t>
                      </a:r>
                    </a:p>
                  </a:txBody>
                  <a:tcPr/>
                </a:tc>
                <a:extLst>
                  <a:ext uri="{0D108BD9-81ED-4DB2-BD59-A6C34878D82A}">
                    <a16:rowId xmlns:a16="http://schemas.microsoft.com/office/drawing/2014/main" val="1118541408"/>
                  </a:ext>
                </a:extLst>
              </a:tr>
              <a:tr h="705954">
                <a:tc>
                  <a:txBody>
                    <a:bodyPr/>
                    <a:lstStyle/>
                    <a:p>
                      <a:r>
                        <a:rPr lang="en-GB" dirty="0"/>
                        <a:t>Monday</a:t>
                      </a:r>
                    </a:p>
                  </a:txBody>
                  <a:tcPr/>
                </a:tc>
                <a:tc>
                  <a:txBody>
                    <a:bodyPr/>
                    <a:lstStyle/>
                    <a:p>
                      <a:r>
                        <a:rPr lang="en-GB" dirty="0"/>
                        <a:t>Assembly/Maths</a:t>
                      </a:r>
                    </a:p>
                  </a:txBody>
                  <a:tcPr/>
                </a:tc>
                <a:tc>
                  <a:txBody>
                    <a:bodyPr/>
                    <a:lstStyle/>
                    <a:p>
                      <a:endParaRPr lang="en-GB"/>
                    </a:p>
                  </a:txBody>
                  <a:tcPr/>
                </a:tc>
                <a:tc>
                  <a:txBody>
                    <a:bodyPr/>
                    <a:lstStyle/>
                    <a:p>
                      <a:r>
                        <a:rPr lang="en-GB" dirty="0"/>
                        <a:t>English/GR</a:t>
                      </a:r>
                    </a:p>
                  </a:txBody>
                  <a:tcPr/>
                </a:tc>
                <a:tc>
                  <a:txBody>
                    <a:bodyPr/>
                    <a:lstStyle/>
                    <a:p>
                      <a:endParaRPr lang="en-GB"/>
                    </a:p>
                  </a:txBody>
                  <a:tcPr/>
                </a:tc>
                <a:tc>
                  <a:txBody>
                    <a:bodyPr/>
                    <a:lstStyle/>
                    <a:p>
                      <a:r>
                        <a:rPr lang="en-GB" dirty="0"/>
                        <a:t>Humanities</a:t>
                      </a:r>
                    </a:p>
                  </a:txBody>
                  <a:tcPr/>
                </a:tc>
                <a:tc>
                  <a:txBody>
                    <a:bodyPr/>
                    <a:lstStyle/>
                    <a:p>
                      <a:r>
                        <a:rPr lang="en-GB" dirty="0"/>
                        <a:t>Art/DT</a:t>
                      </a:r>
                    </a:p>
                  </a:txBody>
                  <a:tcPr/>
                </a:tc>
                <a:extLst>
                  <a:ext uri="{0D108BD9-81ED-4DB2-BD59-A6C34878D82A}">
                    <a16:rowId xmlns:a16="http://schemas.microsoft.com/office/drawing/2014/main" val="735443452"/>
                  </a:ext>
                </a:extLst>
              </a:tr>
              <a:tr h="690934">
                <a:tc>
                  <a:txBody>
                    <a:bodyPr/>
                    <a:lstStyle/>
                    <a:p>
                      <a:r>
                        <a:rPr lang="en-GB" dirty="0"/>
                        <a:t>Tuesday</a:t>
                      </a:r>
                    </a:p>
                  </a:txBody>
                  <a:tcPr/>
                </a:tc>
                <a:tc>
                  <a:txBody>
                    <a:bodyPr/>
                    <a:lstStyle/>
                    <a:p>
                      <a:r>
                        <a:rPr lang="en-GB" dirty="0"/>
                        <a:t>Class assembly/Maths</a:t>
                      </a:r>
                    </a:p>
                  </a:txBody>
                  <a:tcPr/>
                </a:tc>
                <a:tc>
                  <a:txBody>
                    <a:bodyPr/>
                    <a:lstStyle/>
                    <a:p>
                      <a:endParaRPr lang="en-GB"/>
                    </a:p>
                  </a:txBody>
                  <a:tcPr/>
                </a:tc>
                <a:tc>
                  <a:txBody>
                    <a:bodyPr/>
                    <a:lstStyle/>
                    <a:p>
                      <a:r>
                        <a:rPr lang="en-GB" dirty="0"/>
                        <a:t>English/GR</a:t>
                      </a:r>
                    </a:p>
                  </a:txBody>
                  <a:tcPr/>
                </a:tc>
                <a:tc>
                  <a:txBody>
                    <a:bodyPr/>
                    <a:lstStyle/>
                    <a:p>
                      <a:endParaRPr lang="en-GB"/>
                    </a:p>
                  </a:txBody>
                  <a:tcPr/>
                </a:tc>
                <a:tc>
                  <a:txBody>
                    <a:bodyPr/>
                    <a:lstStyle/>
                    <a:p>
                      <a:r>
                        <a:rPr lang="en-GB" dirty="0"/>
                        <a:t>French/PSHE</a:t>
                      </a:r>
                    </a:p>
                  </a:txBody>
                  <a:tcPr/>
                </a:tc>
                <a:tc>
                  <a:txBody>
                    <a:bodyPr/>
                    <a:lstStyle/>
                    <a:p>
                      <a:r>
                        <a:rPr lang="en-GB" dirty="0"/>
                        <a:t>Computing</a:t>
                      </a:r>
                    </a:p>
                  </a:txBody>
                  <a:tcPr/>
                </a:tc>
                <a:extLst>
                  <a:ext uri="{0D108BD9-81ED-4DB2-BD59-A6C34878D82A}">
                    <a16:rowId xmlns:a16="http://schemas.microsoft.com/office/drawing/2014/main" val="749364397"/>
                  </a:ext>
                </a:extLst>
              </a:tr>
              <a:tr h="690934">
                <a:tc>
                  <a:txBody>
                    <a:bodyPr/>
                    <a:lstStyle/>
                    <a:p>
                      <a:r>
                        <a:rPr lang="en-GB" dirty="0"/>
                        <a:t>Wednesday</a:t>
                      </a:r>
                    </a:p>
                  </a:txBody>
                  <a:tcPr/>
                </a:tc>
                <a:tc>
                  <a:txBody>
                    <a:bodyPr/>
                    <a:lstStyle/>
                    <a:p>
                      <a:r>
                        <a:rPr lang="en-GB" dirty="0"/>
                        <a:t>Singing assembly/Maths</a:t>
                      </a:r>
                    </a:p>
                  </a:txBody>
                  <a:tcPr/>
                </a:tc>
                <a:tc>
                  <a:txBody>
                    <a:bodyPr/>
                    <a:lstStyle/>
                    <a:p>
                      <a:endParaRPr lang="en-GB"/>
                    </a:p>
                  </a:txBody>
                  <a:tcPr/>
                </a:tc>
                <a:tc>
                  <a:txBody>
                    <a:bodyPr/>
                    <a:lstStyle/>
                    <a:p>
                      <a:r>
                        <a:rPr lang="en-GB" dirty="0"/>
                        <a:t>English GR</a:t>
                      </a:r>
                    </a:p>
                  </a:txBody>
                  <a:tcPr/>
                </a:tc>
                <a:tc>
                  <a:txBody>
                    <a:bodyPr/>
                    <a:lstStyle/>
                    <a:p>
                      <a:endParaRPr lang="en-GB"/>
                    </a:p>
                  </a:txBody>
                  <a:tcPr/>
                </a:tc>
                <a:tc>
                  <a:txBody>
                    <a:bodyPr/>
                    <a:lstStyle/>
                    <a:p>
                      <a:r>
                        <a:rPr lang="en-GB" dirty="0"/>
                        <a:t>PE-Swimming</a:t>
                      </a:r>
                    </a:p>
                  </a:txBody>
                  <a:tcPr/>
                </a:tc>
                <a:tc>
                  <a:txBody>
                    <a:bodyPr/>
                    <a:lstStyle/>
                    <a:p>
                      <a:r>
                        <a:rPr lang="en-GB" dirty="0"/>
                        <a:t>RE</a:t>
                      </a:r>
                    </a:p>
                  </a:txBody>
                  <a:tcPr/>
                </a:tc>
                <a:extLst>
                  <a:ext uri="{0D108BD9-81ED-4DB2-BD59-A6C34878D82A}">
                    <a16:rowId xmlns:a16="http://schemas.microsoft.com/office/drawing/2014/main" val="3839161578"/>
                  </a:ext>
                </a:extLst>
              </a:tr>
              <a:tr h="705954">
                <a:tc>
                  <a:txBody>
                    <a:bodyPr/>
                    <a:lstStyle/>
                    <a:p>
                      <a:r>
                        <a:rPr lang="en-GB" dirty="0"/>
                        <a:t>Thursday</a:t>
                      </a:r>
                    </a:p>
                  </a:txBody>
                  <a:tcPr/>
                </a:tc>
                <a:tc>
                  <a:txBody>
                    <a:bodyPr/>
                    <a:lstStyle/>
                    <a:p>
                      <a:r>
                        <a:rPr lang="en-GB" dirty="0"/>
                        <a:t>KS2  assembly/Maths</a:t>
                      </a:r>
                    </a:p>
                  </a:txBody>
                  <a:tcPr/>
                </a:tc>
                <a:tc>
                  <a:txBody>
                    <a:bodyPr/>
                    <a:lstStyle/>
                    <a:p>
                      <a:endParaRPr lang="en-GB"/>
                    </a:p>
                  </a:txBody>
                  <a:tcPr/>
                </a:tc>
                <a:tc>
                  <a:txBody>
                    <a:bodyPr/>
                    <a:lstStyle/>
                    <a:p>
                      <a:r>
                        <a:rPr lang="en-GB" dirty="0"/>
                        <a:t>English/GR</a:t>
                      </a:r>
                    </a:p>
                  </a:txBody>
                  <a:tcPr/>
                </a:tc>
                <a:tc>
                  <a:txBody>
                    <a:bodyPr/>
                    <a:lstStyle/>
                    <a:p>
                      <a:endParaRPr lang="en-GB"/>
                    </a:p>
                  </a:txBody>
                  <a:tcPr/>
                </a:tc>
                <a:tc>
                  <a:txBody>
                    <a:bodyPr/>
                    <a:lstStyle/>
                    <a:p>
                      <a:r>
                        <a:rPr lang="en-GB" dirty="0"/>
                        <a:t>Science</a:t>
                      </a:r>
                    </a:p>
                  </a:txBody>
                  <a:tcPr/>
                </a:tc>
                <a:tc>
                  <a:txBody>
                    <a:bodyPr/>
                    <a:lstStyle/>
                    <a:p>
                      <a:r>
                        <a:rPr lang="en-GB" dirty="0"/>
                        <a:t>PE</a:t>
                      </a:r>
                    </a:p>
                  </a:txBody>
                  <a:tcPr/>
                </a:tc>
                <a:extLst>
                  <a:ext uri="{0D108BD9-81ED-4DB2-BD59-A6C34878D82A}">
                    <a16:rowId xmlns:a16="http://schemas.microsoft.com/office/drawing/2014/main" val="3109724749"/>
                  </a:ext>
                </a:extLst>
              </a:tr>
              <a:tr h="690934">
                <a:tc>
                  <a:txBody>
                    <a:bodyPr/>
                    <a:lstStyle/>
                    <a:p>
                      <a:r>
                        <a:rPr lang="en-GB" dirty="0"/>
                        <a:t>Friday</a:t>
                      </a:r>
                    </a:p>
                  </a:txBody>
                  <a:tcPr/>
                </a:tc>
                <a:tc>
                  <a:txBody>
                    <a:bodyPr/>
                    <a:lstStyle/>
                    <a:p>
                      <a:r>
                        <a:rPr lang="en-GB" dirty="0"/>
                        <a:t>Maths / GR</a:t>
                      </a:r>
                    </a:p>
                  </a:txBody>
                  <a:tcPr/>
                </a:tc>
                <a:tc>
                  <a:txBody>
                    <a:bodyPr/>
                    <a:lstStyle/>
                    <a:p>
                      <a:endParaRPr lang="en-GB"/>
                    </a:p>
                  </a:txBody>
                  <a:tcPr/>
                </a:tc>
                <a:tc>
                  <a:txBody>
                    <a:bodyPr/>
                    <a:lstStyle/>
                    <a:p>
                      <a:r>
                        <a:rPr lang="en-GB" dirty="0"/>
                        <a:t>English</a:t>
                      </a:r>
                    </a:p>
                  </a:txBody>
                  <a:tcPr/>
                </a:tc>
                <a:tc>
                  <a:txBody>
                    <a:bodyPr/>
                    <a:lstStyle/>
                    <a:p>
                      <a:endParaRPr lang="en-GB"/>
                    </a:p>
                  </a:txBody>
                  <a:tcPr/>
                </a:tc>
                <a:tc>
                  <a:txBody>
                    <a:bodyPr/>
                    <a:lstStyle/>
                    <a:p>
                      <a:r>
                        <a:rPr lang="en-GB" dirty="0"/>
                        <a:t>Music</a:t>
                      </a:r>
                    </a:p>
                  </a:txBody>
                  <a:tcPr/>
                </a:tc>
                <a:tc>
                  <a:txBody>
                    <a:bodyPr/>
                    <a:lstStyle/>
                    <a:p>
                      <a:r>
                        <a:rPr lang="en-GB" dirty="0"/>
                        <a:t>Assembly</a:t>
                      </a:r>
                    </a:p>
                  </a:txBody>
                  <a:tcPr/>
                </a:tc>
                <a:extLst>
                  <a:ext uri="{0D108BD9-81ED-4DB2-BD59-A6C34878D82A}">
                    <a16:rowId xmlns:a16="http://schemas.microsoft.com/office/drawing/2014/main" val="2493821440"/>
                  </a:ext>
                </a:extLst>
              </a:tr>
            </a:tbl>
          </a:graphicData>
        </a:graphic>
      </p:graphicFrame>
    </p:spTree>
    <p:extLst>
      <p:ext uri="{BB962C8B-B14F-4D97-AF65-F5344CB8AC3E}">
        <p14:creationId xmlns:p14="http://schemas.microsoft.com/office/powerpoint/2010/main" val="151318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15" y="104762"/>
            <a:ext cx="8001000" cy="816430"/>
          </a:xfrm>
        </p:spPr>
        <p:txBody>
          <a:bodyPr>
            <a:normAutofit fontScale="90000"/>
          </a:bodyPr>
          <a:lstStyle/>
          <a:p>
            <a:r>
              <a:rPr lang="en-GB">
                <a:latin typeface="Arial" panose="020B0604020202020204" pitchFamily="34" charset="0"/>
                <a:cs typeface="Arial" panose="020B0604020202020204" pitchFamily="34" charset="0"/>
              </a:rPr>
              <a:t>Weekly Events</a:t>
            </a:r>
          </a:p>
        </p:txBody>
      </p:sp>
      <p:graphicFrame>
        <p:nvGraphicFramePr>
          <p:cNvPr id="5" name="Table 4"/>
          <p:cNvGraphicFramePr>
            <a:graphicFrameLocks noGrp="1"/>
          </p:cNvGraphicFramePr>
          <p:nvPr>
            <p:extLst>
              <p:ext uri="{D42A27DB-BD31-4B8C-83A1-F6EECF244321}">
                <p14:modId xmlns:p14="http://schemas.microsoft.com/office/powerpoint/2010/main" val="3707654452"/>
              </p:ext>
            </p:extLst>
          </p:nvPr>
        </p:nvGraphicFramePr>
        <p:xfrm>
          <a:off x="1050725" y="949946"/>
          <a:ext cx="10371225" cy="4084772"/>
        </p:xfrm>
        <a:graphic>
          <a:graphicData uri="http://schemas.openxmlformats.org/drawingml/2006/table">
            <a:tbl>
              <a:tblPr firstRow="1" bandRow="1">
                <a:tableStyleId>{5C22544A-7EE6-4342-B048-85BDC9FD1C3A}</a:tableStyleId>
              </a:tblPr>
              <a:tblGrid>
                <a:gridCol w="3457075">
                  <a:extLst>
                    <a:ext uri="{9D8B030D-6E8A-4147-A177-3AD203B41FA5}">
                      <a16:colId xmlns:a16="http://schemas.microsoft.com/office/drawing/2014/main" val="3360341266"/>
                    </a:ext>
                  </a:extLst>
                </a:gridCol>
                <a:gridCol w="3457075">
                  <a:extLst>
                    <a:ext uri="{9D8B030D-6E8A-4147-A177-3AD203B41FA5}">
                      <a16:colId xmlns:a16="http://schemas.microsoft.com/office/drawing/2014/main" val="377853822"/>
                    </a:ext>
                  </a:extLst>
                </a:gridCol>
                <a:gridCol w="3457075">
                  <a:extLst>
                    <a:ext uri="{9D8B030D-6E8A-4147-A177-3AD203B41FA5}">
                      <a16:colId xmlns:a16="http://schemas.microsoft.com/office/drawing/2014/main" val="2094858533"/>
                    </a:ext>
                  </a:extLst>
                </a:gridCol>
              </a:tblGrid>
              <a:tr h="625066">
                <a:tc>
                  <a:txBody>
                    <a:bodyPr/>
                    <a:lstStyle/>
                    <a:p>
                      <a:pPr algn="ctr"/>
                      <a:r>
                        <a:rPr lang="en-GB"/>
                        <a:t>Day</a:t>
                      </a:r>
                    </a:p>
                  </a:txBody>
                  <a:tcPr/>
                </a:tc>
                <a:tc gridSpan="2">
                  <a:txBody>
                    <a:bodyPr/>
                    <a:lstStyle/>
                    <a:p>
                      <a:pPr algn="ctr"/>
                      <a:r>
                        <a:rPr lang="en-GB"/>
                        <a:t>Event</a:t>
                      </a:r>
                    </a:p>
                  </a:txBody>
                  <a:tcPr/>
                </a:tc>
                <a:tc hMerge="1">
                  <a:txBody>
                    <a:bodyPr/>
                    <a:lstStyle/>
                    <a:p>
                      <a:pPr algn="ctr"/>
                      <a:endParaRPr lang="en-GB"/>
                    </a:p>
                  </a:txBody>
                  <a:tcPr/>
                </a:tc>
                <a:extLst>
                  <a:ext uri="{0D108BD9-81ED-4DB2-BD59-A6C34878D82A}">
                    <a16:rowId xmlns:a16="http://schemas.microsoft.com/office/drawing/2014/main" val="2222346312"/>
                  </a:ext>
                </a:extLst>
              </a:tr>
              <a:tr h="625066">
                <a:tc>
                  <a:txBody>
                    <a:bodyPr/>
                    <a:lstStyle/>
                    <a:p>
                      <a:pPr algn="ctr"/>
                      <a:r>
                        <a:rPr lang="en-GB"/>
                        <a:t>Monday</a:t>
                      </a:r>
                    </a:p>
                  </a:txBody>
                  <a:tcPr/>
                </a:tc>
                <a:tc>
                  <a:txBody>
                    <a:bodyPr/>
                    <a:lstStyle/>
                    <a:p>
                      <a:pPr algn="ctr"/>
                      <a:r>
                        <a:rPr lang="en-GB" dirty="0"/>
                        <a:t>Paper homework due</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800" b="0" i="0" kern="1200" dirty="0">
                          <a:solidFill>
                            <a:schemeClr val="dk1"/>
                          </a:solidFill>
                          <a:effectLst/>
                          <a:latin typeface="+mn-lt"/>
                          <a:ea typeface="+mn-ea"/>
                          <a:cs typeface="+mn-cs"/>
                        </a:rPr>
                        <a:t>Online TTRS homework set/reset day</a:t>
                      </a:r>
                      <a:endParaRPr lang="en-GB" dirty="0"/>
                    </a:p>
                  </a:txBody>
                  <a:tcPr anchor="ctr"/>
                </a:tc>
                <a:extLst>
                  <a:ext uri="{0D108BD9-81ED-4DB2-BD59-A6C34878D82A}">
                    <a16:rowId xmlns:a16="http://schemas.microsoft.com/office/drawing/2014/main" val="1777051361"/>
                  </a:ext>
                </a:extLst>
              </a:tr>
              <a:tr h="625066">
                <a:tc>
                  <a:txBody>
                    <a:bodyPr/>
                    <a:lstStyle/>
                    <a:p>
                      <a:pPr algn="ctr"/>
                      <a:r>
                        <a:rPr lang="en-GB"/>
                        <a:t>Tuesday</a:t>
                      </a:r>
                    </a:p>
                  </a:txBody>
                  <a:tcPr/>
                </a:tc>
                <a:tc>
                  <a:txBody>
                    <a:bodyPr/>
                    <a:lstStyle/>
                    <a:p>
                      <a:pPr algn="ctr"/>
                      <a:endParaRPr lang="en-GB"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Homework set </a:t>
                      </a:r>
                    </a:p>
                    <a:p>
                      <a:pPr algn="ctr"/>
                      <a:endParaRPr lang="en-GB" dirty="0"/>
                    </a:p>
                  </a:txBody>
                  <a:tcPr anchor="ctr"/>
                </a:tc>
                <a:extLst>
                  <a:ext uri="{0D108BD9-81ED-4DB2-BD59-A6C34878D82A}">
                    <a16:rowId xmlns:a16="http://schemas.microsoft.com/office/drawing/2014/main" val="216567878"/>
                  </a:ext>
                </a:extLst>
              </a:tr>
              <a:tr h="670032">
                <a:tc>
                  <a:txBody>
                    <a:bodyPr/>
                    <a:lstStyle/>
                    <a:p>
                      <a:pPr algn="ctr"/>
                      <a:r>
                        <a:rPr lang="en-GB"/>
                        <a:t>Wednesday</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PE (Swimming wear kit under PE kit)</a:t>
                      </a:r>
                    </a:p>
                    <a:p>
                      <a:pPr lvl="0" algn="ctr">
                        <a:buNone/>
                      </a:pPr>
                      <a:endParaRPr lang="en-US" dirty="0"/>
                    </a:p>
                  </a:txBody>
                  <a:tcPr anchor="ctr"/>
                </a:tc>
                <a:tc>
                  <a:txBody>
                    <a:bodyPr/>
                    <a:lstStyle/>
                    <a:p>
                      <a:pPr marL="0" marR="0" lvl="0" indent="0" algn="ctr" rtl="0" eaLnBrk="1" fontAlgn="auto" latinLnBrk="0" hangingPunct="1">
                        <a:lnSpc>
                          <a:spcPct val="100000"/>
                        </a:lnSpc>
                        <a:spcBef>
                          <a:spcPts val="0"/>
                        </a:spcBef>
                        <a:spcAft>
                          <a:spcPts val="0"/>
                        </a:spcAft>
                        <a:buFontTx/>
                        <a:buNone/>
                      </a:pPr>
                      <a:endParaRPr lang="en-GB" dirty="0"/>
                    </a:p>
                    <a:p>
                      <a:pPr marL="0" marR="0" lvl="0" indent="0" algn="ctr">
                        <a:lnSpc>
                          <a:spcPct val="100000"/>
                        </a:lnSpc>
                        <a:spcBef>
                          <a:spcPts val="0"/>
                        </a:spcBef>
                        <a:spcAft>
                          <a:spcPts val="0"/>
                        </a:spcAft>
                        <a:buFontTx/>
                        <a:buNone/>
                      </a:pPr>
                      <a:r>
                        <a:rPr lang="en-GB" dirty="0"/>
                        <a:t> </a:t>
                      </a:r>
                    </a:p>
                  </a:txBody>
                  <a:tcPr anchor="ctr"/>
                </a:tc>
                <a:extLst>
                  <a:ext uri="{0D108BD9-81ED-4DB2-BD59-A6C34878D82A}">
                    <a16:rowId xmlns:a16="http://schemas.microsoft.com/office/drawing/2014/main" val="3040501513"/>
                  </a:ext>
                </a:extLst>
              </a:tr>
              <a:tr h="625066">
                <a:tc>
                  <a:txBody>
                    <a:bodyPr/>
                    <a:lstStyle/>
                    <a:p>
                      <a:pPr algn="ctr"/>
                      <a:r>
                        <a:rPr lang="en-GB"/>
                        <a:t>Thursday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PE (wear kit)</a:t>
                      </a:r>
                    </a:p>
                    <a:p>
                      <a:pPr algn="ctr"/>
                      <a:endParaRPr lang="en-GB"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p>
                  </a:txBody>
                  <a:tcPr anchor="ctr"/>
                </a:tc>
                <a:extLst>
                  <a:ext uri="{0D108BD9-81ED-4DB2-BD59-A6C34878D82A}">
                    <a16:rowId xmlns:a16="http://schemas.microsoft.com/office/drawing/2014/main" val="2395688092"/>
                  </a:ext>
                </a:extLst>
              </a:tr>
              <a:tr h="625066">
                <a:tc>
                  <a:txBody>
                    <a:bodyPr/>
                    <a:lstStyle/>
                    <a:p>
                      <a:pPr algn="ctr"/>
                      <a:r>
                        <a:rPr lang="en-GB"/>
                        <a:t>Friday</a:t>
                      </a:r>
                    </a:p>
                  </a:txBody>
                  <a:tcPr/>
                </a:tc>
                <a:tc>
                  <a:txBody>
                    <a:bodyPr/>
                    <a:lstStyle/>
                    <a:p>
                      <a:pPr algn="ctr"/>
                      <a:endParaRPr lang="en-GB"/>
                    </a:p>
                  </a:txBody>
                  <a:tcPr anchor="ctr"/>
                </a:tc>
                <a:tc>
                  <a:txBody>
                    <a:bodyPr/>
                    <a:lstStyle/>
                    <a:p>
                      <a:pPr lvl="0" algn="ctr">
                        <a:buNone/>
                      </a:pPr>
                      <a:r>
                        <a:rPr lang="en-US" dirty="0"/>
                        <a:t>Achievement assembly</a:t>
                      </a:r>
                      <a:endParaRPr lang="en-GB" dirty="0"/>
                    </a:p>
                  </a:txBody>
                  <a:tcPr anchor="ctr"/>
                </a:tc>
                <a:extLst>
                  <a:ext uri="{0D108BD9-81ED-4DB2-BD59-A6C34878D82A}">
                    <a16:rowId xmlns:a16="http://schemas.microsoft.com/office/drawing/2014/main" val="4225498553"/>
                  </a:ext>
                </a:extLst>
              </a:tr>
            </a:tbl>
          </a:graphicData>
        </a:graphic>
      </p:graphicFrame>
      <p:sp>
        <p:nvSpPr>
          <p:cNvPr id="6" name="Rectangle 5"/>
          <p:cNvSpPr/>
          <p:nvPr/>
        </p:nvSpPr>
        <p:spPr>
          <a:xfrm>
            <a:off x="404949" y="5551714"/>
            <a:ext cx="11087462" cy="1200329"/>
          </a:xfrm>
          <a:prstGeom prst="rect">
            <a:avLst/>
          </a:prstGeom>
        </p:spPr>
        <p:txBody>
          <a:bodyPr wrap="square" lIns="91440" tIns="45720" rIns="91440" bIns="45720" anchor="t">
            <a:spAutoFit/>
          </a:bodyPr>
          <a:lstStyle/>
          <a:p>
            <a:pPr algn="ctr"/>
            <a:r>
              <a:rPr lang="en-GB"/>
              <a:t>Please note that for PE earrings (studs only) need to be removed once the ears have been pierced for 6 months. If your child cannot do this unaided please send them in without earrings on PE days. Pupils with newly pierced ears will be required to tape up their ears during PE lessons for safety reasons.</a:t>
            </a:r>
            <a:endParaRPr lang="en-US"/>
          </a:p>
        </p:txBody>
      </p:sp>
      <p:pic>
        <p:nvPicPr>
          <p:cNvPr id="8" name="Picture 7">
            <a:extLst>
              <a:ext uri="{FF2B5EF4-FFF2-40B4-BE49-F238E27FC236}">
                <a16:creationId xmlns:a16="http://schemas.microsoft.com/office/drawing/2014/main" id="{2D3408D9-B934-492A-A424-73B81B5F1291}"/>
              </a:ext>
            </a:extLst>
          </p:cNvPr>
          <p:cNvPicPr>
            <a:picLocks noChangeAspect="1"/>
          </p:cNvPicPr>
          <p:nvPr/>
        </p:nvPicPr>
        <p:blipFill>
          <a:blip r:embed="rId2"/>
          <a:stretch>
            <a:fillRect/>
          </a:stretch>
        </p:blipFill>
        <p:spPr>
          <a:xfrm>
            <a:off x="9837721" y="132162"/>
            <a:ext cx="2221757" cy="501132"/>
          </a:xfrm>
          <a:prstGeom prst="rect">
            <a:avLst/>
          </a:prstGeom>
        </p:spPr>
      </p:pic>
    </p:spTree>
    <p:extLst>
      <p:ext uri="{BB962C8B-B14F-4D97-AF65-F5344CB8AC3E}">
        <p14:creationId xmlns:p14="http://schemas.microsoft.com/office/powerpoint/2010/main" val="189580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724317" y="115858"/>
            <a:ext cx="8534400" cy="1507067"/>
          </a:xfrm>
        </p:spPr>
        <p:txBody>
          <a:bodyPr/>
          <a:lstStyle/>
          <a:p>
            <a:r>
              <a:rPr lang="en-GB"/>
              <a:t>Topics this term.</a:t>
            </a:r>
            <a:br>
              <a:rPr lang="en-GB"/>
            </a:br>
            <a:endParaRPr lang="en-GB"/>
          </a:p>
        </p:txBody>
      </p:sp>
      <p:sp>
        <p:nvSpPr>
          <p:cNvPr id="3" name="TextBox 2">
            <a:extLst>
              <a:ext uri="{FF2B5EF4-FFF2-40B4-BE49-F238E27FC236}">
                <a16:creationId xmlns:a16="http://schemas.microsoft.com/office/drawing/2014/main" id="{612A74E9-DBB7-4BC4-B14C-F104B3911BB3}"/>
              </a:ext>
            </a:extLst>
          </p:cNvPr>
          <p:cNvSpPr txBox="1"/>
          <p:nvPr/>
        </p:nvSpPr>
        <p:spPr>
          <a:xfrm>
            <a:off x="774032" y="864268"/>
            <a:ext cx="11329888"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err="1"/>
              <a:t>English:</a:t>
            </a:r>
            <a:r>
              <a:rPr lang="en-US" dirty="0" err="1">
                <a:ea typeface="+mn-lt"/>
                <a:cs typeface="+mn-lt"/>
              </a:rPr>
              <a:t>This</a:t>
            </a:r>
            <a:r>
              <a:rPr lang="en-US" dirty="0">
                <a:ea typeface="+mn-lt"/>
                <a:cs typeface="+mn-lt"/>
              </a:rPr>
              <a:t> is taught each day. Over the year there will be continued focus on grammar, writing skills, spelling and extended writing. We will do guided reading each day. The text types that we are focusing on this term are: poetry, recounts and narrative story telling.</a:t>
            </a:r>
          </a:p>
          <a:p>
            <a:pPr marL="342900" indent="-342900">
              <a:buFont typeface="Arial" panose="020B0604020202020204" pitchFamily="34" charset="0"/>
              <a:buChar char="•"/>
            </a:pPr>
            <a:r>
              <a:rPr lang="en-US" dirty="0" err="1">
                <a:latin typeface="Calibri" panose="020F0502020204030204" pitchFamily="34" charset="0"/>
                <a:cs typeface="Calibri" panose="020F0502020204030204" pitchFamily="34" charset="0"/>
              </a:rPr>
              <a:t>Wonderverse</a:t>
            </a:r>
            <a:r>
              <a:rPr lang="en-US" dirty="0">
                <a:latin typeface="Calibri" panose="020F0502020204030204" pitchFamily="34" charset="0"/>
                <a:cs typeface="Calibri" panose="020F0502020204030204" pitchFamily="34" charset="0"/>
              </a:rPr>
              <a:t> poetry – riddles, Kennings and acrostic</a:t>
            </a:r>
          </a:p>
          <a:p>
            <a:pPr marL="342900" indent="-342900">
              <a:buFont typeface="Arial" panose="020B0604020202020204" pitchFamily="34" charset="0"/>
              <a:buChar char="•"/>
            </a:pPr>
            <a:r>
              <a:rPr lang="en-US" dirty="0">
                <a:latin typeface="Calibri"/>
                <a:ea typeface="Calibri"/>
                <a:cs typeface="Calibri"/>
              </a:rPr>
              <a:t>“The </a:t>
            </a:r>
            <a:r>
              <a:rPr lang="en-US" dirty="0" err="1">
                <a:latin typeface="Calibri"/>
                <a:ea typeface="Calibri"/>
                <a:cs typeface="Calibri"/>
              </a:rPr>
              <a:t>Hodgeheg</a:t>
            </a:r>
            <a:r>
              <a:rPr lang="en-US" dirty="0">
                <a:latin typeface="Calibri"/>
                <a:ea typeface="Calibri"/>
                <a:cs typeface="Calibri"/>
              </a:rPr>
              <a:t>” by Dick King-Smith – work based around this book</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“Christophe’s Story” by Nicki Cornwell – work based around this book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Poetry – Haiku</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Guided Reading, Y4 Comprehension (Pearson Active Learn – online access to texts at home available)</a:t>
            </a:r>
          </a:p>
          <a:p>
            <a:pPr marL="342900" indent="-342900">
              <a:buFont typeface="Arial" panose="020B0604020202020204" pitchFamily="34" charset="0"/>
              <a:buChar char="•"/>
            </a:pPr>
            <a:r>
              <a:rPr lang="en-US">
                <a:latin typeface="Calibri"/>
                <a:ea typeface="Calibri"/>
                <a:cs typeface="Calibri"/>
              </a:rPr>
              <a:t>Spelling &amp; Grammar work</a:t>
            </a:r>
            <a:endParaRPr lang="en-US" sz="2000" dirty="0">
              <a:latin typeface="Trebuchet MS"/>
              <a:ea typeface="Calibri"/>
              <a:cs typeface="Calibri"/>
            </a:endParaRPr>
          </a:p>
          <a:p>
            <a:pPr marL="342900" indent="-342900">
              <a:buFont typeface="Arial" panose="020B0604020202020204" pitchFamily="34" charset="0"/>
              <a:buChar char="•"/>
            </a:pPr>
            <a:endParaRPr lang="en-US" dirty="0">
              <a:latin typeface="Trebuchet MS"/>
              <a:ea typeface="Calibri"/>
              <a:cs typeface="Calibri"/>
            </a:endParaRPr>
          </a:p>
          <a:p>
            <a:r>
              <a:rPr lang="en-US" dirty="0">
                <a:latin typeface="Trebuchet MS"/>
                <a:ea typeface="Calibri"/>
                <a:cs typeface="Calibri"/>
              </a:rPr>
              <a:t>Although the children are older and have mostly learnt to read, it is still vitally important to talk to them about their reading and share books and stories together. This helps them develop their skills and a love of reading. Sustained reading and skimming and scanning for information are important skills ready for high school, which can be practiced at home by reading for at least 10 minutes each night . It does work!</a:t>
            </a:r>
            <a:endParaRPr lang="en-US" dirty="0"/>
          </a:p>
          <a:p>
            <a:pPr algn="just"/>
            <a:endParaRPr lang="en-US" sz="1600" dirty="0">
              <a:ea typeface="+mn-lt"/>
              <a:cs typeface="+mn-lt"/>
            </a:endParaRPr>
          </a:p>
          <a:p>
            <a:pPr algn="just"/>
            <a:r>
              <a:rPr lang="en-US" dirty="0">
                <a:ea typeface="+mn-lt"/>
                <a:cs typeface="+mn-lt"/>
              </a:rPr>
              <a:t>We are expecting that most of the children reach age related expectations in English skills and we will be supporting and giving work to help with this.</a:t>
            </a:r>
            <a:endParaRPr lang="en-US" dirty="0"/>
          </a:p>
          <a:p>
            <a:endParaRPr lang="en-US" sz="800" dirty="0"/>
          </a:p>
          <a:p>
            <a:br>
              <a:rPr lang="en-US" sz="2400" dirty="0"/>
            </a:br>
            <a:endParaRPr lang="en-US" sz="2400" u="sng"/>
          </a:p>
        </p:txBody>
      </p:sp>
      <p:pic>
        <p:nvPicPr>
          <p:cNvPr id="4" name="Picture 3">
            <a:extLst>
              <a:ext uri="{FF2B5EF4-FFF2-40B4-BE49-F238E27FC236}">
                <a16:creationId xmlns:a16="http://schemas.microsoft.com/office/drawing/2014/main" id="{B6646878-9CEA-40F1-A5A2-C5940D17854B}"/>
              </a:ext>
            </a:extLst>
          </p:cNvPr>
          <p:cNvPicPr>
            <a:picLocks noChangeAspect="1"/>
          </p:cNvPicPr>
          <p:nvPr/>
        </p:nvPicPr>
        <p:blipFill>
          <a:blip r:embed="rId2"/>
          <a:stretch>
            <a:fillRect/>
          </a:stretch>
        </p:blipFill>
        <p:spPr>
          <a:xfrm>
            <a:off x="10303309" y="0"/>
            <a:ext cx="1807526" cy="572877"/>
          </a:xfrm>
          <a:prstGeom prst="rect">
            <a:avLst/>
          </a:prstGeom>
        </p:spPr>
      </p:pic>
    </p:spTree>
    <p:extLst>
      <p:ext uri="{BB962C8B-B14F-4D97-AF65-F5344CB8AC3E}">
        <p14:creationId xmlns:p14="http://schemas.microsoft.com/office/powerpoint/2010/main" val="35030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DF0A-7694-8426-F3ED-C52707592A53}"/>
              </a:ext>
            </a:extLst>
          </p:cNvPr>
          <p:cNvSpPr>
            <a:spLocks noGrp="1"/>
          </p:cNvSpPr>
          <p:nvPr>
            <p:ph type="title"/>
          </p:nvPr>
        </p:nvSpPr>
        <p:spPr>
          <a:xfrm>
            <a:off x="677334" y="609600"/>
            <a:ext cx="10975343" cy="5439718"/>
          </a:xfrm>
        </p:spPr>
        <p:txBody>
          <a:bodyPr>
            <a:normAutofit/>
          </a:bodyPr>
          <a:lstStyle/>
          <a:p>
            <a:r>
              <a:rPr lang="en-US" sz="2400" u="sng" err="1">
                <a:solidFill>
                  <a:srgbClr val="000000"/>
                </a:solidFill>
              </a:rPr>
              <a:t>Maths</a:t>
            </a:r>
            <a:r>
              <a:rPr lang="en-US" sz="2400" u="sng" dirty="0">
                <a:solidFill>
                  <a:srgbClr val="000000"/>
                </a:solidFill>
              </a:rPr>
              <a:t>: </a:t>
            </a:r>
            <a:r>
              <a:rPr lang="en-US" sz="1800" dirty="0">
                <a:solidFill>
                  <a:srgbClr val="000000"/>
                </a:solidFill>
              </a:rPr>
              <a:t>This is taught each day. </a:t>
            </a:r>
            <a:r>
              <a:rPr lang="en-US" sz="1800">
                <a:solidFill>
                  <a:srgbClr val="000000"/>
                </a:solidFill>
                <a:ea typeface="+mj-lt"/>
                <a:cs typeface="+mj-lt"/>
              </a:rPr>
              <a:t>This is taught each day. This half</a:t>
            </a:r>
            <a:endParaRPr lang="en-US"/>
          </a:p>
          <a:p>
            <a:r>
              <a:rPr lang="en-US" sz="1800" dirty="0">
                <a:solidFill>
                  <a:srgbClr val="000000"/>
                </a:solidFill>
                <a:ea typeface="+mj-lt"/>
                <a:cs typeface="+mj-lt"/>
              </a:rPr>
              <a:t>term we begin with number; specifically, place value, addition/ subtraction, multiplication and</a:t>
            </a:r>
            <a:endParaRPr lang="en-US" dirty="0"/>
          </a:p>
          <a:p>
            <a:r>
              <a:rPr lang="en-US" sz="1800" dirty="0">
                <a:solidFill>
                  <a:srgbClr val="000000"/>
                </a:solidFill>
                <a:ea typeface="+mj-lt"/>
                <a:cs typeface="+mj-lt"/>
              </a:rPr>
              <a:t>division skills. We will also have investigations and problem solving which require the children to think, question, reason and apply skills they have learnt. We aim to make them all confident and logical in their approach</a:t>
            </a:r>
            <a:r>
              <a:rPr lang="en-US" sz="1800" dirty="0">
                <a:solidFill>
                  <a:srgbClr val="000000"/>
                </a:solidFill>
              </a:rPr>
              <a:t>. </a:t>
            </a:r>
          </a:p>
          <a:p>
            <a:pPr marL="342900" indent="-342900">
              <a:spcBef>
                <a:spcPts val="0"/>
              </a:spcBef>
              <a:buFont typeface="Arial,Sans-Serif"/>
              <a:buChar char="•"/>
            </a:pPr>
            <a:r>
              <a:rPr lang="en-US" sz="1800" dirty="0" err="1">
                <a:solidFill>
                  <a:srgbClr val="000000"/>
                </a:solidFill>
                <a:latin typeface="Calibri"/>
                <a:ea typeface="Calibri"/>
                <a:cs typeface="Calibri"/>
              </a:rPr>
              <a:t>Maths</a:t>
            </a:r>
            <a:r>
              <a:rPr lang="en-US" sz="1800" dirty="0">
                <a:solidFill>
                  <a:srgbClr val="000000"/>
                </a:solidFill>
                <a:latin typeface="Calibri"/>
                <a:ea typeface="Calibri"/>
                <a:cs typeface="Calibri"/>
              </a:rPr>
              <a:t> No Problem</a:t>
            </a:r>
          </a:p>
          <a:p>
            <a:pPr marL="342900" indent="-342900">
              <a:spcBef>
                <a:spcPts val="0"/>
              </a:spcBef>
              <a:buFont typeface="Arial,Sans-Serif"/>
              <a:buChar char="•"/>
            </a:pPr>
            <a:r>
              <a:rPr lang="en-US" sz="1800" dirty="0">
                <a:solidFill>
                  <a:srgbClr val="000000"/>
                </a:solidFill>
                <a:latin typeface="Calibri"/>
                <a:ea typeface="Calibri"/>
                <a:cs typeface="Calibri"/>
              </a:rPr>
              <a:t>Early Bird </a:t>
            </a:r>
            <a:r>
              <a:rPr lang="en-US" sz="1800" dirty="0" err="1">
                <a:solidFill>
                  <a:srgbClr val="000000"/>
                </a:solidFill>
                <a:latin typeface="Calibri"/>
                <a:ea typeface="Calibri"/>
                <a:cs typeface="Calibri"/>
              </a:rPr>
              <a:t>Maths</a:t>
            </a:r>
            <a:r>
              <a:rPr lang="en-US" sz="1800" dirty="0">
                <a:solidFill>
                  <a:srgbClr val="000000"/>
                </a:solidFill>
                <a:latin typeface="Calibri"/>
                <a:ea typeface="Calibri"/>
                <a:cs typeface="Calibri"/>
              </a:rPr>
              <a:t> /  intervention groups.</a:t>
            </a:r>
            <a:r>
              <a:rPr lang="en-US" sz="1800" dirty="0">
                <a:solidFill>
                  <a:srgbClr val="000000"/>
                </a:solidFill>
              </a:rPr>
              <a:t> </a:t>
            </a:r>
          </a:p>
          <a:p>
            <a:pPr>
              <a:spcBef>
                <a:spcPts val="0"/>
              </a:spcBef>
            </a:pPr>
            <a:r>
              <a:rPr lang="en-US" sz="1800" dirty="0">
                <a:solidFill>
                  <a:srgbClr val="000000"/>
                </a:solidFill>
              </a:rPr>
              <a:t>  </a:t>
            </a:r>
          </a:p>
          <a:p>
            <a:r>
              <a:rPr lang="en-US" sz="1800" dirty="0">
                <a:solidFill>
                  <a:srgbClr val="000000"/>
                </a:solidFill>
                <a:ea typeface="+mj-lt"/>
                <a:cs typeface="+mj-lt"/>
              </a:rPr>
              <a:t>You can help by supporting your child to learn and remember addition/subtraction bonds, any times tables they do not know and sharing with them real life applications of </a:t>
            </a:r>
            <a:r>
              <a:rPr lang="en-US" sz="1800" dirty="0" err="1">
                <a:solidFill>
                  <a:srgbClr val="000000"/>
                </a:solidFill>
                <a:ea typeface="+mj-lt"/>
                <a:cs typeface="+mj-lt"/>
              </a:rPr>
              <a:t>maths</a:t>
            </a:r>
            <a:r>
              <a:rPr lang="en-US" sz="1800" dirty="0">
                <a:solidFill>
                  <a:srgbClr val="000000"/>
                </a:solidFill>
                <a:ea typeface="+mj-lt"/>
                <a:cs typeface="+mj-lt"/>
              </a:rPr>
              <a:t> </a:t>
            </a:r>
            <a:r>
              <a:rPr lang="en-US" sz="1800" dirty="0" err="1">
                <a:solidFill>
                  <a:srgbClr val="000000"/>
                </a:solidFill>
                <a:ea typeface="+mj-lt"/>
                <a:cs typeface="+mj-lt"/>
              </a:rPr>
              <a:t>eg.</a:t>
            </a:r>
            <a:r>
              <a:rPr lang="en-US" sz="1800" dirty="0">
                <a:solidFill>
                  <a:srgbClr val="000000"/>
                </a:solidFill>
                <a:ea typeface="+mj-lt"/>
                <a:cs typeface="+mj-lt"/>
              </a:rPr>
              <a:t> reading</a:t>
            </a:r>
            <a:endParaRPr lang="en-US" dirty="0"/>
          </a:p>
          <a:p>
            <a:r>
              <a:rPr lang="en-US" sz="1800" dirty="0">
                <a:solidFill>
                  <a:srgbClr val="000000"/>
                </a:solidFill>
                <a:ea typeface="+mj-lt"/>
                <a:cs typeface="+mj-lt"/>
              </a:rPr>
              <a:t>gas/electricity meters, looking at phone bills, weighing out ingredients for recipes.</a:t>
            </a:r>
            <a:endParaRPr lang="en-US" dirty="0"/>
          </a:p>
          <a:p>
            <a:r>
              <a:rPr lang="en-US" sz="1800" dirty="0">
                <a:solidFill>
                  <a:srgbClr val="000000"/>
                </a:solidFill>
                <a:ea typeface="+mj-lt"/>
                <a:cs typeface="+mj-lt"/>
              </a:rPr>
              <a:t>Ensuring children are confident with telling the time on digital and analogue clocks is vital too.</a:t>
            </a:r>
            <a:endParaRPr lang="en-US" dirty="0"/>
          </a:p>
          <a:p>
            <a:pPr>
              <a:spcBef>
                <a:spcPts val="0"/>
              </a:spcBef>
            </a:pPr>
            <a:r>
              <a:rPr lang="en-US" sz="1800" dirty="0">
                <a:solidFill>
                  <a:srgbClr val="000000"/>
                </a:solidFill>
              </a:rPr>
              <a:t> </a:t>
            </a:r>
          </a:p>
          <a:p>
            <a:pPr>
              <a:spcBef>
                <a:spcPts val="0"/>
              </a:spcBef>
            </a:pPr>
            <a:endParaRPr lang="en-US" sz="1800" dirty="0">
              <a:solidFill>
                <a:srgbClr val="000000"/>
              </a:solidFill>
            </a:endParaRPr>
          </a:p>
          <a:p>
            <a:endParaRPr lang="en-US" dirty="0"/>
          </a:p>
        </p:txBody>
      </p:sp>
      <p:pic>
        <p:nvPicPr>
          <p:cNvPr id="3" name="Picture 2" descr="A screenshot of a web page&#10;&#10;Description automatically generated">
            <a:extLst>
              <a:ext uri="{FF2B5EF4-FFF2-40B4-BE49-F238E27FC236}">
                <a16:creationId xmlns:a16="http://schemas.microsoft.com/office/drawing/2014/main" id="{C6BC341D-DA76-64B2-F7CD-5F0BEC541A93}"/>
              </a:ext>
            </a:extLst>
          </p:cNvPr>
          <p:cNvPicPr>
            <a:picLocks noChangeAspect="1"/>
          </p:cNvPicPr>
          <p:nvPr/>
        </p:nvPicPr>
        <p:blipFill>
          <a:blip r:embed="rId2"/>
          <a:stretch>
            <a:fillRect/>
          </a:stretch>
        </p:blipFill>
        <p:spPr>
          <a:xfrm>
            <a:off x="680523" y="3430398"/>
            <a:ext cx="11108980" cy="2974593"/>
          </a:xfrm>
          <a:prstGeom prst="rect">
            <a:avLst/>
          </a:prstGeom>
        </p:spPr>
      </p:pic>
    </p:spTree>
    <p:extLst>
      <p:ext uri="{BB962C8B-B14F-4D97-AF65-F5344CB8AC3E}">
        <p14:creationId xmlns:p14="http://schemas.microsoft.com/office/powerpoint/2010/main" val="264061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724317" y="115858"/>
            <a:ext cx="8534400" cy="1507067"/>
          </a:xfrm>
        </p:spPr>
        <p:txBody>
          <a:bodyPr/>
          <a:lstStyle/>
          <a:p>
            <a:r>
              <a:rPr lang="en-GB"/>
              <a:t>Topics this term.</a:t>
            </a:r>
            <a:br>
              <a:rPr lang="en-GB"/>
            </a:br>
            <a:endParaRPr lang="en-GB"/>
          </a:p>
        </p:txBody>
      </p:sp>
      <p:sp>
        <p:nvSpPr>
          <p:cNvPr id="3" name="TextBox 2">
            <a:extLst>
              <a:ext uri="{FF2B5EF4-FFF2-40B4-BE49-F238E27FC236}">
                <a16:creationId xmlns:a16="http://schemas.microsoft.com/office/drawing/2014/main" id="{612A74E9-DBB7-4BC4-B14C-F104B3911BB3}"/>
              </a:ext>
            </a:extLst>
          </p:cNvPr>
          <p:cNvSpPr txBox="1"/>
          <p:nvPr/>
        </p:nvSpPr>
        <p:spPr>
          <a:xfrm>
            <a:off x="350698" y="1055477"/>
            <a:ext cx="10222831"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2000" dirty="0"/>
              <a:t>Science:  1. Habitats. 2. Electricity. </a:t>
            </a:r>
            <a:r>
              <a:rPr lang="en-GB" sz="2000" dirty="0"/>
              <a:t>​</a:t>
            </a:r>
            <a:br>
              <a:rPr lang="en-GB" sz="2000" dirty="0"/>
            </a:br>
            <a:r>
              <a:rPr lang="en-US" sz="2000" dirty="0"/>
              <a:t>Geography: 1. </a:t>
            </a:r>
            <a:r>
              <a:rPr lang="en-GB" sz="2000" b="1" i="1" dirty="0"/>
              <a:t>How can we use maps and photos to identify local changes over time?</a:t>
            </a:r>
            <a:r>
              <a:rPr lang="en-GB" sz="2000" dirty="0"/>
              <a:t>​</a:t>
            </a:r>
          </a:p>
          <a:p>
            <a:pPr fontAlgn="base"/>
            <a:r>
              <a:rPr lang="en-US" sz="2000" dirty="0"/>
              <a:t>2. </a:t>
            </a:r>
            <a:r>
              <a:rPr lang="en-US" sz="2000" b="1" i="1" dirty="0"/>
              <a:t>Where would you settle in Ancient England?</a:t>
            </a:r>
            <a:r>
              <a:rPr lang="en-US" sz="2000" dirty="0"/>
              <a:t>​</a:t>
            </a:r>
          </a:p>
          <a:p>
            <a:pPr fontAlgn="base"/>
            <a:r>
              <a:rPr lang="en-US" sz="2000" dirty="0"/>
              <a:t>RE: Important Events. (Following Leeds SOW)​</a:t>
            </a:r>
            <a:br>
              <a:rPr lang="en-US" sz="2000" dirty="0"/>
            </a:br>
            <a:r>
              <a:rPr lang="en-US" sz="2000" dirty="0"/>
              <a:t>PSHE: 1. </a:t>
            </a:r>
            <a:r>
              <a:rPr lang="en-GB" sz="2000" dirty="0"/>
              <a:t>Identity, society and equality: Democracy. 2. Drug, alcohol and tobacco education: Making choices</a:t>
            </a:r>
            <a:r>
              <a:rPr lang="en-US" sz="2000" dirty="0"/>
              <a:t>​</a:t>
            </a:r>
          </a:p>
          <a:p>
            <a:pPr fontAlgn="base"/>
            <a:r>
              <a:rPr lang="en-US" sz="2000" dirty="0"/>
              <a:t>Art: John Atkinson Grimshaw. Using old photos of Leeds to sketch. Using cameras and sketches to record our environment.​</a:t>
            </a:r>
          </a:p>
          <a:p>
            <a:pPr fontAlgn="base"/>
            <a:r>
              <a:rPr lang="en-US" sz="2000" dirty="0"/>
              <a:t>DT: Structures-Pavilions </a:t>
            </a:r>
            <a:br>
              <a:rPr lang="en-US" sz="2000" dirty="0"/>
            </a:br>
            <a:r>
              <a:rPr lang="en-US" sz="2000" dirty="0"/>
              <a:t>Computing:</a:t>
            </a:r>
            <a:r>
              <a:rPr lang="en-GB" sz="2000" b="1" dirty="0"/>
              <a:t> </a:t>
            </a:r>
            <a:r>
              <a:rPr lang="en-GB" sz="2000" dirty="0"/>
              <a:t>Tuesday: </a:t>
            </a:r>
            <a:r>
              <a:rPr lang="en-GB" sz="2000" b="1" dirty="0"/>
              <a:t>Computer networks and systems, </a:t>
            </a:r>
            <a:r>
              <a:rPr lang="en-GB" sz="2000" dirty="0"/>
              <a:t>Collaborative learning /</a:t>
            </a:r>
            <a:r>
              <a:rPr lang="en-GB" sz="2000" b="1" dirty="0"/>
              <a:t>Online safety lesson 1</a:t>
            </a:r>
            <a:r>
              <a:rPr lang="en-US" sz="2000" dirty="0"/>
              <a:t>​</a:t>
            </a:r>
            <a:br>
              <a:rPr lang="en-US" sz="2000" dirty="0"/>
            </a:br>
            <a:r>
              <a:rPr lang="en-US" sz="2000" dirty="0"/>
              <a:t>Music: Descant recorders/musical notation, singing. ​</a:t>
            </a:r>
          </a:p>
          <a:p>
            <a:pPr fontAlgn="base"/>
            <a:r>
              <a:rPr lang="en-US" sz="2000" dirty="0"/>
              <a:t>PE: Swimming each week. 1. Ball skills, movement/using apparatus and skipping skills </a:t>
            </a:r>
            <a:r>
              <a:rPr lang="en-GB" sz="2000" dirty="0"/>
              <a:t>​</a:t>
            </a:r>
          </a:p>
          <a:p>
            <a:pPr fontAlgn="base"/>
            <a:r>
              <a:rPr lang="en-GB" sz="2000" dirty="0"/>
              <a:t>2. Agility, Balance and Coordination.​</a:t>
            </a:r>
          </a:p>
        </p:txBody>
      </p:sp>
      <p:pic>
        <p:nvPicPr>
          <p:cNvPr id="4" name="Picture 3">
            <a:extLst>
              <a:ext uri="{FF2B5EF4-FFF2-40B4-BE49-F238E27FC236}">
                <a16:creationId xmlns:a16="http://schemas.microsoft.com/office/drawing/2014/main" id="{ACA1158E-238A-47DE-9EA9-06B6EFA7F08E}"/>
              </a:ext>
            </a:extLst>
          </p:cNvPr>
          <p:cNvPicPr>
            <a:picLocks noChangeAspect="1"/>
          </p:cNvPicPr>
          <p:nvPr/>
        </p:nvPicPr>
        <p:blipFill>
          <a:blip r:embed="rId2"/>
          <a:stretch>
            <a:fillRect/>
          </a:stretch>
        </p:blipFill>
        <p:spPr>
          <a:xfrm>
            <a:off x="10303309" y="0"/>
            <a:ext cx="1807526" cy="572877"/>
          </a:xfrm>
          <a:prstGeom prst="rect">
            <a:avLst/>
          </a:prstGeom>
        </p:spPr>
      </p:pic>
    </p:spTree>
    <p:extLst>
      <p:ext uri="{BB962C8B-B14F-4D97-AF65-F5344CB8AC3E}">
        <p14:creationId xmlns:p14="http://schemas.microsoft.com/office/powerpoint/2010/main" val="32217720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d6de035-965f-4c5c-b706-90b30598c892">
      <UserInfo>
        <DisplayName>James Clay</DisplayName>
        <AccountId>6</AccountId>
        <AccountType/>
      </UserInfo>
    </SharedWithUsers>
    <lcf76f155ced4ddcb4097134ff3c332f xmlns="d49c4a8b-676c-4bce-87e8-3cd21701efe0">
      <Terms xmlns="http://schemas.microsoft.com/office/infopath/2007/PartnerControls"/>
    </lcf76f155ced4ddcb4097134ff3c332f>
    <TaxCatchAll xmlns="1d6de035-965f-4c5c-b706-90b30598c892" xsi:nil="true"/>
    <_Flow_SignoffStatus xmlns="d49c4a8b-676c-4bce-87e8-3cd21701ef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23DF3BE99CC44DAE1014EFEC6E6CEF" ma:contentTypeVersion="19" ma:contentTypeDescription="Create a new document." ma:contentTypeScope="" ma:versionID="d397eeb24467bdf1aad183545b91aab4">
  <xsd:schema xmlns:xsd="http://www.w3.org/2001/XMLSchema" xmlns:xs="http://www.w3.org/2001/XMLSchema" xmlns:p="http://schemas.microsoft.com/office/2006/metadata/properties" xmlns:ns2="d49c4a8b-676c-4bce-87e8-3cd21701efe0" xmlns:ns3="1d6de035-965f-4c5c-b706-90b30598c892" targetNamespace="http://schemas.microsoft.com/office/2006/metadata/properties" ma:root="true" ma:fieldsID="8fdd50a9af65bb4fdc42ffd668ff8c1e" ns2:_="" ns3:_="">
    <xsd:import namespace="d49c4a8b-676c-4bce-87e8-3cd21701efe0"/>
    <xsd:import namespace="1d6de035-965f-4c5c-b706-90b30598c8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c4a8b-676c-4bce-87e8-3cd21701ef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1276bf-0ae5-4bdd-9ac1-c5f221591d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6de035-965f-4c5c-b706-90b30598c8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4cdd48-ec8a-40d6-8809-41066a3af25e}" ma:internalName="TaxCatchAll" ma:showField="CatchAllData" ma:web="1d6de035-965f-4c5c-b706-90b30598c8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F5202F-1990-4DAC-843C-3CE0C33572D7}">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da7d65c-94f9-4df4-a014-4eacb687bd99"/>
    <ds:schemaRef ds:uri="http://schemas.microsoft.com/office/2006/metadata/properties"/>
    <ds:schemaRef ds:uri="027e73dc-eef9-4fba-947e-a1b6e0f2aec1"/>
    <ds:schemaRef ds:uri="http://www.w3.org/XML/1998/namespace"/>
    <ds:schemaRef ds:uri="http://purl.org/dc/dcmitype/"/>
    <ds:schemaRef ds:uri="http://purl.org/dc/terms/"/>
    <ds:schemaRef ds:uri="1d6de035-965f-4c5c-b706-90b30598c892"/>
    <ds:schemaRef ds:uri="d49c4a8b-676c-4bce-87e8-3cd21701efe0"/>
  </ds:schemaRefs>
</ds:datastoreItem>
</file>

<file path=customXml/itemProps2.xml><?xml version="1.0" encoding="utf-8"?>
<ds:datastoreItem xmlns:ds="http://schemas.openxmlformats.org/officeDocument/2006/customXml" ds:itemID="{389B762C-82E8-4614-9C73-D6B779B893D3}">
  <ds:schemaRefs>
    <ds:schemaRef ds:uri="http://schemas.microsoft.com/sharepoint/v3/contenttype/forms"/>
  </ds:schemaRefs>
</ds:datastoreItem>
</file>

<file path=customXml/itemProps3.xml><?xml version="1.0" encoding="utf-8"?>
<ds:datastoreItem xmlns:ds="http://schemas.openxmlformats.org/officeDocument/2006/customXml" ds:itemID="{19FE1112-9F65-473F-AAF9-CA7C717A40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c4a8b-676c-4bce-87e8-3cd21701efe0"/>
    <ds:schemaRef ds:uri="1d6de035-965f-4c5c-b706-90b30598c8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106</TotalTime>
  <Words>1809</Words>
  <Application>Microsoft Office PowerPoint</Application>
  <PresentationFormat>Widescreen</PresentationFormat>
  <Paragraphs>212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Meet the teacher </vt:lpstr>
      <vt:lpstr>Staffing</vt:lpstr>
      <vt:lpstr>Child protection Staff</vt:lpstr>
      <vt:lpstr>Daily timings</vt:lpstr>
      <vt:lpstr>Timetable </vt:lpstr>
      <vt:lpstr>Weekly Events</vt:lpstr>
      <vt:lpstr>Topics this term. </vt:lpstr>
      <vt:lpstr>Maths: This is taught each day. This is taught each day. This half term we begin with number; specifically, place value, addition/ subtraction, multiplication and division skills. We will also have investigations and problem solving which require the children to think, question, reason and apply skills they have learnt. We aim to make them all confident and logical in their approach.  Maths No Problem Early Bird Maths /  intervention groups.     You can help by supporting your child to learn and remember addition/subtraction bonds, any times tables they do not know and sharing with them real life applications of maths eg. reading gas/electricity meters, looking at phone bills, weighing out ingredients for recipes. Ensuring children are confident with telling the time on digital and analogue clocks is vital too.    </vt:lpstr>
      <vt:lpstr>Topics this term. </vt:lpstr>
      <vt:lpstr>Homework</vt:lpstr>
      <vt:lpstr>Possible trips and events</vt:lpstr>
      <vt:lpstr>Uniform</vt:lpstr>
      <vt:lpstr>Uniform</vt:lpstr>
      <vt:lpstr>Communication</vt:lpstr>
      <vt:lpstr>Home School Agreement </vt:lpstr>
      <vt:lpstr>Equipment</vt:lpstr>
      <vt:lpstr>Attendance.  </vt:lpstr>
      <vt:lpstr>PowerPoint Presentation</vt:lpstr>
      <vt:lpstr>Frequently Asked Questions</vt:lpstr>
      <vt:lpstr>Data Checking</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James Clay</dc:creator>
  <cp:lastModifiedBy>Kerri Meah</cp:lastModifiedBy>
  <cp:revision>214</cp:revision>
  <dcterms:created xsi:type="dcterms:W3CDTF">2019-09-23T16:21:40Z</dcterms:created>
  <dcterms:modified xsi:type="dcterms:W3CDTF">2024-09-09T20:58:55Z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0x0101007323DF3BE99CC44DAE1014EFEC6E6CEF</vt:lpwstr>
  </property>
  <property fmtid="{D5CDD505-2E9C-101B-9397-08002B2CF9AE}" pid="3" name="MediaServiceImageTags">
    <vt:lpwstr/>
  </property>
</Properties>
</file>