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sldIdLst>
    <p:sldId id="256" r:id="rId5"/>
    <p:sldId id="283" r:id="rId6"/>
    <p:sldId id="286" r:id="rId7"/>
    <p:sldId id="269" r:id="rId8"/>
    <p:sldId id="267" r:id="rId9"/>
    <p:sldId id="258" r:id="rId10"/>
    <p:sldId id="275" r:id="rId11"/>
    <p:sldId id="295" r:id="rId12"/>
    <p:sldId id="284" r:id="rId13"/>
    <p:sldId id="263" r:id="rId14"/>
    <p:sldId id="296" r:id="rId15"/>
    <p:sldId id="262" r:id="rId16"/>
    <p:sldId id="285" r:id="rId17"/>
    <p:sldId id="294" r:id="rId18"/>
    <p:sldId id="293" r:id="rId19"/>
    <p:sldId id="288" r:id="rId20"/>
    <p:sldId id="287" r:id="rId21"/>
    <p:sldId id="280" r:id="rId22"/>
    <p:sldId id="297" r:id="rId23"/>
    <p:sldId id="260" r:id="rId24"/>
    <p:sldId id="265" r:id="rId25"/>
    <p:sldId id="266" r:id="rId26"/>
    <p:sldId id="2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da Jennings" userId="c843be79-1b09-4d63-ab43-e549d42d0a94" providerId="ADAL" clId="{2E06BF7D-0120-4D6F-B94C-E4869D8E8342}"/>
    <pc:docChg chg="undo custSel addSld delSld modSld">
      <pc:chgData name="Glenda Jennings" userId="c843be79-1b09-4d63-ab43-e549d42d0a94" providerId="ADAL" clId="{2E06BF7D-0120-4D6F-B94C-E4869D8E8342}" dt="2024-09-05T13:42:35.145" v="1877" actId="5793"/>
      <pc:docMkLst>
        <pc:docMk/>
      </pc:docMkLst>
      <pc:sldChg chg="modSp">
        <pc:chgData name="Glenda Jennings" userId="c843be79-1b09-4d63-ab43-e549d42d0a94" providerId="ADAL" clId="{2E06BF7D-0120-4D6F-B94C-E4869D8E8342}" dt="2024-09-05T13:06:41.014" v="20"/>
        <pc:sldMkLst>
          <pc:docMk/>
          <pc:sldMk cId="1895809773" sldId="258"/>
        </pc:sldMkLst>
        <pc:graphicFrameChg chg="mod">
          <ac:chgData name="Glenda Jennings" userId="c843be79-1b09-4d63-ab43-e549d42d0a94" providerId="ADAL" clId="{2E06BF7D-0120-4D6F-B94C-E4869D8E8342}" dt="2024-09-05T13:06:41.014" v="20"/>
          <ac:graphicFrameMkLst>
            <pc:docMk/>
            <pc:sldMk cId="1895809773" sldId="258"/>
            <ac:graphicFrameMk id="5" creationId="{00000000-0000-0000-0000-000000000000}"/>
          </ac:graphicFrameMkLst>
        </pc:graphicFrameChg>
      </pc:sldChg>
      <pc:sldChg chg="modSp">
        <pc:chgData name="Glenda Jennings" userId="c843be79-1b09-4d63-ab43-e549d42d0a94" providerId="ADAL" clId="{2E06BF7D-0120-4D6F-B94C-E4869D8E8342}" dt="2024-09-05T13:23:59.612" v="1273" actId="20577"/>
        <pc:sldMkLst>
          <pc:docMk/>
          <pc:sldMk cId="1904356580" sldId="262"/>
        </pc:sldMkLst>
        <pc:spChg chg="mod">
          <ac:chgData name="Glenda Jennings" userId="c843be79-1b09-4d63-ab43-e549d42d0a94" providerId="ADAL" clId="{2E06BF7D-0120-4D6F-B94C-E4869D8E8342}" dt="2024-09-05T13:23:59.612" v="1273" actId="20577"/>
          <ac:spMkLst>
            <pc:docMk/>
            <pc:sldMk cId="1904356580" sldId="262"/>
            <ac:spMk id="7" creationId="{BCEAE8DB-D43D-48B0-BC2C-FCBA07503E87}"/>
          </ac:spMkLst>
        </pc:spChg>
      </pc:sldChg>
      <pc:sldChg chg="modSp">
        <pc:chgData name="Glenda Jennings" userId="c843be79-1b09-4d63-ab43-e549d42d0a94" providerId="ADAL" clId="{2E06BF7D-0120-4D6F-B94C-E4869D8E8342}" dt="2024-09-05T13:41:11.063" v="1811" actId="20577"/>
        <pc:sldMkLst>
          <pc:docMk/>
          <pc:sldMk cId="1019576290" sldId="263"/>
        </pc:sldMkLst>
        <pc:spChg chg="mod">
          <ac:chgData name="Glenda Jennings" userId="c843be79-1b09-4d63-ab43-e549d42d0a94" providerId="ADAL" clId="{2E06BF7D-0120-4D6F-B94C-E4869D8E8342}" dt="2024-09-05T13:41:11.063" v="1811" actId="20577"/>
          <ac:spMkLst>
            <pc:docMk/>
            <pc:sldMk cId="1019576290" sldId="263"/>
            <ac:spMk id="6" creationId="{25AD58F6-E7A3-4E2D-8FA5-5F1F42F9820F}"/>
          </ac:spMkLst>
        </pc:spChg>
      </pc:sldChg>
      <pc:sldChg chg="modSp">
        <pc:chgData name="Glenda Jennings" userId="c843be79-1b09-4d63-ab43-e549d42d0a94" providerId="ADAL" clId="{2E06BF7D-0120-4D6F-B94C-E4869D8E8342}" dt="2024-09-05T13:35:22.908" v="1690" actId="20577"/>
        <pc:sldMkLst>
          <pc:docMk/>
          <pc:sldMk cId="3270117232" sldId="265"/>
        </pc:sldMkLst>
        <pc:spChg chg="mod">
          <ac:chgData name="Glenda Jennings" userId="c843be79-1b09-4d63-ab43-e549d42d0a94" providerId="ADAL" clId="{2E06BF7D-0120-4D6F-B94C-E4869D8E8342}" dt="2024-09-05T13:35:22.908" v="1690" actId="20577"/>
          <ac:spMkLst>
            <pc:docMk/>
            <pc:sldMk cId="3270117232" sldId="265"/>
            <ac:spMk id="7" creationId="{8AD6D1E0-3106-4503-B98F-A7E400E77912}"/>
          </ac:spMkLst>
        </pc:spChg>
      </pc:sldChg>
      <pc:sldChg chg="addSp delSp modSp">
        <pc:chgData name="Glenda Jennings" userId="c843be79-1b09-4d63-ab43-e549d42d0a94" providerId="ADAL" clId="{2E06BF7D-0120-4D6F-B94C-E4869D8E8342}" dt="2024-09-05T13:37:22.538" v="1707" actId="1076"/>
        <pc:sldMkLst>
          <pc:docMk/>
          <pc:sldMk cId="4085664647" sldId="266"/>
        </pc:sldMkLst>
        <pc:spChg chg="mod">
          <ac:chgData name="Glenda Jennings" userId="c843be79-1b09-4d63-ab43-e549d42d0a94" providerId="ADAL" clId="{2E06BF7D-0120-4D6F-B94C-E4869D8E8342}" dt="2024-09-05T13:37:07.462" v="1704" actId="255"/>
          <ac:spMkLst>
            <pc:docMk/>
            <pc:sldMk cId="4085664647" sldId="266"/>
            <ac:spMk id="3" creationId="{00000000-0000-0000-0000-000000000000}"/>
          </ac:spMkLst>
        </pc:spChg>
        <pc:spChg chg="add mod">
          <ac:chgData name="Glenda Jennings" userId="c843be79-1b09-4d63-ab43-e549d42d0a94" providerId="ADAL" clId="{2E06BF7D-0120-4D6F-B94C-E4869D8E8342}" dt="2024-09-05T13:36:25.382" v="1698" actId="14100"/>
          <ac:spMkLst>
            <pc:docMk/>
            <pc:sldMk cId="4085664647" sldId="266"/>
            <ac:spMk id="4" creationId="{2A41821B-4C68-476A-B4E9-81D548272675}"/>
          </ac:spMkLst>
        </pc:spChg>
        <pc:spChg chg="add del">
          <ac:chgData name="Glenda Jennings" userId="c843be79-1b09-4d63-ab43-e549d42d0a94" providerId="ADAL" clId="{2E06BF7D-0120-4D6F-B94C-E4869D8E8342}" dt="2024-09-05T13:36:25.157" v="1697"/>
          <ac:spMkLst>
            <pc:docMk/>
            <pc:sldMk cId="4085664647" sldId="266"/>
            <ac:spMk id="8" creationId="{E25A7352-E19A-4FF2-BFC0-EEACB874CBF7}"/>
          </ac:spMkLst>
        </pc:spChg>
        <pc:picChg chg="mod">
          <ac:chgData name="Glenda Jennings" userId="c843be79-1b09-4d63-ab43-e549d42d0a94" providerId="ADAL" clId="{2E06BF7D-0120-4D6F-B94C-E4869D8E8342}" dt="2024-09-05T13:37:22.538" v="1707" actId="1076"/>
          <ac:picMkLst>
            <pc:docMk/>
            <pc:sldMk cId="4085664647" sldId="266"/>
            <ac:picMk id="6" creationId="{6C90FFC7-42EE-40E2-A150-150CFB26310F}"/>
          </ac:picMkLst>
        </pc:picChg>
        <pc:picChg chg="add mod">
          <ac:chgData name="Glenda Jennings" userId="c843be79-1b09-4d63-ab43-e549d42d0a94" providerId="ADAL" clId="{2E06BF7D-0120-4D6F-B94C-E4869D8E8342}" dt="2024-09-05T13:37:11.090" v="1705" actId="1076"/>
          <ac:picMkLst>
            <pc:docMk/>
            <pc:sldMk cId="4085664647" sldId="266"/>
            <ac:picMk id="9" creationId="{A6178BD0-E4D1-4DF9-8AB1-829397B61C66}"/>
          </ac:picMkLst>
        </pc:picChg>
      </pc:sldChg>
      <pc:sldChg chg="addSp delSp modSp">
        <pc:chgData name="Glenda Jennings" userId="c843be79-1b09-4d63-ab43-e549d42d0a94" providerId="ADAL" clId="{2E06BF7D-0120-4D6F-B94C-E4869D8E8342}" dt="2024-09-05T13:06:05.122" v="18" actId="1076"/>
        <pc:sldMkLst>
          <pc:docMk/>
          <pc:sldMk cId="1513181766" sldId="267"/>
        </pc:sldMkLst>
        <pc:picChg chg="del">
          <ac:chgData name="Glenda Jennings" userId="c843be79-1b09-4d63-ab43-e549d42d0a94" providerId="ADAL" clId="{2E06BF7D-0120-4D6F-B94C-E4869D8E8342}" dt="2024-09-05T13:05:12.571" v="15" actId="478"/>
          <ac:picMkLst>
            <pc:docMk/>
            <pc:sldMk cId="1513181766" sldId="267"/>
            <ac:picMk id="3" creationId="{DA138178-96A6-3CCD-E3FA-713329D4E022}"/>
          </ac:picMkLst>
        </pc:picChg>
        <pc:picChg chg="add mod">
          <ac:chgData name="Glenda Jennings" userId="c843be79-1b09-4d63-ab43-e549d42d0a94" providerId="ADAL" clId="{2E06BF7D-0120-4D6F-B94C-E4869D8E8342}" dt="2024-09-05T13:06:05.122" v="18" actId="1076"/>
          <ac:picMkLst>
            <pc:docMk/>
            <pc:sldMk cId="1513181766" sldId="267"/>
            <ac:picMk id="5" creationId="{6CFCC416-ADD7-4EEA-A852-4B389CA4B754}"/>
          </ac:picMkLst>
        </pc:picChg>
      </pc:sldChg>
      <pc:sldChg chg="modSp">
        <pc:chgData name="Glenda Jennings" userId="c843be79-1b09-4d63-ab43-e549d42d0a94" providerId="ADAL" clId="{2E06BF7D-0120-4D6F-B94C-E4869D8E8342}" dt="2024-09-05T13:13:12.004" v="702" actId="20577"/>
        <pc:sldMkLst>
          <pc:docMk/>
          <pc:sldMk cId="350302523" sldId="275"/>
        </pc:sldMkLst>
        <pc:spChg chg="mod">
          <ac:chgData name="Glenda Jennings" userId="c843be79-1b09-4d63-ab43-e549d42d0a94" providerId="ADAL" clId="{2E06BF7D-0120-4D6F-B94C-E4869D8E8342}" dt="2024-09-05T13:13:12.004" v="702" actId="20577"/>
          <ac:spMkLst>
            <pc:docMk/>
            <pc:sldMk cId="350302523" sldId="275"/>
            <ac:spMk id="6" creationId="{A021D709-2B91-4375-BFC7-7E7DEA8C7DC6}"/>
          </ac:spMkLst>
        </pc:spChg>
      </pc:sldChg>
      <pc:sldChg chg="addSp delSp modSp">
        <pc:chgData name="Glenda Jennings" userId="c843be79-1b09-4d63-ab43-e549d42d0a94" providerId="ADAL" clId="{2E06BF7D-0120-4D6F-B94C-E4869D8E8342}" dt="2024-09-05T13:30:43.836" v="1380"/>
        <pc:sldMkLst>
          <pc:docMk/>
          <pc:sldMk cId="3232119983" sldId="280"/>
        </pc:sldMkLst>
        <pc:spChg chg="mod">
          <ac:chgData name="Glenda Jennings" userId="c843be79-1b09-4d63-ab43-e549d42d0a94" providerId="ADAL" clId="{2E06BF7D-0120-4D6F-B94C-E4869D8E8342}" dt="2024-09-05T13:30:01.480" v="1377" actId="20577"/>
          <ac:spMkLst>
            <pc:docMk/>
            <pc:sldMk cId="3232119983" sldId="280"/>
            <ac:spMk id="3" creationId="{FD8F0A29-08E1-4605-A9F5-E78FC5602E97}"/>
          </ac:spMkLst>
        </pc:spChg>
        <pc:spChg chg="add del">
          <ac:chgData name="Glenda Jennings" userId="c843be79-1b09-4d63-ab43-e549d42d0a94" providerId="ADAL" clId="{2E06BF7D-0120-4D6F-B94C-E4869D8E8342}" dt="2024-09-05T13:30:43.836" v="1380"/>
          <ac:spMkLst>
            <pc:docMk/>
            <pc:sldMk cId="3232119983" sldId="280"/>
            <ac:spMk id="4" creationId="{AD2B684E-736F-4ADE-99DF-EC18B7E24D3B}"/>
          </ac:spMkLst>
        </pc:spChg>
      </pc:sldChg>
      <pc:sldChg chg="del">
        <pc:chgData name="Glenda Jennings" userId="c843be79-1b09-4d63-ab43-e549d42d0a94" providerId="ADAL" clId="{2E06BF7D-0120-4D6F-B94C-E4869D8E8342}" dt="2024-09-05T13:05:07.246" v="14" actId="2696"/>
        <pc:sldMkLst>
          <pc:docMk/>
          <pc:sldMk cId="4073639260" sldId="281"/>
        </pc:sldMkLst>
      </pc:sldChg>
      <pc:sldChg chg="modSp">
        <pc:chgData name="Glenda Jennings" userId="c843be79-1b09-4d63-ab43-e549d42d0a94" providerId="ADAL" clId="{2E06BF7D-0120-4D6F-B94C-E4869D8E8342}" dt="2024-09-05T12:59:48.748" v="13" actId="20577"/>
        <pc:sldMkLst>
          <pc:docMk/>
          <pc:sldMk cId="3739567697" sldId="283"/>
        </pc:sldMkLst>
        <pc:spChg chg="mod">
          <ac:chgData name="Glenda Jennings" userId="c843be79-1b09-4d63-ab43-e549d42d0a94" providerId="ADAL" clId="{2E06BF7D-0120-4D6F-B94C-E4869D8E8342}" dt="2024-09-05T12:59:31.828" v="3" actId="20577"/>
          <ac:spMkLst>
            <pc:docMk/>
            <pc:sldMk cId="3739567697" sldId="283"/>
            <ac:spMk id="6" creationId="{432EF2AC-DEFA-40D4-83A3-16B303FE3981}"/>
          </ac:spMkLst>
        </pc:spChg>
        <pc:spChg chg="mod">
          <ac:chgData name="Glenda Jennings" userId="c843be79-1b09-4d63-ab43-e549d42d0a94" providerId="ADAL" clId="{2E06BF7D-0120-4D6F-B94C-E4869D8E8342}" dt="2024-09-05T12:59:48.748" v="13" actId="20577"/>
          <ac:spMkLst>
            <pc:docMk/>
            <pc:sldMk cId="3739567697" sldId="283"/>
            <ac:spMk id="24" creationId="{59F70922-C024-438E-BC4B-B46B6E1609EA}"/>
          </ac:spMkLst>
        </pc:spChg>
      </pc:sldChg>
      <pc:sldChg chg="modSp">
        <pc:chgData name="Glenda Jennings" userId="c843be79-1b09-4d63-ab43-e549d42d0a94" providerId="ADAL" clId="{2E06BF7D-0120-4D6F-B94C-E4869D8E8342}" dt="2024-09-05T13:40:44.102" v="1788" actId="6549"/>
        <pc:sldMkLst>
          <pc:docMk/>
          <pc:sldMk cId="3221772045" sldId="284"/>
        </pc:sldMkLst>
        <pc:spChg chg="mod">
          <ac:chgData name="Glenda Jennings" userId="c843be79-1b09-4d63-ab43-e549d42d0a94" providerId="ADAL" clId="{2E06BF7D-0120-4D6F-B94C-E4869D8E8342}" dt="2024-09-05T13:40:44.102" v="1788" actId="6549"/>
          <ac:spMkLst>
            <pc:docMk/>
            <pc:sldMk cId="3221772045" sldId="284"/>
            <ac:spMk id="6" creationId="{6D5F937E-8618-4249-989C-18798A09274C}"/>
          </ac:spMkLst>
        </pc:spChg>
      </pc:sldChg>
      <pc:sldChg chg="addSp modSp">
        <pc:chgData name="Glenda Jennings" userId="c843be79-1b09-4d63-ab43-e549d42d0a94" providerId="ADAL" clId="{2E06BF7D-0120-4D6F-B94C-E4869D8E8342}" dt="2024-09-05T13:42:35.145" v="1877" actId="5793"/>
        <pc:sldMkLst>
          <pc:docMk/>
          <pc:sldMk cId="1989114409" sldId="285"/>
        </pc:sldMkLst>
        <pc:spChg chg="mod">
          <ac:chgData name="Glenda Jennings" userId="c843be79-1b09-4d63-ab43-e549d42d0a94" providerId="ADAL" clId="{2E06BF7D-0120-4D6F-B94C-E4869D8E8342}" dt="2024-09-05T13:42:35.145" v="1877" actId="5793"/>
          <ac:spMkLst>
            <pc:docMk/>
            <pc:sldMk cId="1989114409" sldId="285"/>
            <ac:spMk id="5" creationId="{EFF3F9EE-9DB4-48DB-8835-051C62AEC383}"/>
          </ac:spMkLst>
        </pc:spChg>
        <pc:spChg chg="add">
          <ac:chgData name="Glenda Jennings" userId="c843be79-1b09-4d63-ab43-e549d42d0a94" providerId="ADAL" clId="{2E06BF7D-0120-4D6F-B94C-E4869D8E8342}" dt="2024-09-05T13:24:35.548" v="1274"/>
          <ac:spMkLst>
            <pc:docMk/>
            <pc:sldMk cId="1989114409" sldId="285"/>
            <ac:spMk id="6" creationId="{CD209D1E-0AF9-4E69-829C-B047F9B7ADF7}"/>
          </ac:spMkLst>
        </pc:spChg>
        <pc:spChg chg="add">
          <ac:chgData name="Glenda Jennings" userId="c843be79-1b09-4d63-ab43-e549d42d0a94" providerId="ADAL" clId="{2E06BF7D-0120-4D6F-B94C-E4869D8E8342}" dt="2024-09-05T13:24:47.036" v="1275"/>
          <ac:spMkLst>
            <pc:docMk/>
            <pc:sldMk cId="1989114409" sldId="285"/>
            <ac:spMk id="7" creationId="{2E7EC242-5228-45D3-9EB2-4BEE29B1464B}"/>
          </ac:spMkLst>
        </pc:spChg>
      </pc:sldChg>
      <pc:sldChg chg="modSp">
        <pc:chgData name="Glenda Jennings" userId="c843be79-1b09-4d63-ab43-e549d42d0a94" providerId="ADAL" clId="{2E06BF7D-0120-4D6F-B94C-E4869D8E8342}" dt="2024-09-05T13:29:10.608" v="1365" actId="255"/>
        <pc:sldMkLst>
          <pc:docMk/>
          <pc:sldMk cId="3767754897" sldId="287"/>
        </pc:sldMkLst>
        <pc:spChg chg="mod">
          <ac:chgData name="Glenda Jennings" userId="c843be79-1b09-4d63-ab43-e549d42d0a94" providerId="ADAL" clId="{2E06BF7D-0120-4D6F-B94C-E4869D8E8342}" dt="2024-09-05T13:29:10.608" v="1365" actId="255"/>
          <ac:spMkLst>
            <pc:docMk/>
            <pc:sldMk cId="3767754897" sldId="287"/>
            <ac:spMk id="4" creationId="{23E09C74-5F2F-4AC2-B7A4-962BCD74454E}"/>
          </ac:spMkLst>
        </pc:spChg>
      </pc:sldChg>
      <pc:sldChg chg="modSp">
        <pc:chgData name="Glenda Jennings" userId="c843be79-1b09-4d63-ab43-e549d42d0a94" providerId="ADAL" clId="{2E06BF7D-0120-4D6F-B94C-E4869D8E8342}" dt="2024-09-05T13:28:23.885" v="1361" actId="255"/>
        <pc:sldMkLst>
          <pc:docMk/>
          <pc:sldMk cId="3038530526" sldId="288"/>
        </pc:sldMkLst>
        <pc:spChg chg="mod">
          <ac:chgData name="Glenda Jennings" userId="c843be79-1b09-4d63-ab43-e549d42d0a94" providerId="ADAL" clId="{2E06BF7D-0120-4D6F-B94C-E4869D8E8342}" dt="2024-09-05T13:28:23.885" v="1361" actId="255"/>
          <ac:spMkLst>
            <pc:docMk/>
            <pc:sldMk cId="3038530526" sldId="288"/>
            <ac:spMk id="3" creationId="{D30BB1A8-AABD-4828-B530-7E2767921381}"/>
          </ac:spMkLst>
        </pc:spChg>
      </pc:sldChg>
      <pc:sldChg chg="modSp">
        <pc:chgData name="Glenda Jennings" userId="c843be79-1b09-4d63-ab43-e549d42d0a94" providerId="ADAL" clId="{2E06BF7D-0120-4D6F-B94C-E4869D8E8342}" dt="2024-09-05T13:27:48.085" v="1357" actId="255"/>
        <pc:sldMkLst>
          <pc:docMk/>
          <pc:sldMk cId="858563301" sldId="293"/>
        </pc:sldMkLst>
        <pc:spChg chg="mod">
          <ac:chgData name="Glenda Jennings" userId="c843be79-1b09-4d63-ab43-e549d42d0a94" providerId="ADAL" clId="{2E06BF7D-0120-4D6F-B94C-E4869D8E8342}" dt="2024-09-05T13:27:48.085" v="1357" actId="255"/>
          <ac:spMkLst>
            <pc:docMk/>
            <pc:sldMk cId="858563301" sldId="293"/>
            <ac:spMk id="5" creationId="{63D50C33-A44C-4703-8406-105923DCFE69}"/>
          </ac:spMkLst>
        </pc:spChg>
      </pc:sldChg>
      <pc:sldChg chg="addSp modSp">
        <pc:chgData name="Glenda Jennings" userId="c843be79-1b09-4d63-ab43-e549d42d0a94" providerId="ADAL" clId="{2E06BF7D-0120-4D6F-B94C-E4869D8E8342}" dt="2024-09-05T13:39:32.105" v="1718" actId="1076"/>
        <pc:sldMkLst>
          <pc:docMk/>
          <pc:sldMk cId="956730993" sldId="295"/>
        </pc:sldMkLst>
        <pc:spChg chg="mod">
          <ac:chgData name="Glenda Jennings" userId="c843be79-1b09-4d63-ab43-e549d42d0a94" providerId="ADAL" clId="{2E06BF7D-0120-4D6F-B94C-E4869D8E8342}" dt="2024-09-05T13:39:22.882" v="1716" actId="20577"/>
          <ac:spMkLst>
            <pc:docMk/>
            <pc:sldMk cId="956730993" sldId="295"/>
            <ac:spMk id="5" creationId="{8AB9DBF4-6AF0-4313-8DFE-C070DDAA7FB3}"/>
          </ac:spMkLst>
        </pc:spChg>
        <pc:picChg chg="add mod">
          <ac:chgData name="Glenda Jennings" userId="c843be79-1b09-4d63-ab43-e549d42d0a94" providerId="ADAL" clId="{2E06BF7D-0120-4D6F-B94C-E4869D8E8342}" dt="2024-09-05T13:39:32.105" v="1718" actId="1076"/>
          <ac:picMkLst>
            <pc:docMk/>
            <pc:sldMk cId="956730993" sldId="295"/>
            <ac:picMk id="3" creationId="{08F38191-14F9-41F4-AAF5-65417C1ECAD4}"/>
          </ac:picMkLst>
        </pc:picChg>
      </pc:sldChg>
      <pc:sldChg chg="modSp">
        <pc:chgData name="Glenda Jennings" userId="c843be79-1b09-4d63-ab43-e549d42d0a94" providerId="ADAL" clId="{2E06BF7D-0120-4D6F-B94C-E4869D8E8342}" dt="2024-09-05T13:22:48.174" v="1193" actId="20577"/>
        <pc:sldMkLst>
          <pc:docMk/>
          <pc:sldMk cId="589316101" sldId="296"/>
        </pc:sldMkLst>
        <pc:spChg chg="mod">
          <ac:chgData name="Glenda Jennings" userId="c843be79-1b09-4d63-ab43-e549d42d0a94" providerId="ADAL" clId="{2E06BF7D-0120-4D6F-B94C-E4869D8E8342}" dt="2024-09-05T13:22:48.174" v="1193" actId="20577"/>
          <ac:spMkLst>
            <pc:docMk/>
            <pc:sldMk cId="589316101" sldId="296"/>
            <ac:spMk id="7" creationId="{7581ABC7-2156-44C7-9D6F-B3D009B17BE7}"/>
          </ac:spMkLst>
        </pc:spChg>
      </pc:sldChg>
      <pc:sldChg chg="addSp delSp modSp add">
        <pc:chgData name="Glenda Jennings" userId="c843be79-1b09-4d63-ab43-e549d42d0a94" providerId="ADAL" clId="{2E06BF7D-0120-4D6F-B94C-E4869D8E8342}" dt="2024-09-05T13:32:36.924" v="1393" actId="1076"/>
        <pc:sldMkLst>
          <pc:docMk/>
          <pc:sldMk cId="32375647" sldId="297"/>
        </pc:sldMkLst>
        <pc:spChg chg="del">
          <ac:chgData name="Glenda Jennings" userId="c843be79-1b09-4d63-ab43-e549d42d0a94" providerId="ADAL" clId="{2E06BF7D-0120-4D6F-B94C-E4869D8E8342}" dt="2024-09-05T13:30:55.418" v="1382"/>
          <ac:spMkLst>
            <pc:docMk/>
            <pc:sldMk cId="32375647" sldId="297"/>
            <ac:spMk id="2" creationId="{7797CB04-88A7-4562-8550-32328BAC19FB}"/>
          </ac:spMkLst>
        </pc:spChg>
        <pc:spChg chg="add del mod">
          <ac:chgData name="Glenda Jennings" userId="c843be79-1b09-4d63-ab43-e549d42d0a94" providerId="ADAL" clId="{2E06BF7D-0120-4D6F-B94C-E4869D8E8342}" dt="2024-09-05T13:31:13.711" v="1383"/>
          <ac:spMkLst>
            <pc:docMk/>
            <pc:sldMk cId="32375647" sldId="297"/>
            <ac:spMk id="3" creationId="{A17A499E-37BC-4FF6-ADE3-6E85B1A616C8}"/>
          </ac:spMkLst>
        </pc:spChg>
        <pc:spChg chg="add del mod">
          <ac:chgData name="Glenda Jennings" userId="c843be79-1b09-4d63-ab43-e549d42d0a94" providerId="ADAL" clId="{2E06BF7D-0120-4D6F-B94C-E4869D8E8342}" dt="2024-09-05T13:31:15.981" v="1384"/>
          <ac:spMkLst>
            <pc:docMk/>
            <pc:sldMk cId="32375647" sldId="297"/>
            <ac:spMk id="4" creationId="{B2874F66-C4F8-4F37-939F-E4A72885BE27}"/>
          </ac:spMkLst>
        </pc:spChg>
        <pc:spChg chg="add del mod">
          <ac:chgData name="Glenda Jennings" userId="c843be79-1b09-4d63-ab43-e549d42d0a94" providerId="ADAL" clId="{2E06BF7D-0120-4D6F-B94C-E4869D8E8342}" dt="2024-09-05T13:31:36.121" v="1388" actId="478"/>
          <ac:spMkLst>
            <pc:docMk/>
            <pc:sldMk cId="32375647" sldId="297"/>
            <ac:spMk id="5" creationId="{6E68A262-8E27-45DF-8429-025273654843}"/>
          </ac:spMkLst>
        </pc:spChg>
        <pc:spChg chg="add del mod">
          <ac:chgData name="Glenda Jennings" userId="c843be79-1b09-4d63-ab43-e549d42d0a94" providerId="ADAL" clId="{2E06BF7D-0120-4D6F-B94C-E4869D8E8342}" dt="2024-09-05T13:31:36.121" v="1388" actId="478"/>
          <ac:spMkLst>
            <pc:docMk/>
            <pc:sldMk cId="32375647" sldId="297"/>
            <ac:spMk id="6" creationId="{DE2AF94D-BB6D-49A8-A2F2-15504A4E33AC}"/>
          </ac:spMkLst>
        </pc:spChg>
        <pc:spChg chg="add del mod">
          <ac:chgData name="Glenda Jennings" userId="c843be79-1b09-4d63-ab43-e549d42d0a94" providerId="ADAL" clId="{2E06BF7D-0120-4D6F-B94C-E4869D8E8342}" dt="2024-09-05T13:32:33.550" v="1392" actId="478"/>
          <ac:spMkLst>
            <pc:docMk/>
            <pc:sldMk cId="32375647" sldId="297"/>
            <ac:spMk id="8" creationId="{9555D32E-F6C2-4BBA-BE82-BCDD66578F4B}"/>
          </ac:spMkLst>
        </pc:spChg>
        <pc:spChg chg="add del">
          <ac:chgData name="Glenda Jennings" userId="c843be79-1b09-4d63-ab43-e549d42d0a94" providerId="ADAL" clId="{2E06BF7D-0120-4D6F-B94C-E4869D8E8342}" dt="2024-09-05T13:32:04.440" v="1390" actId="478"/>
          <ac:spMkLst>
            <pc:docMk/>
            <pc:sldMk cId="32375647" sldId="297"/>
            <ac:spMk id="9" creationId="{38B7B462-2C76-4FFD-BF6E-7E46A20112F7}"/>
          </ac:spMkLst>
        </pc:spChg>
        <pc:picChg chg="add mod">
          <ac:chgData name="Glenda Jennings" userId="c843be79-1b09-4d63-ab43-e549d42d0a94" providerId="ADAL" clId="{2E06BF7D-0120-4D6F-B94C-E4869D8E8342}" dt="2024-09-05T13:32:36.924" v="1393" actId="1076"/>
          <ac:picMkLst>
            <pc:docMk/>
            <pc:sldMk cId="32375647" sldId="297"/>
            <ac:picMk id="10" creationId="{12D078A1-001E-4E2C-B646-BE77BEB7D95E}"/>
          </ac:picMkLst>
        </pc:picChg>
      </pc:sldChg>
      <pc:sldChg chg="del">
        <pc:chgData name="Glenda Jennings" userId="c843be79-1b09-4d63-ab43-e549d42d0a94" providerId="ADAL" clId="{2E06BF7D-0120-4D6F-B94C-E4869D8E8342}" dt="2024-09-05T13:30:26.884" v="1378" actId="2696"/>
        <pc:sldMkLst>
          <pc:docMk/>
          <pc:sldMk cId="346817745" sldId="29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2363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416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218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12310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99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84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32510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577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6119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048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A8C1A-D6E8-4EE0-9823-B16214233CA4}"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90441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A8C1A-D6E8-4EE0-9823-B16214233CA4}" type="datetimeFigureOut">
              <a:rPr lang="en-GB" smtClean="0"/>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8545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A8C1A-D6E8-4EE0-9823-B16214233CA4}"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4850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A8C1A-D6E8-4EE0-9823-B16214233CA4}"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4525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A8C1A-D6E8-4EE0-9823-B16214233CA4}"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54002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
        <p:nvSpPr>
          <p:cNvPr id="5" name="Date Placeholder 4"/>
          <p:cNvSpPr>
            <a:spLocks noGrp="1"/>
          </p:cNvSpPr>
          <p:nvPr>
            <p:ph type="dt" sz="half" idx="10"/>
          </p:nvPr>
        </p:nvSpPr>
        <p:spPr/>
        <p:txBody>
          <a:bodyPr/>
          <a:lstStyle/>
          <a:p>
            <a:fld id="{C55A8C1A-D6E8-4EE0-9823-B16214233CA4}" type="datetimeFigureOut">
              <a:rPr lang="en-GB" smtClean="0"/>
              <a:t>05/09/2024</a:t>
            </a:fld>
            <a:endParaRPr lang="en-GB"/>
          </a:p>
        </p:txBody>
      </p:sp>
    </p:spTree>
    <p:extLst>
      <p:ext uri="{BB962C8B-B14F-4D97-AF65-F5344CB8AC3E}">
        <p14:creationId xmlns:p14="http://schemas.microsoft.com/office/powerpoint/2010/main" val="35504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A8C1A-D6E8-4EE0-9823-B16214233CA4}" type="datetimeFigureOut">
              <a:rPr lang="en-GB" smtClean="0"/>
              <a:t>05/09/2024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92C77A-4C92-4F8D-AAF8-51BBCCA12D6A}" type="slidenum">
              <a:rPr lang="en-GB" smtClean="0"/>
              <a:t>‹#›</a:t>
            </a:fld>
            <a:endParaRPr lang="en-GB"/>
          </a:p>
        </p:txBody>
      </p:sp>
    </p:spTree>
    <p:extLst>
      <p:ext uri="{BB962C8B-B14F-4D97-AF65-F5344CB8AC3E}">
        <p14:creationId xmlns:p14="http://schemas.microsoft.com/office/powerpoint/2010/main" val="178733440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nparenttoolkit.org.uk/information-for-parent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theschoolru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wears.co.uk/products/manston-primary-school-sweatshirt?_pos=3&amp;_sid=7b719498d&amp;_ss=r&amp;variant=47855109734745"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mailto:manston.primar@Manston.leeds.sch.uk"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mailto:no-reply@mail.arbor-education.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mailto:Olivia.evans@manston.leeds.sch.uk" TargetMode="External"/><Relationship Id="rId2" Type="http://schemas.openxmlformats.org/officeDocument/2006/relationships/hyperlink" Target="mailto:manston.primary@manston/leeds/sch.uk"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372" y="2039639"/>
            <a:ext cx="4980373" cy="884329"/>
          </a:xfrm>
        </p:spPr>
        <p:txBody>
          <a:bodyPr>
            <a:normAutofit fontScale="90000"/>
          </a:bodyPr>
          <a:lstStyle/>
          <a:p>
            <a:r>
              <a:rPr lang="en-GB" dirty="0">
                <a:latin typeface="Arial" panose="020B0604020202020204" pitchFamily="34" charset="0"/>
                <a:cs typeface="Arial" panose="020B0604020202020204" pitchFamily="34" charset="0"/>
              </a:rPr>
              <a:t>Meet the teacher </a:t>
            </a:r>
          </a:p>
        </p:txBody>
      </p:sp>
      <p:sp>
        <p:nvSpPr>
          <p:cNvPr id="5" name="Subtitle 4">
            <a:extLst>
              <a:ext uri="{FF2B5EF4-FFF2-40B4-BE49-F238E27FC236}">
                <a16:creationId xmlns:a16="http://schemas.microsoft.com/office/drawing/2014/main" id="{19C25204-0C50-4A25-A631-7F30FED99C53}"/>
              </a:ext>
            </a:extLst>
          </p:cNvPr>
          <p:cNvSpPr>
            <a:spLocks noGrp="1"/>
          </p:cNvSpPr>
          <p:nvPr>
            <p:ph type="subTitle" idx="1"/>
          </p:nvPr>
        </p:nvSpPr>
        <p:spPr>
          <a:xfrm>
            <a:off x="1124505" y="2768929"/>
            <a:ext cx="4604551" cy="1021836"/>
          </a:xfrm>
        </p:spPr>
        <p:txBody>
          <a:bodyPr>
            <a:normAutofit/>
          </a:bodyPr>
          <a:lstStyle/>
          <a:p>
            <a:pPr algn="l"/>
            <a:r>
              <a:rPr lang="en-GB" sz="3200" dirty="0"/>
              <a:t>September 2024</a:t>
            </a:r>
          </a:p>
        </p:txBody>
      </p:sp>
      <p:pic>
        <p:nvPicPr>
          <p:cNvPr id="6" name="Picture 5">
            <a:extLst>
              <a:ext uri="{FF2B5EF4-FFF2-40B4-BE49-F238E27FC236}">
                <a16:creationId xmlns:a16="http://schemas.microsoft.com/office/drawing/2014/main" id="{21E2681D-09FA-4B3A-A926-286BA83CE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72" y="0"/>
            <a:ext cx="2565109" cy="701375"/>
          </a:xfrm>
          <a:prstGeom prst="rect">
            <a:avLst/>
          </a:prstGeom>
        </p:spPr>
      </p:pic>
    </p:spTree>
    <p:extLst>
      <p:ext uri="{BB962C8B-B14F-4D97-AF65-F5344CB8AC3E}">
        <p14:creationId xmlns:p14="http://schemas.microsoft.com/office/powerpoint/2010/main" val="27414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7" y="40863"/>
            <a:ext cx="8001000" cy="816430"/>
          </a:xfrm>
        </p:spPr>
        <p:txBody>
          <a:bodyPr>
            <a:normAutofit fontScale="90000"/>
          </a:bodyPr>
          <a:lstStyle/>
          <a:p>
            <a:r>
              <a:rPr lang="en-GB">
                <a:latin typeface="Arial" panose="020B0604020202020204" pitchFamily="34"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6" name="Rectangle 5">
            <a:extLst>
              <a:ext uri="{FF2B5EF4-FFF2-40B4-BE49-F238E27FC236}">
                <a16:creationId xmlns:a16="http://schemas.microsoft.com/office/drawing/2014/main" id="{25AD58F6-E7A3-4E2D-8FA5-5F1F42F9820F}"/>
              </a:ext>
            </a:extLst>
          </p:cNvPr>
          <p:cNvSpPr/>
          <p:nvPr/>
        </p:nvSpPr>
        <p:spPr>
          <a:xfrm>
            <a:off x="362125" y="1028343"/>
            <a:ext cx="11467750" cy="5816977"/>
          </a:xfrm>
          <a:prstGeom prst="rect">
            <a:avLst/>
          </a:prstGeom>
        </p:spPr>
        <p:txBody>
          <a:bodyPr wrap="square" lIns="91440" tIns="45720" rIns="91440" bIns="45720" anchor="t">
            <a:spAutoFit/>
          </a:bodyPr>
          <a:lstStyle/>
          <a:p>
            <a:endParaRPr lang="en-GB" sz="2800" dirty="0"/>
          </a:p>
          <a:p>
            <a:r>
              <a:rPr lang="en-GB" sz="2800" u="sng" dirty="0"/>
              <a:t>Years 1 and 2</a:t>
            </a:r>
            <a:r>
              <a:rPr lang="en-GB" sz="2800" dirty="0"/>
              <a:t>		 </a:t>
            </a:r>
          </a:p>
          <a:p>
            <a:r>
              <a:rPr lang="en-GB" sz="2800" dirty="0"/>
              <a:t>1 hour per week which will include Reading, Spelling/Phonics, other English and Maths work or topic work </a:t>
            </a:r>
          </a:p>
          <a:p>
            <a:r>
              <a:rPr lang="en-GB" sz="2800" dirty="0"/>
              <a:t>Reading at home 4 or 5 times a week for 5/10/15 minutes</a:t>
            </a:r>
          </a:p>
          <a:p>
            <a:endParaRPr lang="en-GB" sz="2800" dirty="0"/>
          </a:p>
          <a:p>
            <a:r>
              <a:rPr lang="en-GB" sz="2000" b="1" dirty="0">
                <a:solidFill>
                  <a:srgbClr val="FF0000"/>
                </a:solidFill>
              </a:rPr>
              <a:t>You should have all been provided with TTRS and Bug Club log ins. If you have not got this, or need it again, please let me know and I can sort asap! </a:t>
            </a:r>
          </a:p>
          <a:p>
            <a:endParaRPr lang="en-GB" sz="2000" b="1" dirty="0">
              <a:solidFill>
                <a:srgbClr val="FF0000"/>
              </a:solidFill>
            </a:endParaRPr>
          </a:p>
          <a:p>
            <a:pPr fontAlgn="base"/>
            <a:r>
              <a:rPr lang="en-GB" dirty="0"/>
              <a:t>The websites below will also give you further helpful information: </a:t>
            </a:r>
            <a:r>
              <a:rPr lang="en-US" dirty="0"/>
              <a:t>​</a:t>
            </a:r>
          </a:p>
          <a:p>
            <a:pPr fontAlgn="base"/>
            <a:r>
              <a:rPr lang="en-GB" u="sng" dirty="0">
                <a:hlinkClick r:id="rId3"/>
              </a:rPr>
              <a:t>http://www.nnparenttoolkit.org.uk/information-for-parents/</a:t>
            </a:r>
            <a:r>
              <a:rPr lang="en-GB" dirty="0"/>
              <a:t> (Maths) ​</a:t>
            </a:r>
          </a:p>
          <a:p>
            <a:pPr fontAlgn="base"/>
            <a:r>
              <a:rPr lang="en-GB" u="sng" dirty="0">
                <a:hlinkClick r:id="rId4"/>
              </a:rPr>
              <a:t>http://www.theschoolrun.com/</a:t>
            </a:r>
            <a:r>
              <a:rPr lang="en-GB" dirty="0"/>
              <a:t> (Maths, Literacy and other primary subjects) ​</a:t>
            </a:r>
          </a:p>
          <a:p>
            <a:pPr fontAlgn="base"/>
            <a:r>
              <a:rPr lang="en-GB" b="1" dirty="0"/>
              <a:t>Children need to learn any times tables they still aren’t confident about- we are still subscribing to </a:t>
            </a:r>
            <a:r>
              <a:rPr lang="en-GB" b="1" dirty="0" err="1"/>
              <a:t>TTrock</a:t>
            </a:r>
            <a:r>
              <a:rPr lang="en-GB" b="1" dirty="0"/>
              <a:t> stars and children should access this at least twice a week at home.  They also need to be able to tell the time accurately using digital and analogue clocks, as this is a life skill.</a:t>
            </a:r>
            <a:r>
              <a:rPr lang="en-GB" dirty="0"/>
              <a:t> </a:t>
            </a:r>
          </a:p>
          <a:p>
            <a:endParaRPr lang="en-GB" sz="2000" b="1" dirty="0">
              <a:solidFill>
                <a:srgbClr val="FF0000"/>
              </a:solidFill>
            </a:endParaRPr>
          </a:p>
          <a:p>
            <a:endParaRPr lang="en-GB" sz="1600" dirty="0"/>
          </a:p>
        </p:txBody>
      </p:sp>
    </p:spTree>
    <p:extLst>
      <p:ext uri="{BB962C8B-B14F-4D97-AF65-F5344CB8AC3E}">
        <p14:creationId xmlns:p14="http://schemas.microsoft.com/office/powerpoint/2010/main" val="101957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7" y="40863"/>
            <a:ext cx="8001000" cy="816430"/>
          </a:xfrm>
        </p:spPr>
        <p:txBody>
          <a:bodyPr>
            <a:normAutofit fontScale="90000"/>
          </a:bodyPr>
          <a:lstStyle/>
          <a:p>
            <a:r>
              <a:rPr lang="en-GB">
                <a:latin typeface="Arial" panose="020B0604020202020204" pitchFamily="34"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7" name="Subtitle 2">
            <a:extLst>
              <a:ext uri="{FF2B5EF4-FFF2-40B4-BE49-F238E27FC236}">
                <a16:creationId xmlns:a16="http://schemas.microsoft.com/office/drawing/2014/main" id="{7581ABC7-2156-44C7-9D6F-B3D009B17BE7}"/>
              </a:ext>
            </a:extLst>
          </p:cNvPr>
          <p:cNvSpPr>
            <a:spLocks noGrp="1"/>
          </p:cNvSpPr>
          <p:nvPr>
            <p:ph type="subTitle" idx="1"/>
          </p:nvPr>
        </p:nvSpPr>
        <p:spPr>
          <a:xfrm>
            <a:off x="362125" y="923256"/>
            <a:ext cx="10305875" cy="5370168"/>
          </a:xfrm>
        </p:spPr>
        <p:txBody>
          <a:bodyPr>
            <a:normAutofit fontScale="92500"/>
          </a:bodyPr>
          <a:lstStyle/>
          <a:p>
            <a:pPr algn="l"/>
            <a:r>
              <a:rPr lang="en-GB" sz="2000" dirty="0">
                <a:solidFill>
                  <a:schemeClr val="tx1">
                    <a:lumMod val="95000"/>
                  </a:schemeClr>
                </a:solidFill>
              </a:rPr>
              <a:t>Homework will consist mainly of spelling practice, reading, an English task and a Maths task.</a:t>
            </a:r>
            <a:endParaRPr lang="en-US" dirty="0">
              <a:solidFill>
                <a:schemeClr val="tx1">
                  <a:lumMod val="95000"/>
                </a:schemeClr>
              </a:solidFill>
            </a:endParaRPr>
          </a:p>
          <a:p>
            <a:pPr algn="l"/>
            <a:r>
              <a:rPr lang="en-GB" sz="2000" dirty="0">
                <a:solidFill>
                  <a:schemeClr val="tx1">
                    <a:lumMod val="95000"/>
                  </a:schemeClr>
                </a:solidFill>
              </a:rPr>
              <a:t>Additional homework may be set </a:t>
            </a:r>
            <a:r>
              <a:rPr lang="en-GB" sz="2000" dirty="0">
                <a:solidFill>
                  <a:schemeClr val="tx1">
                    <a:lumMod val="95000"/>
                  </a:schemeClr>
                </a:solidFill>
                <a:ea typeface="+mn-lt"/>
                <a:cs typeface="+mn-lt"/>
              </a:rPr>
              <a:t>to do some extra </a:t>
            </a:r>
            <a:r>
              <a:rPr lang="en-GB" sz="2000" dirty="0" err="1">
                <a:solidFill>
                  <a:schemeClr val="tx1">
                    <a:lumMod val="95000"/>
                  </a:schemeClr>
                </a:solidFill>
                <a:ea typeface="+mn-lt"/>
                <a:cs typeface="+mn-lt"/>
              </a:rPr>
              <a:t>Numbots</a:t>
            </a:r>
            <a:r>
              <a:rPr lang="en-GB" sz="2000" dirty="0">
                <a:solidFill>
                  <a:schemeClr val="tx1">
                    <a:lumMod val="95000"/>
                  </a:schemeClr>
                </a:solidFill>
                <a:ea typeface="+mn-lt"/>
                <a:cs typeface="+mn-lt"/>
              </a:rPr>
              <a:t> practise.</a:t>
            </a:r>
            <a:br>
              <a:rPr lang="en-GB" sz="2000" dirty="0">
                <a:solidFill>
                  <a:schemeClr val="tx1">
                    <a:lumMod val="95000"/>
                  </a:schemeClr>
                </a:solidFill>
                <a:ea typeface="+mn-lt"/>
                <a:cs typeface="+mn-lt"/>
              </a:rPr>
            </a:br>
            <a:endParaRPr lang="en-GB" dirty="0">
              <a:solidFill>
                <a:schemeClr val="tx1">
                  <a:lumMod val="95000"/>
                </a:schemeClr>
              </a:solidFill>
            </a:endParaRPr>
          </a:p>
          <a:p>
            <a:pPr algn="l"/>
            <a:r>
              <a:rPr lang="en-GB" sz="2000" dirty="0">
                <a:solidFill>
                  <a:schemeClr val="tx1">
                    <a:lumMod val="95000"/>
                  </a:schemeClr>
                </a:solidFill>
              </a:rPr>
              <a:t>Homework may increase each term as children get more used to the routine of completing it.</a:t>
            </a:r>
          </a:p>
          <a:p>
            <a:pPr algn="l"/>
            <a:endParaRPr lang="en-GB" sz="500" dirty="0">
              <a:solidFill>
                <a:schemeClr val="tx1">
                  <a:lumMod val="95000"/>
                </a:schemeClr>
              </a:solidFill>
            </a:endParaRPr>
          </a:p>
          <a:p>
            <a:pPr algn="l"/>
            <a:r>
              <a:rPr lang="en-GB" sz="2000" dirty="0">
                <a:solidFill>
                  <a:schemeClr val="tx1">
                    <a:lumMod val="95000"/>
                  </a:schemeClr>
                </a:solidFill>
              </a:rPr>
              <a:t>Children should read for pleasure for at least 5-10 minutes each night. </a:t>
            </a:r>
          </a:p>
          <a:p>
            <a:pPr algn="l"/>
            <a:endParaRPr lang="en-GB" sz="500" dirty="0">
              <a:solidFill>
                <a:schemeClr val="tx1">
                  <a:lumMod val="95000"/>
                </a:schemeClr>
              </a:solidFill>
            </a:endParaRPr>
          </a:p>
          <a:p>
            <a:pPr algn="l"/>
            <a:r>
              <a:rPr lang="en-GB" sz="2000" dirty="0">
                <a:solidFill>
                  <a:schemeClr val="tx1">
                    <a:lumMod val="95000"/>
                  </a:schemeClr>
                </a:solidFill>
                <a:ea typeface="+mn-lt"/>
                <a:cs typeface="+mn-lt"/>
              </a:rPr>
              <a:t>You can support your child by reading with them, showing an interest in their work and encouraging them to complete any set tasks punctually. </a:t>
            </a:r>
          </a:p>
          <a:p>
            <a:pPr algn="l"/>
            <a:endParaRPr lang="en-GB" sz="500" dirty="0">
              <a:solidFill>
                <a:schemeClr val="tx1">
                  <a:lumMod val="95000"/>
                </a:schemeClr>
              </a:solidFill>
              <a:ea typeface="+mn-lt"/>
              <a:cs typeface="+mn-lt"/>
            </a:endParaRPr>
          </a:p>
          <a:p>
            <a:pPr algn="l"/>
            <a:r>
              <a:rPr lang="en-GB" sz="2000" dirty="0">
                <a:solidFill>
                  <a:schemeClr val="tx1">
                    <a:lumMod val="95000"/>
                  </a:schemeClr>
                </a:solidFill>
                <a:ea typeface="+mn-lt"/>
                <a:cs typeface="+mn-lt"/>
              </a:rPr>
              <a:t>We expect all children to have a go at homework that is set. We will discuss tasks before they go home but if your child is uncertain, please feel free to explain it or re-direct them back to us for some help. </a:t>
            </a:r>
          </a:p>
          <a:p>
            <a:pPr algn="l"/>
            <a:endParaRPr lang="en-GB" sz="2000" dirty="0">
              <a:solidFill>
                <a:schemeClr val="tx1">
                  <a:lumMod val="95000"/>
                </a:schemeClr>
              </a:solidFill>
              <a:ea typeface="+mn-lt"/>
              <a:cs typeface="+mn-lt"/>
            </a:endParaRPr>
          </a:p>
          <a:p>
            <a:pPr algn="l"/>
            <a:r>
              <a:rPr lang="en-GB" sz="2000" dirty="0">
                <a:solidFill>
                  <a:schemeClr val="tx1">
                    <a:lumMod val="95000"/>
                  </a:schemeClr>
                </a:solidFill>
                <a:ea typeface="+mn-lt"/>
                <a:cs typeface="+mn-lt"/>
              </a:rPr>
              <a:t>Completed homework that is handed in on time earns children 5 dojo points.</a:t>
            </a:r>
            <a:endParaRPr lang="en-GB" sz="2000" dirty="0">
              <a:solidFill>
                <a:schemeClr val="tx1">
                  <a:lumMod val="95000"/>
                </a:schemeClr>
              </a:solidFill>
            </a:endParaRPr>
          </a:p>
        </p:txBody>
      </p:sp>
    </p:spTree>
    <p:extLst>
      <p:ext uri="{BB962C8B-B14F-4D97-AF65-F5344CB8AC3E}">
        <p14:creationId xmlns:p14="http://schemas.microsoft.com/office/powerpoint/2010/main" val="58931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743FE-A4D1-410F-B910-B06C99B88E81}"/>
              </a:ext>
            </a:extLst>
          </p:cNvPr>
          <p:cNvSpPr>
            <a:spLocks noGrp="1"/>
          </p:cNvSpPr>
          <p:nvPr>
            <p:ph type="title"/>
          </p:nvPr>
        </p:nvSpPr>
        <p:spPr>
          <a:xfrm>
            <a:off x="252891" y="323557"/>
            <a:ext cx="8534400" cy="1012578"/>
          </a:xfrm>
        </p:spPr>
        <p:txBody>
          <a:bodyPr/>
          <a:lstStyle/>
          <a:p>
            <a:r>
              <a:rPr lang="en-GB" dirty="0"/>
              <a:t>Possible trips and events</a:t>
            </a:r>
          </a:p>
        </p:txBody>
      </p:sp>
      <p:sp>
        <p:nvSpPr>
          <p:cNvPr id="7" name="TextBox 6">
            <a:extLst>
              <a:ext uri="{FF2B5EF4-FFF2-40B4-BE49-F238E27FC236}">
                <a16:creationId xmlns:a16="http://schemas.microsoft.com/office/drawing/2014/main" id="{BCEAE8DB-D43D-48B0-BC2C-FCBA07503E87}"/>
              </a:ext>
            </a:extLst>
          </p:cNvPr>
          <p:cNvSpPr txBox="1"/>
          <p:nvPr/>
        </p:nvSpPr>
        <p:spPr>
          <a:xfrm>
            <a:off x="310552" y="1388853"/>
            <a:ext cx="10578859"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Hopefully, we will be able to go on trips and take part in lots of exciting activities this year. </a:t>
            </a:r>
          </a:p>
          <a:p>
            <a:endParaRPr lang="en-GB" sz="3200" dirty="0"/>
          </a:p>
          <a:p>
            <a:r>
              <a:rPr lang="en-GB" sz="3200" dirty="0"/>
              <a:t>These could include:</a:t>
            </a:r>
            <a:endParaRPr lang="en-US" dirty="0"/>
          </a:p>
          <a:p>
            <a:pPr marL="457200" indent="-457200">
              <a:buFont typeface="Arial" panose="020B0604020202020204" pitchFamily="34" charset="0"/>
              <a:buChar char="•"/>
            </a:pPr>
            <a:r>
              <a:rPr lang="en-GB" sz="3200" dirty="0"/>
              <a:t>Local walk to the library</a:t>
            </a:r>
          </a:p>
          <a:p>
            <a:pPr marL="457200" indent="-457200">
              <a:buFont typeface="Arial" panose="020B0604020202020204" pitchFamily="34" charset="0"/>
              <a:buChar char="•"/>
            </a:pPr>
            <a:r>
              <a:rPr lang="en-GB" sz="3200" dirty="0"/>
              <a:t>Local area walk</a:t>
            </a:r>
          </a:p>
          <a:p>
            <a:pPr marL="457200" indent="-457200">
              <a:buFont typeface="Arial" panose="020B0604020202020204" pitchFamily="34" charset="0"/>
              <a:buChar char="•"/>
            </a:pPr>
            <a:r>
              <a:rPr lang="en-GB" sz="3200" dirty="0"/>
              <a:t>Ponderosa zoo</a:t>
            </a:r>
          </a:p>
          <a:p>
            <a:pPr marL="457200" indent="-457200">
              <a:buFont typeface="Arial" panose="020B0604020202020204" pitchFamily="34" charset="0"/>
              <a:buChar char="•"/>
            </a:pPr>
            <a:r>
              <a:rPr lang="en-GB" sz="3200" dirty="0"/>
              <a:t>Workshops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KS1 Reward for holiday homework – Forest school activities.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p:txBody>
      </p:sp>
      <p:pic>
        <p:nvPicPr>
          <p:cNvPr id="8" name="Picture 8">
            <a:extLst>
              <a:ext uri="{FF2B5EF4-FFF2-40B4-BE49-F238E27FC236}">
                <a16:creationId xmlns:a16="http://schemas.microsoft.com/office/drawing/2014/main" id="{969AB1B0-897D-4BBB-B514-C5D54F775D54}"/>
              </a:ext>
            </a:extLst>
          </p:cNvPr>
          <p:cNvPicPr>
            <a:picLocks noChangeAspect="1"/>
          </p:cNvPicPr>
          <p:nvPr/>
        </p:nvPicPr>
        <p:blipFill>
          <a:blip r:embed="rId2"/>
          <a:stretch>
            <a:fillRect/>
          </a:stretch>
        </p:blipFill>
        <p:spPr>
          <a:xfrm>
            <a:off x="9963150" y="77776"/>
            <a:ext cx="2228850" cy="504825"/>
          </a:xfrm>
          <a:prstGeom prst="rect">
            <a:avLst/>
          </a:prstGeom>
        </p:spPr>
      </p:pic>
    </p:spTree>
    <p:extLst>
      <p:ext uri="{BB962C8B-B14F-4D97-AF65-F5344CB8AC3E}">
        <p14:creationId xmlns:p14="http://schemas.microsoft.com/office/powerpoint/2010/main" val="190435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365760"/>
            <a:ext cx="8534400" cy="912865"/>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Rectangle 4">
            <a:extLst>
              <a:ext uri="{FF2B5EF4-FFF2-40B4-BE49-F238E27FC236}">
                <a16:creationId xmlns:a16="http://schemas.microsoft.com/office/drawing/2014/main" id="{EFF3F9EE-9DB4-48DB-8835-051C62AEC383}"/>
              </a:ext>
            </a:extLst>
          </p:cNvPr>
          <p:cNvSpPr/>
          <p:nvPr/>
        </p:nvSpPr>
        <p:spPr>
          <a:xfrm>
            <a:off x="469783" y="1305342"/>
            <a:ext cx="10310070" cy="4955203"/>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t>Branded school uniform can be purchased from– </a:t>
            </a:r>
            <a:r>
              <a:rPr lang="en-GB" sz="2400" i="1" dirty="0" err="1"/>
              <a:t>Uniwears</a:t>
            </a:r>
            <a:r>
              <a:rPr lang="en-GB" sz="2400" dirty="0"/>
              <a:t>.</a:t>
            </a:r>
          </a:p>
          <a:p>
            <a:r>
              <a:rPr lang="en-GB" sz="2000" u="sng" dirty="0">
                <a:hlinkClick r:id="rId3"/>
              </a:rPr>
              <a:t>https://www.uniwears.co.uk/products/manston-primary-school-sweatshirt?_pos=3&amp;_sid=7b719498d&amp;_ss=r&amp;variant=47855109734745</a:t>
            </a:r>
            <a:endParaRPr lang="en-GB" sz="2000" dirty="0"/>
          </a:p>
          <a:p>
            <a:pPr marL="285750" indent="-285750" fontAlgn="base">
              <a:buFont typeface="Arial" panose="020B0604020202020204" pitchFamily="34" charset="0"/>
              <a:buChar char="•"/>
            </a:pPr>
            <a:r>
              <a:rPr lang="en-GB" sz="2800" dirty="0"/>
              <a:t>Non-branded dark blue versions of jumpers and cardigans are also fine for children to wear.</a:t>
            </a:r>
            <a:r>
              <a:rPr lang="en-US" sz="2800" dirty="0"/>
              <a:t>​</a:t>
            </a:r>
          </a:p>
          <a:p>
            <a:pPr marL="285750" indent="-285750" fontAlgn="base">
              <a:buFont typeface="Arial" panose="020B0604020202020204" pitchFamily="34" charset="0"/>
              <a:buChar char="•"/>
            </a:pPr>
            <a:r>
              <a:rPr lang="en-GB" sz="2800" dirty="0"/>
              <a:t>Pupils need to wear PE kit on their PE days including those that go swimming.</a:t>
            </a:r>
            <a:r>
              <a:rPr lang="en-US" sz="2800" dirty="0"/>
              <a:t>​</a:t>
            </a:r>
          </a:p>
          <a:p>
            <a:pPr marL="285750" indent="-285750" fontAlgn="base">
              <a:buFont typeface="Arial" panose="020B0604020202020204" pitchFamily="34" charset="0"/>
              <a:buChar char="•"/>
            </a:pPr>
            <a:r>
              <a:rPr lang="en-US" sz="2800" dirty="0"/>
              <a:t>A reminder of school uniform is included on weekly newsletters</a:t>
            </a:r>
          </a:p>
          <a:p>
            <a:pPr fontAlgn="base"/>
            <a:endParaRPr lang="en-GB" sz="2800" dirty="0"/>
          </a:p>
          <a:p>
            <a:pPr marL="285750" indent="-285750" fontAlgn="base">
              <a:buFont typeface="Arial" panose="020B0604020202020204" pitchFamily="34" charset="0"/>
              <a:buChar char="•"/>
            </a:pPr>
            <a:r>
              <a:rPr lang="en-GB" sz="2800" b="1" dirty="0"/>
              <a:t>It is helpful if jumpers, coats, etc. are named to reduce the likelihood of these items getting lost.</a:t>
            </a:r>
            <a:endParaRPr lang="en-US" sz="2800" dirty="0"/>
          </a:p>
        </p:txBody>
      </p:sp>
      <p:sp>
        <p:nvSpPr>
          <p:cNvPr id="6" name="AutoShape 2" descr="https://euc-powerpoint.officeapps.live.com/pods/GetClipboardImage.ashx?Id=d51bf24e-28a5-43f5-9c94-8736d9b9eb21&amp;DC=GEU4&amp;pkey=9074bb07-11a4-43f0-aa02-497129eee2d8&amp;wdwaccluster=GEU4">
            <a:extLst>
              <a:ext uri="{FF2B5EF4-FFF2-40B4-BE49-F238E27FC236}">
                <a16:creationId xmlns:a16="http://schemas.microsoft.com/office/drawing/2014/main" id="{CD209D1E-0AF9-4E69-829C-B047F9B7AD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https://euc-powerpoint.officeapps.live.com/pods/GetClipboardImage.ashx?Id=d51bf24e-28a5-43f5-9c94-8736d9b9eb21&amp;DC=GEU4&amp;pkey=9074bb07-11a4-43f0-aa02-497129eee2d8&amp;wdwaccluster=GEU4">
            <a:extLst>
              <a:ext uri="{FF2B5EF4-FFF2-40B4-BE49-F238E27FC236}">
                <a16:creationId xmlns:a16="http://schemas.microsoft.com/office/drawing/2014/main" id="{2E7EC242-5228-45D3-9EB2-4BEE29B1464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8911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pic>
        <p:nvPicPr>
          <p:cNvPr id="6" name="Picture 5">
            <a:extLst>
              <a:ext uri="{FF2B5EF4-FFF2-40B4-BE49-F238E27FC236}">
                <a16:creationId xmlns:a16="http://schemas.microsoft.com/office/drawing/2014/main" id="{BD1D53F7-21C7-4C7D-BD1C-AFD41FB44D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2" t="14967" b="17137"/>
          <a:stretch/>
        </p:blipFill>
        <p:spPr>
          <a:xfrm rot="5400000">
            <a:off x="6958444" y="1739125"/>
            <a:ext cx="3629242" cy="2073324"/>
          </a:xfrm>
          <a:prstGeom prst="rect">
            <a:avLst/>
          </a:prstGeom>
        </p:spPr>
      </p:pic>
      <p:pic>
        <p:nvPicPr>
          <p:cNvPr id="7" name="Picture 2">
            <a:extLst>
              <a:ext uri="{FF2B5EF4-FFF2-40B4-BE49-F238E27FC236}">
                <a16:creationId xmlns:a16="http://schemas.microsoft.com/office/drawing/2014/main" id="{2E7D61A3-421C-4A57-A0C1-8498DA7B4C29}"/>
              </a:ext>
            </a:extLst>
          </p:cNvPr>
          <p:cNvPicPr>
            <a:picLocks noChangeAspect="1"/>
          </p:cNvPicPr>
          <p:nvPr/>
        </p:nvPicPr>
        <p:blipFill>
          <a:blip r:embed="rId4"/>
          <a:stretch>
            <a:fillRect/>
          </a:stretch>
        </p:blipFill>
        <p:spPr>
          <a:xfrm>
            <a:off x="9274835" y="3494826"/>
            <a:ext cx="2344482" cy="3162699"/>
          </a:xfrm>
          <a:prstGeom prst="rect">
            <a:avLst/>
          </a:prstGeom>
        </p:spPr>
      </p:pic>
      <p:sp>
        <p:nvSpPr>
          <p:cNvPr id="8" name="Content Placeholder 2">
            <a:extLst>
              <a:ext uri="{FF2B5EF4-FFF2-40B4-BE49-F238E27FC236}">
                <a16:creationId xmlns:a16="http://schemas.microsoft.com/office/drawing/2014/main" id="{22B05A9C-85EC-4A0E-9237-5872DB1A01AC}"/>
              </a:ext>
            </a:extLst>
          </p:cNvPr>
          <p:cNvSpPr>
            <a:spLocks noGrp="1"/>
          </p:cNvSpPr>
          <p:nvPr/>
        </p:nvSpPr>
        <p:spPr>
          <a:xfrm>
            <a:off x="1149416" y="961166"/>
            <a:ext cx="5872637" cy="552842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Navy school jumper (with or without logo)</a:t>
            </a:r>
            <a:endParaRPr lang="en-US" dirty="0"/>
          </a:p>
          <a:p>
            <a:r>
              <a:rPr lang="en-GB" dirty="0"/>
              <a:t>Navy school cardigan </a:t>
            </a:r>
            <a:r>
              <a:rPr lang="en-GB" dirty="0">
                <a:ea typeface="+mn-lt"/>
                <a:cs typeface="+mn-lt"/>
              </a:rPr>
              <a:t>(with or without logo)</a:t>
            </a:r>
          </a:p>
          <a:p>
            <a:r>
              <a:rPr lang="en-GB" dirty="0"/>
              <a:t>White polo shirt or shirt</a:t>
            </a:r>
          </a:p>
          <a:p>
            <a:r>
              <a:rPr lang="en-GB" dirty="0"/>
              <a:t>Grey school trousers/skirt</a:t>
            </a:r>
          </a:p>
          <a:p>
            <a:r>
              <a:rPr lang="en-GB" dirty="0"/>
              <a:t>Grey school dress</a:t>
            </a:r>
          </a:p>
          <a:p>
            <a:r>
              <a:rPr lang="en-GB" dirty="0"/>
              <a:t>Blue checked school summer dress</a:t>
            </a:r>
          </a:p>
          <a:p>
            <a:r>
              <a:rPr lang="en-GB" dirty="0"/>
              <a:t>Grey school shorts</a:t>
            </a:r>
          </a:p>
          <a:p>
            <a:r>
              <a:rPr lang="en-GB" dirty="0"/>
              <a:t>Black shoes or trainers that children can fasten independently e.g. Velcro</a:t>
            </a:r>
          </a:p>
          <a:p>
            <a:r>
              <a:rPr lang="en-GB" dirty="0"/>
              <a:t>Long hair must be tied up / no extreme hair styles</a:t>
            </a:r>
          </a:p>
          <a:p>
            <a:r>
              <a:rPr lang="en-GB" dirty="0"/>
              <a:t>PE Kit (worn on PE days)</a:t>
            </a:r>
          </a:p>
          <a:p>
            <a:pPr lvl="1"/>
            <a:r>
              <a:rPr lang="en-GB" dirty="0"/>
              <a:t>Team coloured t-shirt</a:t>
            </a:r>
          </a:p>
          <a:p>
            <a:pPr lvl="1"/>
            <a:r>
              <a:rPr lang="en-GB" dirty="0"/>
              <a:t>Black or grey PE shorts</a:t>
            </a:r>
          </a:p>
          <a:p>
            <a:pPr lvl="1"/>
            <a:r>
              <a:rPr lang="en-GB" dirty="0"/>
              <a:t>or</a:t>
            </a:r>
          </a:p>
          <a:p>
            <a:pPr lvl="1"/>
            <a:r>
              <a:rPr lang="en-GB" dirty="0"/>
              <a:t>Black or grey jogging bottoms or leggings</a:t>
            </a:r>
          </a:p>
          <a:p>
            <a:pPr lvl="1"/>
            <a:r>
              <a:rPr lang="en-GB" dirty="0"/>
              <a:t>Navy hooded top with logo</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05275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Communication</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63D50C33-A44C-4703-8406-105923DCFE69}"/>
              </a:ext>
            </a:extLst>
          </p:cNvPr>
          <p:cNvSpPr txBox="1"/>
          <p:nvPr/>
        </p:nvSpPr>
        <p:spPr>
          <a:xfrm>
            <a:off x="332154" y="1043796"/>
            <a:ext cx="8030818"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School communicates through email, text messages and sometimes paper letters.</a:t>
            </a:r>
          </a:p>
          <a:p>
            <a:pPr marL="285750" indent="-285750">
              <a:buFont typeface="Arial" panose="020B0604020202020204" pitchFamily="34" charset="0"/>
              <a:buChar char="•"/>
            </a:pPr>
            <a:r>
              <a:rPr lang="en-GB" sz="2400" dirty="0"/>
              <a:t>Each Friday, a weekly newsletter comes home with details of all that is going on in school.</a:t>
            </a:r>
          </a:p>
          <a:p>
            <a:pPr marL="285750" indent="-285750">
              <a:buFont typeface="Arial" panose="020B0604020202020204" pitchFamily="34" charset="0"/>
              <a:buChar char="•"/>
            </a:pPr>
            <a:r>
              <a:rPr lang="en-GB" sz="2400" dirty="0"/>
              <a:t>Class teachers will also email to share specific information and updates.</a:t>
            </a:r>
          </a:p>
          <a:p>
            <a:pPr marL="285750" indent="-285750">
              <a:buFont typeface="Arial" panose="020B0604020202020204" pitchFamily="34" charset="0"/>
              <a:buChar char="•"/>
            </a:pPr>
            <a:r>
              <a:rPr lang="en-GB" sz="2400" dirty="0"/>
              <a:t>School can list 2 numbers as priority one contacts so that both parents receive any general text messages sent.</a:t>
            </a:r>
          </a:p>
          <a:p>
            <a:pPr marL="285750" indent="-285750">
              <a:buFont typeface="Arial" panose="020B0604020202020204" pitchFamily="34" charset="0"/>
              <a:buChar char="•"/>
            </a:pPr>
            <a:r>
              <a:rPr lang="en-GB" sz="2400" dirty="0"/>
              <a:t>Please add the following emails to your contacts so that emails come straight to your inbox:</a:t>
            </a:r>
          </a:p>
          <a:p>
            <a:pPr marL="742950" lvl="1" indent="-285750">
              <a:buFont typeface="Arial" panose="020B0604020202020204" pitchFamily="34" charset="0"/>
              <a:buChar char="•"/>
            </a:pPr>
            <a:r>
              <a:rPr lang="en-GB" sz="2400" dirty="0">
                <a:hlinkClick r:id="rId3"/>
              </a:rPr>
              <a:t>manston.primary@manston.leeds.sch.uk</a:t>
            </a:r>
            <a:endParaRPr lang="en-GB" sz="2400" dirty="0"/>
          </a:p>
          <a:p>
            <a:pPr marL="742950" lvl="1" indent="-285750">
              <a:buFont typeface="Arial" panose="020B0604020202020204" pitchFamily="34" charset="0"/>
              <a:buChar char="•"/>
            </a:pPr>
            <a:r>
              <a:rPr lang="en-GB" sz="2400" u="sng" dirty="0">
                <a:hlinkClick r:id="rId4"/>
              </a:rPr>
              <a:t>no-reply@mail.arbor-education.com</a:t>
            </a:r>
            <a:r>
              <a:rPr lang="en-GB" sz="2400" dirty="0"/>
              <a:t> </a:t>
            </a:r>
          </a:p>
        </p:txBody>
      </p:sp>
    </p:spTree>
    <p:extLst>
      <p:ext uri="{BB962C8B-B14F-4D97-AF65-F5344CB8AC3E}">
        <p14:creationId xmlns:p14="http://schemas.microsoft.com/office/powerpoint/2010/main" val="85856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641F-6E17-4235-B800-FDF72330ADE5}"/>
              </a:ext>
            </a:extLst>
          </p:cNvPr>
          <p:cNvSpPr>
            <a:spLocks noGrp="1"/>
          </p:cNvSpPr>
          <p:nvPr>
            <p:ph type="title"/>
          </p:nvPr>
        </p:nvSpPr>
        <p:spPr>
          <a:xfrm>
            <a:off x="231206" y="66335"/>
            <a:ext cx="7226606" cy="1166848"/>
          </a:xfrm>
        </p:spPr>
        <p:txBody>
          <a:bodyPr/>
          <a:lstStyle/>
          <a:p>
            <a:r>
              <a:rPr lang="en-GB"/>
              <a:t>Home School Agreement </a:t>
            </a:r>
          </a:p>
        </p:txBody>
      </p:sp>
      <p:sp>
        <p:nvSpPr>
          <p:cNvPr id="3" name="TextBox 2">
            <a:extLst>
              <a:ext uri="{FF2B5EF4-FFF2-40B4-BE49-F238E27FC236}">
                <a16:creationId xmlns:a16="http://schemas.microsoft.com/office/drawing/2014/main" id="{D30BB1A8-AABD-4828-B530-7E2767921381}"/>
              </a:ext>
            </a:extLst>
          </p:cNvPr>
          <p:cNvSpPr txBox="1"/>
          <p:nvPr/>
        </p:nvSpPr>
        <p:spPr>
          <a:xfrm>
            <a:off x="402673" y="1333850"/>
            <a:ext cx="4169328" cy="4832092"/>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GB" sz="2800" dirty="0"/>
              <a:t>An updated copy of this, including an online safety pupil user agreement has come home recently.</a:t>
            </a:r>
            <a:r>
              <a:rPr lang="en-US" sz="2800" dirty="0"/>
              <a:t>​</a:t>
            </a:r>
          </a:p>
          <a:p>
            <a:pPr marL="285750" indent="-285750" fontAlgn="base">
              <a:buFont typeface="Arial" panose="020B0604020202020204" pitchFamily="34" charset="0"/>
              <a:buChar char="•"/>
            </a:pPr>
            <a:r>
              <a:rPr lang="en-GB" sz="2800" dirty="0"/>
              <a:t>Please review this at home with your child.</a:t>
            </a:r>
            <a:r>
              <a:rPr lang="en-US" sz="2800" dirty="0"/>
              <a:t>​</a:t>
            </a:r>
          </a:p>
          <a:p>
            <a:pPr marL="285750" indent="-285750" fontAlgn="base">
              <a:buFont typeface="Arial" panose="020B0604020202020204" pitchFamily="34" charset="0"/>
              <a:buChar char="•"/>
            </a:pPr>
            <a:r>
              <a:rPr lang="en-GB" sz="2800" dirty="0"/>
              <a:t>This agreement applies to all pupils, parents and staff at Manston Primary</a:t>
            </a:r>
            <a:endParaRPr lang="en-US" sz="2800" dirty="0"/>
          </a:p>
        </p:txBody>
      </p:sp>
      <p:pic>
        <p:nvPicPr>
          <p:cNvPr id="4" name="Picture 3">
            <a:extLst>
              <a:ext uri="{FF2B5EF4-FFF2-40B4-BE49-F238E27FC236}">
                <a16:creationId xmlns:a16="http://schemas.microsoft.com/office/drawing/2014/main" id="{11B29631-E787-4432-BAE6-1686C3533201}"/>
              </a:ext>
            </a:extLst>
          </p:cNvPr>
          <p:cNvPicPr>
            <a:picLocks noChangeAspect="1"/>
          </p:cNvPicPr>
          <p:nvPr/>
        </p:nvPicPr>
        <p:blipFill>
          <a:blip r:embed="rId2"/>
          <a:stretch>
            <a:fillRect/>
          </a:stretch>
        </p:blipFill>
        <p:spPr>
          <a:xfrm>
            <a:off x="4778096" y="1475165"/>
            <a:ext cx="6855276" cy="4615242"/>
          </a:xfrm>
          <a:prstGeom prst="rect">
            <a:avLst/>
          </a:prstGeom>
        </p:spPr>
      </p:pic>
      <p:pic>
        <p:nvPicPr>
          <p:cNvPr id="5" name="Picture 4">
            <a:extLst>
              <a:ext uri="{FF2B5EF4-FFF2-40B4-BE49-F238E27FC236}">
                <a16:creationId xmlns:a16="http://schemas.microsoft.com/office/drawing/2014/main" id="{49453410-3057-44F4-AADC-998FCB39F266}"/>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03853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Equipment</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43796"/>
            <a:ext cx="9819735"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Each day children will need to bring: </a:t>
            </a:r>
          </a:p>
          <a:p>
            <a:pPr marL="285750" indent="-285750">
              <a:buFont typeface="Arial"/>
              <a:buChar char="•"/>
            </a:pPr>
            <a:r>
              <a:rPr lang="en-GB" sz="2800" dirty="0"/>
              <a:t>A named water bottle</a:t>
            </a:r>
          </a:p>
          <a:p>
            <a:pPr marL="285750" indent="-285750">
              <a:buFont typeface="Arial"/>
              <a:buChar char="•"/>
            </a:pPr>
            <a:r>
              <a:rPr lang="en-GB" sz="2800" b="1" dirty="0"/>
              <a:t>Named </a:t>
            </a:r>
            <a:r>
              <a:rPr lang="en-GB" sz="2800" dirty="0"/>
              <a:t>coats, hats, gloves suitable to the weather</a:t>
            </a:r>
          </a:p>
          <a:p>
            <a:pPr marL="285750" indent="-285750">
              <a:buFont typeface="Arial"/>
              <a:buChar char="•"/>
            </a:pPr>
            <a:r>
              <a:rPr lang="en-GB" sz="2800" dirty="0"/>
              <a:t>Homework (due on Thursdays)</a:t>
            </a:r>
          </a:p>
          <a:p>
            <a:pPr marL="285750" indent="-285750">
              <a:buFont typeface="Arial"/>
              <a:buChar char="•"/>
            </a:pPr>
            <a:r>
              <a:rPr lang="en-GB" sz="2800" dirty="0"/>
              <a:t>Reading book </a:t>
            </a:r>
          </a:p>
          <a:p>
            <a:pPr marL="285750" indent="-285750">
              <a:buFont typeface="Arial"/>
              <a:buChar char="•"/>
            </a:pPr>
            <a:endParaRPr lang="en-GB" sz="2800" dirty="0"/>
          </a:p>
          <a:p>
            <a:r>
              <a:rPr lang="en-GB" sz="2800" dirty="0"/>
              <a:t>Pupils do not need:</a:t>
            </a:r>
          </a:p>
          <a:p>
            <a:pPr marL="285750" indent="-285750">
              <a:buFont typeface="Arial"/>
              <a:buChar char="•"/>
            </a:pPr>
            <a:r>
              <a:rPr lang="en-GB" sz="2800" dirty="0"/>
              <a:t>Pencil cases</a:t>
            </a:r>
          </a:p>
          <a:p>
            <a:pPr marL="285750" indent="-285750">
              <a:buFont typeface="Arial"/>
              <a:buChar char="•"/>
            </a:pPr>
            <a:r>
              <a:rPr lang="en-GB" sz="2800" dirty="0"/>
              <a:t>Toys or games</a:t>
            </a:r>
          </a:p>
          <a:p>
            <a:pPr marL="285750" indent="-285750">
              <a:buFont typeface="Arial"/>
              <a:buChar char="•"/>
            </a:pPr>
            <a:endParaRPr lang="en-GB" sz="2800" dirty="0"/>
          </a:p>
          <a:p>
            <a:pPr marL="285750" indent="-285750">
              <a:buFont typeface="Arial"/>
              <a:buChar char="•"/>
            </a:pPr>
            <a:r>
              <a:rPr lang="en-GB" sz="2800" dirty="0"/>
              <a:t>School staff will not spend time looking for items that are not named.</a:t>
            </a:r>
          </a:p>
          <a:p>
            <a:endParaRPr lang="en-GB" dirty="0"/>
          </a:p>
          <a:p>
            <a:pPr marL="285750" indent="-285750">
              <a:buFont typeface="Arial"/>
              <a:buChar char="•"/>
            </a:pPr>
            <a:endParaRPr lang="en-GB" dirty="0"/>
          </a:p>
        </p:txBody>
      </p:sp>
    </p:spTree>
    <p:extLst>
      <p:ext uri="{BB962C8B-B14F-4D97-AF65-F5344CB8AC3E}">
        <p14:creationId xmlns:p14="http://schemas.microsoft.com/office/powerpoint/2010/main" val="376775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996-EB85-47B3-8E5A-C0DF25100CCA}"/>
              </a:ext>
            </a:extLst>
          </p:cNvPr>
          <p:cNvSpPr>
            <a:spLocks noGrp="1"/>
          </p:cNvSpPr>
          <p:nvPr>
            <p:ph type="title"/>
          </p:nvPr>
        </p:nvSpPr>
        <p:spPr>
          <a:xfrm>
            <a:off x="413502" y="316007"/>
            <a:ext cx="11020926" cy="1123040"/>
          </a:xfrm>
        </p:spPr>
        <p:txBody>
          <a:bodyPr>
            <a:normAutofit/>
          </a:bodyPr>
          <a:lstStyle/>
          <a:p>
            <a:r>
              <a:rPr lang="en-GB"/>
              <a:t>Attendance</a:t>
            </a:r>
            <a:r>
              <a:rPr lang="en-GB" sz="2800">
                <a:ea typeface="+mj-lt"/>
                <a:cs typeface="+mj-lt"/>
              </a:rPr>
              <a:t>.</a:t>
            </a:r>
            <a:br>
              <a:rPr lang="en-GB" sz="2800">
                <a:ea typeface="+mj-lt"/>
                <a:cs typeface="+mj-lt"/>
              </a:rPr>
            </a:br>
            <a:r>
              <a:rPr lang="en-GB" sz="2800">
                <a:ea typeface="+mj-lt"/>
                <a:cs typeface="+mj-lt"/>
              </a:rPr>
              <a:t> </a:t>
            </a:r>
          </a:p>
        </p:txBody>
      </p:sp>
      <p:sp>
        <p:nvSpPr>
          <p:cNvPr id="3" name="TextBox 2">
            <a:extLst>
              <a:ext uri="{FF2B5EF4-FFF2-40B4-BE49-F238E27FC236}">
                <a16:creationId xmlns:a16="http://schemas.microsoft.com/office/drawing/2014/main" id="{FD8F0A29-08E1-4605-A9F5-E78FC5602E97}"/>
              </a:ext>
            </a:extLst>
          </p:cNvPr>
          <p:cNvSpPr txBox="1"/>
          <p:nvPr/>
        </p:nvSpPr>
        <p:spPr>
          <a:xfrm>
            <a:off x="411193" y="1173193"/>
            <a:ext cx="11197086"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t>Our pupils have excellent attendance, and this is something we want to keep improving.</a:t>
            </a:r>
          </a:p>
          <a:p>
            <a:pPr marL="457200" indent="-457200">
              <a:buFont typeface="Arial"/>
              <a:buChar char="•"/>
            </a:pPr>
            <a:r>
              <a:rPr lang="en-GB" sz="2800" dirty="0"/>
              <a:t>If your child is absent, please ring, email or speak with a member of staff in the office to let them know the details of the absence.</a:t>
            </a:r>
          </a:p>
          <a:p>
            <a:pPr marL="457200" indent="-457200">
              <a:buFont typeface="Arial"/>
              <a:buChar char="•"/>
            </a:pPr>
            <a:r>
              <a:rPr lang="en-GB" sz="2800" dirty="0"/>
              <a:t>Please be reminded that school </a:t>
            </a:r>
            <a:r>
              <a:rPr lang="en-GB" sz="2800" b="1" dirty="0"/>
              <a:t>cannot authorise holidays </a:t>
            </a:r>
            <a:r>
              <a:rPr lang="en-GB" sz="2800" dirty="0"/>
              <a:t>in term time and any applications for exceptional leave must be made by filling in a form from the office. No work will be provided if you take children out during term time.</a:t>
            </a:r>
          </a:p>
          <a:p>
            <a:pPr marL="457200" indent="-457200">
              <a:buFont typeface="Arial"/>
              <a:buChar char="•"/>
            </a:pPr>
            <a:r>
              <a:rPr lang="en-GB" sz="2800" dirty="0"/>
              <a:t>School starts at 8:50 am each day and finishes at 3:15pm</a:t>
            </a:r>
          </a:p>
          <a:p>
            <a:pPr marL="457200" indent="-457200">
              <a:buFont typeface="Arial"/>
              <a:buChar char="•"/>
            </a:pPr>
            <a:r>
              <a:rPr lang="en-GB" sz="2800" dirty="0"/>
              <a:t>Further details including our full policy can be found on our school website.</a:t>
            </a:r>
          </a:p>
          <a:p>
            <a:pPr marL="457200" indent="-457200">
              <a:buFont typeface="Arial"/>
              <a:buChar char="•"/>
            </a:pPr>
            <a:r>
              <a:rPr lang="en-GB" sz="2800" dirty="0"/>
              <a:t>Please note that new legislation about term-time holidays came into force in August 2024.</a:t>
            </a:r>
          </a:p>
        </p:txBody>
      </p:sp>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97990" y="200475"/>
            <a:ext cx="2228850" cy="504825"/>
          </a:xfrm>
          <a:prstGeom prst="rect">
            <a:avLst/>
          </a:prstGeom>
        </p:spPr>
      </p:pic>
    </p:spTree>
    <p:extLst>
      <p:ext uri="{BB962C8B-B14F-4D97-AF65-F5344CB8AC3E}">
        <p14:creationId xmlns:p14="http://schemas.microsoft.com/office/powerpoint/2010/main" val="323211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D078A1-001E-4E2C-B646-BE77BEB7D95E}"/>
              </a:ext>
            </a:extLst>
          </p:cNvPr>
          <p:cNvPicPr>
            <a:picLocks noChangeAspect="1"/>
          </p:cNvPicPr>
          <p:nvPr/>
        </p:nvPicPr>
        <p:blipFill>
          <a:blip r:embed="rId2"/>
          <a:stretch>
            <a:fillRect/>
          </a:stretch>
        </p:blipFill>
        <p:spPr>
          <a:xfrm>
            <a:off x="0" y="85725"/>
            <a:ext cx="9582150" cy="6686550"/>
          </a:xfrm>
          <a:prstGeom prst="rect">
            <a:avLst/>
          </a:prstGeom>
        </p:spPr>
      </p:pic>
    </p:spTree>
    <p:extLst>
      <p:ext uri="{BB962C8B-B14F-4D97-AF65-F5344CB8AC3E}">
        <p14:creationId xmlns:p14="http://schemas.microsoft.com/office/powerpoint/2010/main" val="3237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344" y="293453"/>
            <a:ext cx="8791575" cy="884329"/>
          </a:xfrm>
        </p:spPr>
        <p:txBody>
          <a:bodyPr/>
          <a:lstStyle/>
          <a:p>
            <a:pPr algn="l"/>
            <a:r>
              <a:rPr lang="en-GB" dirty="0">
                <a:latin typeface="Arial" panose="020B0604020202020204" pitchFamily="34" charset="0"/>
                <a:cs typeface="Arial" panose="020B0604020202020204" pitchFamily="34" charset="0"/>
              </a:rPr>
              <a:t>Staffing</a:t>
            </a:r>
          </a:p>
        </p:txBody>
      </p:sp>
      <p:sp>
        <p:nvSpPr>
          <p:cNvPr id="3" name="Subtitle 2"/>
          <p:cNvSpPr>
            <a:spLocks noGrp="1"/>
          </p:cNvSpPr>
          <p:nvPr>
            <p:ph type="subTitle" idx="1"/>
          </p:nvPr>
        </p:nvSpPr>
        <p:spPr>
          <a:xfrm>
            <a:off x="838343" y="1048160"/>
            <a:ext cx="8791575" cy="792783"/>
          </a:xfrm>
        </p:spPr>
        <p:txBody>
          <a:bodyPr>
            <a:normAutofit/>
          </a:bodyPr>
          <a:lstStyle/>
          <a:p>
            <a:pPr algn="l"/>
            <a:r>
              <a:rPr lang="en-GB" sz="3600" dirty="0"/>
              <a:t>Year 2 – 2023-24</a:t>
            </a: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838944" y="136903"/>
            <a:ext cx="2221757" cy="501132"/>
          </a:xfrm>
          <a:prstGeom prst="rect">
            <a:avLst/>
          </a:prstGeom>
        </p:spPr>
      </p:pic>
      <p:pic>
        <p:nvPicPr>
          <p:cNvPr id="17" name="Picture 16">
            <a:extLst>
              <a:ext uri="{FF2B5EF4-FFF2-40B4-BE49-F238E27FC236}">
                <a16:creationId xmlns:a16="http://schemas.microsoft.com/office/drawing/2014/main" id="{07F1B33A-FFB8-4978-9EF7-B3377E35A36A}"/>
              </a:ext>
            </a:extLst>
          </p:cNvPr>
          <p:cNvPicPr>
            <a:picLocks noChangeAspect="1"/>
          </p:cNvPicPr>
          <p:nvPr/>
        </p:nvPicPr>
        <p:blipFill rotWithShape="1">
          <a:blip r:embed="rId3"/>
          <a:srcRect b="1673"/>
          <a:stretch/>
        </p:blipFill>
        <p:spPr>
          <a:xfrm>
            <a:off x="5074997" y="2367232"/>
            <a:ext cx="1856177" cy="2486544"/>
          </a:xfrm>
          <a:prstGeom prst="rect">
            <a:avLst/>
          </a:prstGeom>
        </p:spPr>
      </p:pic>
      <p:sp>
        <p:nvSpPr>
          <p:cNvPr id="6" name="Rectangle 5">
            <a:extLst>
              <a:ext uri="{FF2B5EF4-FFF2-40B4-BE49-F238E27FC236}">
                <a16:creationId xmlns:a16="http://schemas.microsoft.com/office/drawing/2014/main" id="{432EF2AC-DEFA-40D4-83A3-16B303FE3981}"/>
              </a:ext>
            </a:extLst>
          </p:cNvPr>
          <p:cNvSpPr/>
          <p:nvPr/>
        </p:nvSpPr>
        <p:spPr>
          <a:xfrm>
            <a:off x="6962894" y="5103626"/>
            <a:ext cx="2584510" cy="830997"/>
          </a:xfrm>
          <a:prstGeom prst="rect">
            <a:avLst/>
          </a:prstGeom>
        </p:spPr>
        <p:txBody>
          <a:bodyPr wrap="square">
            <a:spAutoFit/>
          </a:bodyPr>
          <a:lstStyle/>
          <a:p>
            <a:r>
              <a:rPr lang="en-GB" sz="2400" b="1" dirty="0"/>
              <a:t>  Miss </a:t>
            </a:r>
            <a:r>
              <a:rPr lang="en-GB" sz="2400" b="1" dirty="0" err="1"/>
              <a:t>Oddy</a:t>
            </a:r>
            <a:endParaRPr lang="en-GB" sz="2400" b="1" dirty="0"/>
          </a:p>
          <a:p>
            <a:r>
              <a:rPr lang="en-GB" sz="2400" b="1" dirty="0"/>
              <a:t>  LSA Friday</a:t>
            </a:r>
            <a:endParaRPr lang="en-GB" sz="2400" dirty="0"/>
          </a:p>
        </p:txBody>
      </p:sp>
      <p:sp>
        <p:nvSpPr>
          <p:cNvPr id="9" name="Rectangle 8">
            <a:extLst>
              <a:ext uri="{FF2B5EF4-FFF2-40B4-BE49-F238E27FC236}">
                <a16:creationId xmlns:a16="http://schemas.microsoft.com/office/drawing/2014/main" id="{6CB81FCA-B915-403C-8AE5-E7AB4E3E4BB0}"/>
              </a:ext>
            </a:extLst>
          </p:cNvPr>
          <p:cNvSpPr/>
          <p:nvPr/>
        </p:nvSpPr>
        <p:spPr>
          <a:xfrm>
            <a:off x="4955044" y="4934405"/>
            <a:ext cx="2031325" cy="1938992"/>
          </a:xfrm>
          <a:prstGeom prst="rect">
            <a:avLst/>
          </a:prstGeom>
        </p:spPr>
        <p:txBody>
          <a:bodyPr wrap="square">
            <a:spAutoFit/>
          </a:bodyPr>
          <a:lstStyle/>
          <a:p>
            <a:r>
              <a:rPr lang="en-GB" sz="2400" b="1" dirty="0"/>
              <a:t>Mrs Smith</a:t>
            </a:r>
          </a:p>
          <a:p>
            <a:r>
              <a:rPr lang="en-GB" sz="2400" b="1" dirty="0"/>
              <a:t>LSA Monday, Tuesday, Wednesday &amp; Thursday	</a:t>
            </a:r>
            <a:endParaRPr lang="en-GB" sz="2400" dirty="0"/>
          </a:p>
        </p:txBody>
      </p:sp>
      <p:sp>
        <p:nvSpPr>
          <p:cNvPr id="11" name="Rectangle 10">
            <a:extLst>
              <a:ext uri="{FF2B5EF4-FFF2-40B4-BE49-F238E27FC236}">
                <a16:creationId xmlns:a16="http://schemas.microsoft.com/office/drawing/2014/main" id="{201FE9B4-E949-403D-90B0-B44C65E071E7}"/>
              </a:ext>
            </a:extLst>
          </p:cNvPr>
          <p:cNvSpPr/>
          <p:nvPr/>
        </p:nvSpPr>
        <p:spPr>
          <a:xfrm>
            <a:off x="2809854" y="5118346"/>
            <a:ext cx="2031325" cy="1569660"/>
          </a:xfrm>
          <a:prstGeom prst="rect">
            <a:avLst/>
          </a:prstGeom>
        </p:spPr>
        <p:txBody>
          <a:bodyPr wrap="square" lIns="91440" tIns="45720" rIns="91440" bIns="45720" anchor="t">
            <a:spAutoFit/>
          </a:bodyPr>
          <a:lstStyle/>
          <a:p>
            <a:r>
              <a:rPr lang="en-GB" sz="2400" b="1" dirty="0"/>
              <a:t>Mrs Cartwright</a:t>
            </a:r>
          </a:p>
          <a:p>
            <a:r>
              <a:rPr lang="en-GB" sz="2400" b="1" dirty="0"/>
              <a:t>Teacher on Monday PM </a:t>
            </a:r>
            <a:endParaRPr lang="en-GB" sz="2400" dirty="0"/>
          </a:p>
        </p:txBody>
      </p:sp>
      <p:sp>
        <p:nvSpPr>
          <p:cNvPr id="12" name="Rectangle 11">
            <a:extLst>
              <a:ext uri="{FF2B5EF4-FFF2-40B4-BE49-F238E27FC236}">
                <a16:creationId xmlns:a16="http://schemas.microsoft.com/office/drawing/2014/main" id="{E08A8811-B780-44BD-A5F8-F240C52406B3}"/>
              </a:ext>
            </a:extLst>
          </p:cNvPr>
          <p:cNvSpPr/>
          <p:nvPr/>
        </p:nvSpPr>
        <p:spPr>
          <a:xfrm>
            <a:off x="504130" y="5209675"/>
            <a:ext cx="2203032" cy="1200329"/>
          </a:xfrm>
          <a:prstGeom prst="rect">
            <a:avLst/>
          </a:prstGeom>
        </p:spPr>
        <p:txBody>
          <a:bodyPr wrap="square" lIns="91440" tIns="45720" rIns="91440" bIns="45720" anchor="t">
            <a:spAutoFit/>
          </a:bodyPr>
          <a:lstStyle/>
          <a:p>
            <a:r>
              <a:rPr lang="en-GB" sz="2400" b="1" dirty="0"/>
              <a:t>Mrs Jennings</a:t>
            </a:r>
          </a:p>
          <a:p>
            <a:r>
              <a:rPr lang="en-GB" sz="2400" b="1" dirty="0"/>
              <a:t>Teacher	          	    	    </a:t>
            </a:r>
          </a:p>
        </p:txBody>
      </p:sp>
      <p:sp>
        <p:nvSpPr>
          <p:cNvPr id="24" name="Rectangle 23">
            <a:extLst>
              <a:ext uri="{FF2B5EF4-FFF2-40B4-BE49-F238E27FC236}">
                <a16:creationId xmlns:a16="http://schemas.microsoft.com/office/drawing/2014/main" id="{59F70922-C024-438E-BC4B-B46B6E1609EA}"/>
              </a:ext>
            </a:extLst>
          </p:cNvPr>
          <p:cNvSpPr/>
          <p:nvPr/>
        </p:nvSpPr>
        <p:spPr>
          <a:xfrm>
            <a:off x="9687250" y="5126451"/>
            <a:ext cx="2221758" cy="1015663"/>
          </a:xfrm>
          <a:prstGeom prst="rect">
            <a:avLst/>
          </a:prstGeom>
        </p:spPr>
        <p:txBody>
          <a:bodyPr wrap="square" lIns="91440" tIns="45720" rIns="91440" bIns="45720" anchor="t">
            <a:spAutoFit/>
          </a:bodyPr>
          <a:lstStyle/>
          <a:p>
            <a:r>
              <a:rPr lang="en-GB" sz="2000" b="1" dirty="0"/>
              <a:t>Mrs </a:t>
            </a:r>
            <a:r>
              <a:rPr lang="en-GB" sz="2000" b="1" dirty="0" err="1"/>
              <a:t>Joul</a:t>
            </a:r>
            <a:endParaRPr lang="en-GB" sz="2000" b="1" dirty="0"/>
          </a:p>
          <a:p>
            <a:r>
              <a:rPr lang="en-GB" sz="2000" b="1" dirty="0"/>
              <a:t>LM on Tuesday am Thursday am</a:t>
            </a:r>
            <a:endParaRPr lang="en-GB" sz="2000" dirty="0"/>
          </a:p>
        </p:txBody>
      </p:sp>
      <p:pic>
        <p:nvPicPr>
          <p:cNvPr id="5" name="Picture 4" descr="A person with long hair wearing glasses&#10;&#10;Description automatically generated">
            <a:extLst>
              <a:ext uri="{FF2B5EF4-FFF2-40B4-BE49-F238E27FC236}">
                <a16:creationId xmlns:a16="http://schemas.microsoft.com/office/drawing/2014/main" id="{799BDFE2-DF8E-F325-6C10-33DDB8F6AC8D}"/>
              </a:ext>
            </a:extLst>
          </p:cNvPr>
          <p:cNvPicPr>
            <a:picLocks noChangeAspect="1"/>
          </p:cNvPicPr>
          <p:nvPr/>
        </p:nvPicPr>
        <p:blipFill>
          <a:blip r:embed="rId4"/>
          <a:stretch>
            <a:fillRect/>
          </a:stretch>
        </p:blipFill>
        <p:spPr>
          <a:xfrm>
            <a:off x="497456" y="2516579"/>
            <a:ext cx="1952446" cy="2414313"/>
          </a:xfrm>
          <a:prstGeom prst="rect">
            <a:avLst/>
          </a:prstGeom>
        </p:spPr>
      </p:pic>
      <p:pic>
        <p:nvPicPr>
          <p:cNvPr id="7" name="Picture 6" descr="A person with blonde hair&#10;&#10;Description automatically generated">
            <a:extLst>
              <a:ext uri="{FF2B5EF4-FFF2-40B4-BE49-F238E27FC236}">
                <a16:creationId xmlns:a16="http://schemas.microsoft.com/office/drawing/2014/main" id="{328EC829-6457-0283-7E99-A69CB6917BFF}"/>
              </a:ext>
            </a:extLst>
          </p:cNvPr>
          <p:cNvPicPr>
            <a:picLocks noChangeAspect="1"/>
          </p:cNvPicPr>
          <p:nvPr/>
        </p:nvPicPr>
        <p:blipFill>
          <a:blip r:embed="rId5"/>
          <a:stretch>
            <a:fillRect/>
          </a:stretch>
        </p:blipFill>
        <p:spPr>
          <a:xfrm>
            <a:off x="9770853" y="2277374"/>
            <a:ext cx="1779917" cy="2648310"/>
          </a:xfrm>
          <a:prstGeom prst="rect">
            <a:avLst/>
          </a:prstGeom>
        </p:spPr>
      </p:pic>
      <p:pic>
        <p:nvPicPr>
          <p:cNvPr id="10" name="Picture 9">
            <a:extLst>
              <a:ext uri="{FF2B5EF4-FFF2-40B4-BE49-F238E27FC236}">
                <a16:creationId xmlns:a16="http://schemas.microsoft.com/office/drawing/2014/main" id="{C9CF0CD0-D984-49C9-8E5A-ABF6A1548644}"/>
              </a:ext>
            </a:extLst>
          </p:cNvPr>
          <p:cNvPicPr>
            <a:picLocks noChangeAspect="1"/>
          </p:cNvPicPr>
          <p:nvPr/>
        </p:nvPicPr>
        <p:blipFill>
          <a:blip r:embed="rId6"/>
          <a:stretch>
            <a:fillRect/>
          </a:stretch>
        </p:blipFill>
        <p:spPr>
          <a:xfrm>
            <a:off x="5074997" y="2094556"/>
            <a:ext cx="1856176" cy="2839849"/>
          </a:xfrm>
          <a:prstGeom prst="rect">
            <a:avLst/>
          </a:prstGeom>
        </p:spPr>
      </p:pic>
      <p:pic>
        <p:nvPicPr>
          <p:cNvPr id="13" name="Picture 12">
            <a:extLst>
              <a:ext uri="{FF2B5EF4-FFF2-40B4-BE49-F238E27FC236}">
                <a16:creationId xmlns:a16="http://schemas.microsoft.com/office/drawing/2014/main" id="{3846EB66-C363-4CD8-A2E0-86624B110CF2}"/>
              </a:ext>
            </a:extLst>
          </p:cNvPr>
          <p:cNvPicPr>
            <a:picLocks noChangeAspect="1"/>
          </p:cNvPicPr>
          <p:nvPr/>
        </p:nvPicPr>
        <p:blipFill>
          <a:blip r:embed="rId7"/>
          <a:stretch>
            <a:fillRect/>
          </a:stretch>
        </p:blipFill>
        <p:spPr>
          <a:xfrm>
            <a:off x="2936116" y="2595650"/>
            <a:ext cx="1561212" cy="2313260"/>
          </a:xfrm>
          <a:prstGeom prst="rect">
            <a:avLst/>
          </a:prstGeom>
        </p:spPr>
      </p:pic>
      <p:pic>
        <p:nvPicPr>
          <p:cNvPr id="14" name="Picture 13">
            <a:extLst>
              <a:ext uri="{FF2B5EF4-FFF2-40B4-BE49-F238E27FC236}">
                <a16:creationId xmlns:a16="http://schemas.microsoft.com/office/drawing/2014/main" id="{B71829FD-5D28-4565-925D-914E259A083D}"/>
              </a:ext>
            </a:extLst>
          </p:cNvPr>
          <p:cNvPicPr>
            <a:picLocks noChangeAspect="1"/>
          </p:cNvPicPr>
          <p:nvPr/>
        </p:nvPicPr>
        <p:blipFill>
          <a:blip r:embed="rId8"/>
          <a:stretch>
            <a:fillRect/>
          </a:stretch>
        </p:blipFill>
        <p:spPr>
          <a:xfrm>
            <a:off x="7337007" y="2277374"/>
            <a:ext cx="1647760" cy="2648310"/>
          </a:xfrm>
          <a:prstGeom prst="rect">
            <a:avLst/>
          </a:prstGeom>
        </p:spPr>
      </p:pic>
    </p:spTree>
    <p:extLst>
      <p:ext uri="{BB962C8B-B14F-4D97-AF65-F5344CB8AC3E}">
        <p14:creationId xmlns:p14="http://schemas.microsoft.com/office/powerpoint/2010/main" val="373956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16" y="381960"/>
            <a:ext cx="8001000" cy="816430"/>
          </a:xfrm>
        </p:spPr>
        <p:txBody>
          <a:bodyPr>
            <a:normAutofit fontScale="90000"/>
          </a:bodyPr>
          <a:lstStyle/>
          <a:p>
            <a:r>
              <a:rPr lang="en-GB">
                <a:latin typeface="Arial" panose="020B0604020202020204" pitchFamily="34" charset="0"/>
                <a:cs typeface="Arial" panose="020B0604020202020204" pitchFamily="34" charset="0"/>
              </a:rPr>
              <a:t>Restorative Behaviour</a:t>
            </a:r>
          </a:p>
        </p:txBody>
      </p:sp>
      <p:sp>
        <p:nvSpPr>
          <p:cNvPr id="3" name="Subtitle 2"/>
          <p:cNvSpPr>
            <a:spLocks noGrp="1"/>
          </p:cNvSpPr>
          <p:nvPr>
            <p:ph type="subTitle" idx="1"/>
          </p:nvPr>
        </p:nvSpPr>
        <p:spPr>
          <a:xfrm>
            <a:off x="1890707" y="1808336"/>
            <a:ext cx="8791575" cy="3651937"/>
          </a:xfrm>
        </p:spPr>
        <p:txBody>
          <a:bodyPr>
            <a:normAutofit/>
          </a:bodyPr>
          <a:lstStyle/>
          <a:p>
            <a:pPr lvl="0"/>
            <a:endParaRPr lang="en-GB" sz="7400"/>
          </a:p>
          <a:p>
            <a:endParaRPr lang="en-GB"/>
          </a:p>
        </p:txBody>
      </p:sp>
      <p:sp>
        <p:nvSpPr>
          <p:cNvPr id="5" name="Rectangle 4"/>
          <p:cNvSpPr/>
          <p:nvPr/>
        </p:nvSpPr>
        <p:spPr>
          <a:xfrm>
            <a:off x="627016" y="1341687"/>
            <a:ext cx="10071463" cy="5078313"/>
          </a:xfrm>
          <a:prstGeom prst="rect">
            <a:avLst/>
          </a:prstGeom>
        </p:spPr>
        <p:txBody>
          <a:bodyPr wrap="square">
            <a:spAutoFit/>
          </a:bodyPr>
          <a:lstStyle/>
          <a:p>
            <a:pPr algn="just">
              <a:spcAft>
                <a:spcPts val="0"/>
              </a:spcAft>
            </a:pPr>
            <a:r>
              <a:rPr lang="en-GB" b="1" u="sng">
                <a:ea typeface="Times New Roman" panose="02020603050405020304" pitchFamily="18" charset="0"/>
              </a:rPr>
              <a:t>Restorative Practices Philosophy Statement</a:t>
            </a:r>
            <a:endParaRPr lang="en-GB" sz="1600">
              <a:ea typeface="Times New Roman" panose="02020603050405020304" pitchFamily="18" charset="0"/>
            </a:endParaRPr>
          </a:p>
          <a:p>
            <a:pPr algn="just">
              <a:spcAft>
                <a:spcPts val="0"/>
              </a:spcAft>
            </a:pPr>
            <a:r>
              <a:rPr lang="en-GB" b="1">
                <a:ea typeface="Times New Roman" panose="02020603050405020304" pitchFamily="18" charset="0"/>
              </a:rPr>
              <a:t> </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Effective Restorative Practices foster awareness of how others have been affected by inappropriate behaviour. This is done by actively engaging participants in a process which separates the deed from the doer and rejects the act not the actor, allowing participators to make amends for the harm caused.  Restorative Practices acknowledges the intrinsic worth of the person and their potential contribution to the school community.</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 </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 </a:t>
            </a:r>
            <a:endParaRPr lang="en-GB" sz="1600">
              <a:ea typeface="Times New Roman" panose="02020603050405020304" pitchFamily="18" charset="0"/>
            </a:endParaRPr>
          </a:p>
          <a:p>
            <a:pPr algn="just">
              <a:spcAft>
                <a:spcPts val="0"/>
              </a:spcAft>
            </a:pPr>
            <a:r>
              <a:rPr lang="en-GB" b="1" u="sng">
                <a:ea typeface="Times New Roman" panose="02020603050405020304" pitchFamily="18" charset="0"/>
              </a:rPr>
              <a:t>Restorative Practices framework will</a:t>
            </a:r>
            <a:r>
              <a:rPr lang="en-GB" u="sng">
                <a:ea typeface="Times New Roman" panose="02020603050405020304" pitchFamily="18" charset="0"/>
              </a:rPr>
              <a:t>:</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 </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Improve behaviour and attitudes</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Provide explicit tools within a defined framework to challenge unacceptable behaviour, resolve conflict and repair harm</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Improve relationships, establish rights, accountabilities and responsibilities to the community</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Provide a safe, philosophical basis for staff, pupils and parents to share ideas and discuss issues</a:t>
            </a:r>
            <a:endParaRPr lang="en-GB" sz="1600">
              <a:effectLst/>
              <a:ea typeface="Times New Roman" panose="02020603050405020304" pitchFamily="18" charset="0"/>
            </a:endParaRPr>
          </a:p>
        </p:txBody>
      </p:sp>
      <p:pic>
        <p:nvPicPr>
          <p:cNvPr id="6" name="Picture 5">
            <a:extLst>
              <a:ext uri="{FF2B5EF4-FFF2-40B4-BE49-F238E27FC236}">
                <a16:creationId xmlns:a16="http://schemas.microsoft.com/office/drawing/2014/main" id="{C75F08BD-F8C3-472E-A23F-63F7CFE98A92}"/>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226815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760" y="-5709"/>
            <a:ext cx="9274630" cy="816430"/>
          </a:xfrm>
        </p:spPr>
        <p:txBody>
          <a:bodyPr>
            <a:normAutofit fontScale="90000"/>
          </a:bodyPr>
          <a:lstStyle/>
          <a:p>
            <a:r>
              <a:rPr lang="en-GB" dirty="0">
                <a:latin typeface="Arial" panose="020B0604020202020204" pitchFamily="34" charset="0"/>
                <a:cs typeface="Arial" panose="020B0604020202020204" pitchFamily="34" charset="0"/>
              </a:rPr>
              <a:t>Frequently Asked Questions</a:t>
            </a:r>
          </a:p>
        </p:txBody>
      </p:sp>
      <p:pic>
        <p:nvPicPr>
          <p:cNvPr id="6" name="Picture 5">
            <a:extLst>
              <a:ext uri="{FF2B5EF4-FFF2-40B4-BE49-F238E27FC236}">
                <a16:creationId xmlns:a16="http://schemas.microsoft.com/office/drawing/2014/main" id="{0DE1CF2C-F084-4B7E-BDF1-CBE5019D6ABB}"/>
              </a:ext>
            </a:extLst>
          </p:cNvPr>
          <p:cNvPicPr>
            <a:picLocks noChangeAspect="1"/>
          </p:cNvPicPr>
          <p:nvPr/>
        </p:nvPicPr>
        <p:blipFill>
          <a:blip r:embed="rId2"/>
          <a:stretch>
            <a:fillRect/>
          </a:stretch>
        </p:blipFill>
        <p:spPr>
          <a:xfrm>
            <a:off x="10303309" y="0"/>
            <a:ext cx="1807526" cy="572877"/>
          </a:xfrm>
          <a:prstGeom prst="rect">
            <a:avLst/>
          </a:prstGeom>
        </p:spPr>
      </p:pic>
      <p:sp>
        <p:nvSpPr>
          <p:cNvPr id="7" name="Rectangle 6">
            <a:extLst>
              <a:ext uri="{FF2B5EF4-FFF2-40B4-BE49-F238E27FC236}">
                <a16:creationId xmlns:a16="http://schemas.microsoft.com/office/drawing/2014/main" id="{8AD6D1E0-3106-4503-B98F-A7E400E77912}"/>
              </a:ext>
            </a:extLst>
          </p:cNvPr>
          <p:cNvSpPr/>
          <p:nvPr/>
        </p:nvSpPr>
        <p:spPr>
          <a:xfrm>
            <a:off x="416696" y="810721"/>
            <a:ext cx="11345544" cy="5801588"/>
          </a:xfrm>
          <a:prstGeom prst="rect">
            <a:avLst/>
          </a:prstGeom>
        </p:spPr>
        <p:txBody>
          <a:bodyPr wrap="square" lIns="91440" tIns="45720" rIns="91440" bIns="45720" anchor="t">
            <a:spAutoFit/>
          </a:bodyPr>
          <a:lstStyle/>
          <a:p>
            <a:pPr algn="just">
              <a:spcAft>
                <a:spcPts val="0"/>
              </a:spcAft>
            </a:pPr>
            <a:endParaRPr lang="en-GB" b="1" u="sng" dirty="0">
              <a:latin typeface="Calibri"/>
              <a:cs typeface="Calibri"/>
            </a:endParaRPr>
          </a:p>
          <a:p>
            <a:pPr algn="just"/>
            <a:r>
              <a:rPr lang="en-GB" b="1" u="sng" dirty="0">
                <a:latin typeface="Calibri"/>
                <a:ea typeface="Times New Roman" panose="02020603050405020304" pitchFamily="18" charset="0"/>
                <a:cs typeface="Calibri"/>
              </a:rPr>
              <a:t>When are SATs?</a:t>
            </a:r>
            <a:endParaRPr lang="en-GB" dirty="0"/>
          </a:p>
          <a:p>
            <a:pPr algn="just"/>
            <a:r>
              <a:rPr lang="en-GB" b="1" dirty="0">
                <a:latin typeface="Calibri"/>
                <a:ea typeface="+mn-lt"/>
                <a:cs typeface="Calibri"/>
              </a:rPr>
              <a:t>SATs for Year 2 will no longer take place but children will still be formally assessed to track their progress, this will still take place in May/June. </a:t>
            </a:r>
            <a:endParaRPr lang="en-GB" b="1" u="sng" dirty="0">
              <a:latin typeface="Calibri" panose="020F0502020204030204" pitchFamily="34" charset="0"/>
              <a:ea typeface="+mn-lt"/>
              <a:cs typeface="Calibri" panose="020F0502020204030204" pitchFamily="34" charset="0"/>
            </a:endParaRPr>
          </a:p>
          <a:p>
            <a:pPr algn="just"/>
            <a:r>
              <a:rPr lang="en-GB" dirty="0">
                <a:latin typeface="Calibri"/>
                <a:ea typeface="+mn-lt"/>
                <a:cs typeface="Calibri"/>
              </a:rPr>
              <a:t>Please</a:t>
            </a:r>
            <a:r>
              <a:rPr lang="en-GB" b="1" dirty="0">
                <a:latin typeface="Calibri"/>
                <a:ea typeface="+mn-lt"/>
                <a:cs typeface="Calibri"/>
              </a:rPr>
              <a:t> </a:t>
            </a:r>
            <a:r>
              <a:rPr lang="en-GB" dirty="0">
                <a:latin typeface="Calibri"/>
                <a:ea typeface="+mn-lt"/>
                <a:cs typeface="Calibri"/>
              </a:rPr>
              <a:t>try to avoid booking a holiday during term time as it is important that your child does not fall behind on their learning.</a:t>
            </a:r>
            <a:endParaRPr lang="en-GB" b="1" u="sng" dirty="0">
              <a:latin typeface="Calibri" panose="020F0502020204030204" pitchFamily="34" charset="0"/>
              <a:cs typeface="Calibri" panose="020F0502020204030204" pitchFamily="34" charset="0"/>
            </a:endParaRPr>
          </a:p>
          <a:p>
            <a:pPr algn="just"/>
            <a:endParaRPr lang="en-GB" sz="105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b="1" u="sng" dirty="0">
                <a:latin typeface="Calibri"/>
                <a:ea typeface="Times New Roman" panose="02020603050405020304" pitchFamily="18" charset="0"/>
                <a:cs typeface="Calibri"/>
              </a:rPr>
              <a:t>How can I help my child prepare for assessments?</a:t>
            </a:r>
          </a:p>
          <a:p>
            <a:pPr algn="just"/>
            <a:r>
              <a:rPr lang="en-GB" dirty="0">
                <a:latin typeface="Calibri" panose="020F0502020204030204" pitchFamily="34" charset="0"/>
                <a:ea typeface="Times New Roman" panose="02020603050405020304" pitchFamily="18" charset="0"/>
                <a:cs typeface="Calibri" panose="020F0502020204030204" pitchFamily="34" charset="0"/>
              </a:rPr>
              <a:t>Encourage and support  them to complete homework. </a:t>
            </a:r>
          </a:p>
          <a:p>
            <a:pPr algn="just">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Encourage them to take responsibility for themselves and their belongings: PE kit, homework, letters etc</a:t>
            </a:r>
          </a:p>
          <a:p>
            <a:pPr algn="just"/>
            <a:r>
              <a:rPr lang="en-GB" dirty="0">
                <a:latin typeface="Calibri"/>
                <a:ea typeface="Times New Roman" panose="02020603050405020304" pitchFamily="18" charset="0"/>
                <a:cs typeface="Calibri"/>
              </a:rPr>
              <a:t>Support them in learning times tables and number bonds.</a:t>
            </a:r>
          </a:p>
          <a:p>
            <a:pPr algn="just"/>
            <a:r>
              <a:rPr lang="en-GB" dirty="0">
                <a:latin typeface="Calibri" panose="020F0502020204030204" pitchFamily="34" charset="0"/>
                <a:ea typeface="Times New Roman" panose="02020603050405020304" pitchFamily="18" charset="0"/>
                <a:cs typeface="Calibri" panose="020F0502020204030204" pitchFamily="34" charset="0"/>
              </a:rPr>
              <a:t>Be interested in what they are reading and talk with them about the books. </a:t>
            </a:r>
          </a:p>
          <a:p>
            <a:pPr algn="just"/>
            <a:endParaRPr lang="en-GB" sz="1050"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u="sng" dirty="0">
                <a:latin typeface="Calibri" panose="020F0502020204030204" pitchFamily="34" charset="0"/>
                <a:ea typeface="Times New Roman" panose="02020603050405020304" pitchFamily="18" charset="0"/>
                <a:cs typeface="Calibri" panose="020F0502020204030204" pitchFamily="34" charset="0"/>
              </a:rPr>
              <a:t>When do you do relationship and sex education? </a:t>
            </a:r>
          </a:p>
          <a:p>
            <a:pPr algn="just"/>
            <a:r>
              <a:rPr lang="en-GB" dirty="0">
                <a:latin typeface="Calibri"/>
                <a:ea typeface="Times New Roman" panose="02020603050405020304" pitchFamily="18" charset="0"/>
                <a:cs typeface="Calibri"/>
              </a:rPr>
              <a:t>This is done in the spring term, starting in January. A letter will be sent to parents first with details of what will be taught. We feel it is really important that children are given clear teaching of this topic rather than hearing it inaccurately from their peers.</a:t>
            </a:r>
            <a:r>
              <a:rPr lang="en-GB" sz="1600" dirty="0">
                <a:latin typeface="Calibri"/>
                <a:ea typeface="Times New Roman" panose="02020603050405020304" pitchFamily="18" charset="0"/>
                <a:cs typeface="Calibri"/>
              </a:rPr>
              <a:t> In year 2 we focus on being able to use correct terminology for body parts and look at how our bodies change as we get older. If you have any questions or concerns please feel free to email or make an appointment to speak to me in person after school.</a:t>
            </a:r>
          </a:p>
          <a:p>
            <a:pPr algn="just">
              <a:spcAft>
                <a:spcPts val="0"/>
              </a:spcAf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en-GB" sz="1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7011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137" y="439989"/>
            <a:ext cx="9274630" cy="816430"/>
          </a:xfrm>
        </p:spPr>
        <p:txBody>
          <a:bodyPr>
            <a:normAutofit fontScale="90000"/>
          </a:bodyPr>
          <a:lstStyle/>
          <a:p>
            <a:r>
              <a:rPr lang="en-GB">
                <a:latin typeface="Arial" panose="020B0604020202020204" pitchFamily="34" charset="0"/>
                <a:cs typeface="Arial" panose="020B0604020202020204" pitchFamily="34" charset="0"/>
              </a:rPr>
              <a:t>Data Checking</a:t>
            </a: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Rectangle 2"/>
          <p:cNvSpPr/>
          <p:nvPr/>
        </p:nvSpPr>
        <p:spPr>
          <a:xfrm>
            <a:off x="444137" y="1941498"/>
            <a:ext cx="6300613" cy="5232202"/>
          </a:xfrm>
          <a:prstGeom prst="rect">
            <a:avLst/>
          </a:prstGeom>
        </p:spPr>
        <p:txBody>
          <a:bodyPr wrap="square" lIns="91440" tIns="45720" rIns="91440" bIns="45720" anchor="t">
            <a:spAutoFit/>
          </a:bodyPr>
          <a:lstStyle/>
          <a:p>
            <a:r>
              <a:rPr lang="en-GB" sz="2800" dirty="0"/>
              <a:t>Please check/update the details we hold for your child to ensure we have:</a:t>
            </a:r>
          </a:p>
          <a:p>
            <a:pPr marL="285750" lvl="0" indent="-285750">
              <a:buFont typeface="Arial" panose="020B0604020202020204" pitchFamily="34" charset="0"/>
              <a:buChar char="•"/>
            </a:pPr>
            <a:r>
              <a:rPr lang="en-GB" sz="2800" dirty="0"/>
              <a:t>At least 2 emergency contacts</a:t>
            </a:r>
          </a:p>
          <a:p>
            <a:pPr marL="285750" lvl="0" indent="-285750">
              <a:buFont typeface="Arial" panose="020B0604020202020204" pitchFamily="34" charset="0"/>
              <a:buChar char="•"/>
            </a:pPr>
            <a:r>
              <a:rPr lang="en-GB" sz="2800" dirty="0"/>
              <a:t>Current emails/ addresses</a:t>
            </a:r>
          </a:p>
          <a:p>
            <a:pPr marL="285750" lvl="0" indent="-285750">
              <a:buFont typeface="Arial" panose="020B0604020202020204" pitchFamily="34" charset="0"/>
              <a:buChar char="•"/>
            </a:pPr>
            <a:r>
              <a:rPr lang="en-GB" sz="2800" dirty="0"/>
              <a:t>Up to date medical information</a:t>
            </a:r>
          </a:p>
          <a:p>
            <a:pPr marL="285750" lvl="0" indent="-285750">
              <a:buFont typeface="Arial" panose="020B0604020202020204" pitchFamily="34" charset="0"/>
              <a:buChar char="•"/>
            </a:pPr>
            <a:endParaRPr lang="en-GB" sz="2800" dirty="0"/>
          </a:p>
          <a:p>
            <a:pPr marL="285750" indent="-285750" fontAlgn="base">
              <a:buFont typeface="Arial" panose="020B0604020202020204" pitchFamily="34" charset="0"/>
              <a:buChar char="•"/>
            </a:pPr>
            <a:r>
              <a:rPr lang="en-GB" sz="2800" dirty="0"/>
              <a:t>You can do this by emailing the school office or updating details on the Arbor App.</a:t>
            </a:r>
            <a:r>
              <a:rPr lang="en-US" sz="2800" dirty="0"/>
              <a:t>​</a:t>
            </a:r>
          </a:p>
          <a:p>
            <a:pPr fontAlgn="base"/>
            <a:r>
              <a:rPr lang="en-GB" dirty="0"/>
              <a:t>​</a:t>
            </a:r>
          </a:p>
          <a:p>
            <a:pPr fontAlgn="base"/>
            <a:endParaRPr lang="en-GB" dirty="0"/>
          </a:p>
          <a:p>
            <a:pPr marL="285750" lvl="0" indent="-285750">
              <a:buFont typeface="Arial" panose="020B0604020202020204" pitchFamily="34" charset="0"/>
              <a:buChar char="•"/>
            </a:pPr>
            <a:endParaRPr lang="en-GB" sz="2800" dirty="0"/>
          </a:p>
          <a:p>
            <a:pPr lvl="0"/>
            <a:endParaRPr lang="en-GB" dirty="0"/>
          </a:p>
        </p:txBody>
      </p:sp>
      <p:pic>
        <p:nvPicPr>
          <p:cNvPr id="6" name="Picture 5">
            <a:extLst>
              <a:ext uri="{FF2B5EF4-FFF2-40B4-BE49-F238E27FC236}">
                <a16:creationId xmlns:a16="http://schemas.microsoft.com/office/drawing/2014/main" id="{6C90FFC7-42EE-40E2-A150-150CFB26310F}"/>
              </a:ext>
            </a:extLst>
          </p:cNvPr>
          <p:cNvPicPr>
            <a:picLocks noChangeAspect="1"/>
          </p:cNvPicPr>
          <p:nvPr/>
        </p:nvPicPr>
        <p:blipFill>
          <a:blip r:embed="rId2"/>
          <a:stretch>
            <a:fillRect/>
          </a:stretch>
        </p:blipFill>
        <p:spPr>
          <a:xfrm rot="734805">
            <a:off x="6393618" y="612324"/>
            <a:ext cx="6301028" cy="4918994"/>
          </a:xfrm>
          <a:prstGeom prst="rect">
            <a:avLst/>
          </a:prstGeom>
        </p:spPr>
      </p:pic>
      <p:pic>
        <p:nvPicPr>
          <p:cNvPr id="7" name="Picture 6">
            <a:extLst>
              <a:ext uri="{FF2B5EF4-FFF2-40B4-BE49-F238E27FC236}">
                <a16:creationId xmlns:a16="http://schemas.microsoft.com/office/drawing/2014/main" id="{89B358E7-6A63-4D28-87EF-B197A617B661}"/>
              </a:ext>
            </a:extLst>
          </p:cNvPr>
          <p:cNvPicPr>
            <a:picLocks noChangeAspect="1"/>
          </p:cNvPicPr>
          <p:nvPr/>
        </p:nvPicPr>
        <p:blipFill>
          <a:blip r:embed="rId3"/>
          <a:stretch>
            <a:fillRect/>
          </a:stretch>
        </p:blipFill>
        <p:spPr>
          <a:xfrm>
            <a:off x="10303309" y="0"/>
            <a:ext cx="1807526" cy="572877"/>
          </a:xfrm>
          <a:prstGeom prst="rect">
            <a:avLst/>
          </a:prstGeom>
        </p:spPr>
      </p:pic>
      <p:sp>
        <p:nvSpPr>
          <p:cNvPr id="4" name="AutoShape 2" descr="A logo with text and colorful circles&#10;&#10;Description automatically generated">
            <a:extLst>
              <a:ext uri="{FF2B5EF4-FFF2-40B4-BE49-F238E27FC236}">
                <a16:creationId xmlns:a16="http://schemas.microsoft.com/office/drawing/2014/main" id="{2A41821B-4C68-476A-B4E9-81D5482726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A6178BD0-E4D1-4DF9-8AB1-829397B61C66}"/>
              </a:ext>
            </a:extLst>
          </p:cNvPr>
          <p:cNvPicPr>
            <a:picLocks noChangeAspect="1"/>
          </p:cNvPicPr>
          <p:nvPr/>
        </p:nvPicPr>
        <p:blipFill>
          <a:blip r:embed="rId4"/>
          <a:stretch>
            <a:fillRect/>
          </a:stretch>
        </p:blipFill>
        <p:spPr>
          <a:xfrm>
            <a:off x="3986076" y="5570985"/>
            <a:ext cx="2109923" cy="934164"/>
          </a:xfrm>
          <a:prstGeom prst="rect">
            <a:avLst/>
          </a:prstGeom>
        </p:spPr>
      </p:pic>
    </p:spTree>
    <p:extLst>
      <p:ext uri="{BB962C8B-B14F-4D97-AF65-F5344CB8AC3E}">
        <p14:creationId xmlns:p14="http://schemas.microsoft.com/office/powerpoint/2010/main" val="408566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1" y="346524"/>
            <a:ext cx="10644753" cy="909895"/>
          </a:xfrm>
        </p:spPr>
        <p:txBody>
          <a:bodyPr>
            <a:normAutofit fontScale="90000"/>
          </a:bodyPr>
          <a:lstStyle/>
          <a:p>
            <a:pPr algn="l"/>
            <a:r>
              <a:rPr lang="en-GB" dirty="0">
                <a:latin typeface="Arial" panose="020B0604020202020204" pitchFamily="34" charset="0"/>
                <a:cs typeface="Arial" panose="020B0604020202020204" pitchFamily="34" charset="0"/>
              </a:rPr>
              <a:t>Any Questions?</a:t>
            </a:r>
            <a:endParaRPr lang="en-GB" sz="4000" dirty="0">
              <a:latin typeface="Arial" panose="020B0604020202020204" pitchFamily="34" charset="0"/>
              <a:cs typeface="Arial" panose="020B0604020202020204" pitchFamily="34" charset="0"/>
            </a:endParaRP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0A3E2F15-45AB-4544-9B84-1517980A9B0D}"/>
              </a:ext>
            </a:extLst>
          </p:cNvPr>
          <p:cNvSpPr txBox="1"/>
          <p:nvPr/>
        </p:nvSpPr>
        <p:spPr>
          <a:xfrm>
            <a:off x="731519" y="2274838"/>
            <a:ext cx="9845858" cy="2308324"/>
          </a:xfrm>
          <a:prstGeom prst="rect">
            <a:avLst/>
          </a:prstGeom>
          <a:noFill/>
        </p:spPr>
        <p:txBody>
          <a:bodyPr wrap="square" lIns="91440" tIns="45720" rIns="91440" bIns="45720" rtlCol="0" anchor="t">
            <a:spAutoFit/>
          </a:bodyPr>
          <a:lstStyle/>
          <a:p>
            <a:r>
              <a:rPr lang="en-GB" sz="2400" dirty="0"/>
              <a:t>School Email: </a:t>
            </a:r>
            <a:r>
              <a:rPr lang="en-GB" sz="2400" dirty="0">
                <a:hlinkClick r:id="rId2"/>
              </a:rPr>
              <a:t>manston.primary@manston.leeds.sch.uk</a:t>
            </a:r>
            <a:endParaRPr lang="en-GB" sz="2400" dirty="0"/>
          </a:p>
          <a:p>
            <a:endParaRPr lang="en-GB" sz="2400" dirty="0"/>
          </a:p>
          <a:p>
            <a:r>
              <a:rPr lang="en-GB" sz="2400" dirty="0"/>
              <a:t>Class teacher email: </a:t>
            </a:r>
            <a:r>
              <a:rPr lang="en-GB" sz="2400" dirty="0">
                <a:hlinkClick r:id="rId3"/>
              </a:rPr>
              <a:t>glenda.jennings@manston.leeds.sch.uk</a:t>
            </a:r>
            <a:r>
              <a:rPr lang="en-GB" sz="2400" dirty="0"/>
              <a:t> </a:t>
            </a:r>
          </a:p>
          <a:p>
            <a:endParaRPr lang="en-GB" sz="2400" dirty="0"/>
          </a:p>
          <a:p>
            <a:r>
              <a:rPr lang="en-GB" sz="2400" dirty="0"/>
              <a:t>Do not hesitate to get in touch if you have any questions or need some support. </a:t>
            </a:r>
          </a:p>
        </p:txBody>
      </p:sp>
      <p:pic>
        <p:nvPicPr>
          <p:cNvPr id="6" name="Picture 5">
            <a:extLst>
              <a:ext uri="{FF2B5EF4-FFF2-40B4-BE49-F238E27FC236}">
                <a16:creationId xmlns:a16="http://schemas.microsoft.com/office/drawing/2014/main" id="{22DBAA4E-57BB-4620-9271-DB351FBB4EED}"/>
              </a:ext>
            </a:extLst>
          </p:cNvPr>
          <p:cNvPicPr>
            <a:picLocks noChangeAspect="1"/>
          </p:cNvPicPr>
          <p:nvPr/>
        </p:nvPicPr>
        <p:blipFill>
          <a:blip r:embed="rId4"/>
          <a:stretch>
            <a:fillRect/>
          </a:stretch>
        </p:blipFill>
        <p:spPr>
          <a:xfrm>
            <a:off x="10303309" y="0"/>
            <a:ext cx="1807526" cy="572877"/>
          </a:xfrm>
          <a:prstGeom prst="rect">
            <a:avLst/>
          </a:prstGeom>
        </p:spPr>
      </p:pic>
    </p:spTree>
    <p:extLst>
      <p:ext uri="{BB962C8B-B14F-4D97-AF65-F5344CB8AC3E}">
        <p14:creationId xmlns:p14="http://schemas.microsoft.com/office/powerpoint/2010/main" val="22184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81" y="283614"/>
            <a:ext cx="8791575" cy="884329"/>
          </a:xfrm>
        </p:spPr>
        <p:txBody>
          <a:bodyPr/>
          <a:lstStyle/>
          <a:p>
            <a:r>
              <a:rPr lang="en-GB">
                <a:latin typeface="Arial"/>
                <a:cs typeface="Arial"/>
              </a:rPr>
              <a:t>Child protection Staff</a:t>
            </a:r>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360643" y="145414"/>
            <a:ext cx="2221757" cy="501132"/>
          </a:xfrm>
          <a:prstGeom prst="rect">
            <a:avLst/>
          </a:prstGeom>
        </p:spPr>
      </p:pic>
      <p:pic>
        <p:nvPicPr>
          <p:cNvPr id="6" name="Picture 5">
            <a:extLst>
              <a:ext uri="{FF2B5EF4-FFF2-40B4-BE49-F238E27FC236}">
                <a16:creationId xmlns:a16="http://schemas.microsoft.com/office/drawing/2014/main" id="{9653E4D0-B197-49F3-AB54-1DA9744BC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829" y="1436942"/>
            <a:ext cx="6613527" cy="4675469"/>
          </a:xfrm>
          <a:prstGeom prst="rect">
            <a:avLst/>
          </a:prstGeom>
        </p:spPr>
      </p:pic>
    </p:spTree>
    <p:extLst>
      <p:ext uri="{BB962C8B-B14F-4D97-AF65-F5344CB8AC3E}">
        <p14:creationId xmlns:p14="http://schemas.microsoft.com/office/powerpoint/2010/main" val="320250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5D28-9E97-420B-8D16-27FD35A117A9}"/>
              </a:ext>
            </a:extLst>
          </p:cNvPr>
          <p:cNvSpPr>
            <a:spLocks noGrp="1"/>
          </p:cNvSpPr>
          <p:nvPr>
            <p:ph type="title"/>
          </p:nvPr>
        </p:nvSpPr>
        <p:spPr>
          <a:xfrm>
            <a:off x="188958" y="379828"/>
            <a:ext cx="10999432" cy="801142"/>
          </a:xfrm>
        </p:spPr>
        <p:txBody>
          <a:bodyPr>
            <a:normAutofit/>
          </a:bodyPr>
          <a:lstStyle/>
          <a:p>
            <a:r>
              <a:rPr lang="en-US" dirty="0"/>
              <a:t>Daily timings</a:t>
            </a:r>
            <a:endParaRPr lang="en-GB" dirty="0"/>
          </a:p>
        </p:txBody>
      </p:sp>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School starts at 8:50 am every day</a:t>
            </a:r>
          </a:p>
          <a:p>
            <a:pPr marL="285750" indent="-285750">
              <a:buFont typeface="Arial" panose="020B0604020202020204" pitchFamily="34" charset="0"/>
              <a:buChar char="•"/>
            </a:pPr>
            <a:r>
              <a:rPr lang="en-GB" sz="3200" dirty="0"/>
              <a:t>Classroom doors will be open from 08:45 and pupils are invited to come straight inside</a:t>
            </a:r>
          </a:p>
          <a:p>
            <a:pPr marL="285750" indent="-285750">
              <a:buFont typeface="Arial" panose="020B0604020202020204" pitchFamily="34" charset="0"/>
              <a:buChar char="•"/>
            </a:pPr>
            <a:r>
              <a:rPr lang="en-GB" sz="3200" dirty="0"/>
              <a:t>School ends at 3:15 pm every day</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Break times for this class are at 10:15am </a:t>
            </a:r>
            <a:br>
              <a:rPr lang="en-GB" sz="3200" dirty="0"/>
            </a:br>
            <a:r>
              <a:rPr lang="en-GB" sz="3200" dirty="0"/>
              <a:t>and between 2/2:30pm</a:t>
            </a:r>
          </a:p>
          <a:p>
            <a:pPr marL="285750" indent="-285750">
              <a:buFont typeface="Arial" panose="020B0604020202020204" pitchFamily="34" charset="0"/>
              <a:buChar char="•"/>
            </a:pPr>
            <a:r>
              <a:rPr lang="en-GB" sz="3200" dirty="0"/>
              <a:t>Lunch time for this class is at 11:55am</a:t>
            </a:r>
          </a:p>
          <a:p>
            <a:pPr marL="285750" indent="-285750">
              <a:buFont typeface="Arial" panose="020B0604020202020204" pitchFamily="34" charset="0"/>
              <a:buChar char="•"/>
            </a:pPr>
            <a:endParaRPr lang="en-GB" sz="3200" dirty="0"/>
          </a:p>
          <a:p>
            <a:endParaRPr lang="en-GB" dirty="0"/>
          </a:p>
        </p:txBody>
      </p:sp>
    </p:spTree>
    <p:extLst>
      <p:ext uri="{BB962C8B-B14F-4D97-AF65-F5344CB8AC3E}">
        <p14:creationId xmlns:p14="http://schemas.microsoft.com/office/powerpoint/2010/main" val="223900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04B3-7EA2-4543-A670-7A4819E00298}"/>
              </a:ext>
            </a:extLst>
          </p:cNvPr>
          <p:cNvSpPr>
            <a:spLocks noGrp="1"/>
          </p:cNvSpPr>
          <p:nvPr>
            <p:ph type="title"/>
          </p:nvPr>
        </p:nvSpPr>
        <p:spPr>
          <a:xfrm>
            <a:off x="648701" y="0"/>
            <a:ext cx="8534400" cy="1507067"/>
          </a:xfrm>
        </p:spPr>
        <p:txBody>
          <a:bodyPr/>
          <a:lstStyle/>
          <a:p>
            <a:r>
              <a:rPr lang="en-US"/>
              <a:t>Timetable </a:t>
            </a:r>
            <a:endParaRPr lang="en-GB"/>
          </a:p>
        </p:txBody>
      </p:sp>
      <p:pic>
        <p:nvPicPr>
          <p:cNvPr id="4" name="Picture 3">
            <a:extLst>
              <a:ext uri="{FF2B5EF4-FFF2-40B4-BE49-F238E27FC236}">
                <a16:creationId xmlns:a16="http://schemas.microsoft.com/office/drawing/2014/main" id="{26B4180E-50AC-4ABF-8920-CCA21A488B97}"/>
              </a:ext>
            </a:extLst>
          </p:cNvPr>
          <p:cNvPicPr>
            <a:picLocks noChangeAspect="1"/>
          </p:cNvPicPr>
          <p:nvPr/>
        </p:nvPicPr>
        <p:blipFill>
          <a:blip r:embed="rId2"/>
          <a:stretch>
            <a:fillRect/>
          </a:stretch>
        </p:blipFill>
        <p:spPr>
          <a:xfrm>
            <a:off x="9837721" y="132162"/>
            <a:ext cx="2221757" cy="501132"/>
          </a:xfrm>
          <a:prstGeom prst="rect">
            <a:avLst/>
          </a:prstGeom>
        </p:spPr>
      </p:pic>
      <p:pic>
        <p:nvPicPr>
          <p:cNvPr id="5" name="Picture 4">
            <a:extLst>
              <a:ext uri="{FF2B5EF4-FFF2-40B4-BE49-F238E27FC236}">
                <a16:creationId xmlns:a16="http://schemas.microsoft.com/office/drawing/2014/main" id="{6CFCC416-ADD7-4EEA-A852-4B389CA4B754}"/>
              </a:ext>
            </a:extLst>
          </p:cNvPr>
          <p:cNvPicPr>
            <a:picLocks noChangeAspect="1"/>
          </p:cNvPicPr>
          <p:nvPr/>
        </p:nvPicPr>
        <p:blipFill>
          <a:blip r:embed="rId3"/>
          <a:stretch>
            <a:fillRect/>
          </a:stretch>
        </p:blipFill>
        <p:spPr>
          <a:xfrm>
            <a:off x="401053" y="928808"/>
            <a:ext cx="10988842" cy="4680433"/>
          </a:xfrm>
          <a:prstGeom prst="rect">
            <a:avLst/>
          </a:prstGeom>
        </p:spPr>
      </p:pic>
    </p:spTree>
    <p:extLst>
      <p:ext uri="{BB962C8B-B14F-4D97-AF65-F5344CB8AC3E}">
        <p14:creationId xmlns:p14="http://schemas.microsoft.com/office/powerpoint/2010/main" val="15131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 y="104762"/>
            <a:ext cx="8001000" cy="816430"/>
          </a:xfrm>
        </p:spPr>
        <p:txBody>
          <a:bodyPr>
            <a:normAutofit fontScale="90000"/>
          </a:bodyPr>
          <a:lstStyle/>
          <a:p>
            <a:r>
              <a:rPr lang="en-GB">
                <a:latin typeface="Arial" panose="020B0604020202020204" pitchFamily="34" charset="0"/>
                <a:cs typeface="Arial" panose="020B0604020202020204" pitchFamily="34" charset="0"/>
              </a:rPr>
              <a:t>Weekly Events</a:t>
            </a:r>
          </a:p>
        </p:txBody>
      </p:sp>
      <p:graphicFrame>
        <p:nvGraphicFramePr>
          <p:cNvPr id="5" name="Table 4"/>
          <p:cNvGraphicFramePr>
            <a:graphicFrameLocks noGrp="1"/>
          </p:cNvGraphicFramePr>
          <p:nvPr>
            <p:extLst>
              <p:ext uri="{D42A27DB-BD31-4B8C-83A1-F6EECF244321}">
                <p14:modId xmlns:p14="http://schemas.microsoft.com/office/powerpoint/2010/main" val="2289029785"/>
              </p:ext>
            </p:extLst>
          </p:nvPr>
        </p:nvGraphicFramePr>
        <p:xfrm>
          <a:off x="1050725" y="949946"/>
          <a:ext cx="10371225" cy="3825390"/>
        </p:xfrm>
        <a:graphic>
          <a:graphicData uri="http://schemas.openxmlformats.org/drawingml/2006/table">
            <a:tbl>
              <a:tblPr firstRow="1" bandRow="1">
                <a:tableStyleId>{5C22544A-7EE6-4342-B048-85BDC9FD1C3A}</a:tableStyleId>
              </a:tblPr>
              <a:tblGrid>
                <a:gridCol w="3457075">
                  <a:extLst>
                    <a:ext uri="{9D8B030D-6E8A-4147-A177-3AD203B41FA5}">
                      <a16:colId xmlns:a16="http://schemas.microsoft.com/office/drawing/2014/main" val="3360341266"/>
                    </a:ext>
                  </a:extLst>
                </a:gridCol>
                <a:gridCol w="3457075">
                  <a:extLst>
                    <a:ext uri="{9D8B030D-6E8A-4147-A177-3AD203B41FA5}">
                      <a16:colId xmlns:a16="http://schemas.microsoft.com/office/drawing/2014/main" val="377853822"/>
                    </a:ext>
                  </a:extLst>
                </a:gridCol>
                <a:gridCol w="3457075">
                  <a:extLst>
                    <a:ext uri="{9D8B030D-6E8A-4147-A177-3AD203B41FA5}">
                      <a16:colId xmlns:a16="http://schemas.microsoft.com/office/drawing/2014/main" val="2094858533"/>
                    </a:ext>
                  </a:extLst>
                </a:gridCol>
              </a:tblGrid>
              <a:tr h="625066">
                <a:tc>
                  <a:txBody>
                    <a:bodyPr/>
                    <a:lstStyle/>
                    <a:p>
                      <a:pPr algn="ctr"/>
                      <a:r>
                        <a:rPr lang="en-GB"/>
                        <a:t>Day</a:t>
                      </a:r>
                    </a:p>
                  </a:txBody>
                  <a:tcPr/>
                </a:tc>
                <a:tc gridSpan="2">
                  <a:txBody>
                    <a:bodyPr/>
                    <a:lstStyle/>
                    <a:p>
                      <a:pPr algn="ctr"/>
                      <a:r>
                        <a:rPr lang="en-GB"/>
                        <a:t>Event</a:t>
                      </a:r>
                    </a:p>
                  </a:txBody>
                  <a:tcPr/>
                </a:tc>
                <a:tc hMerge="1">
                  <a:txBody>
                    <a:bodyPr/>
                    <a:lstStyle/>
                    <a:p>
                      <a:pPr algn="ctr"/>
                      <a:endParaRPr lang="en-GB"/>
                    </a:p>
                  </a:txBody>
                  <a:tcPr/>
                </a:tc>
                <a:extLst>
                  <a:ext uri="{0D108BD9-81ED-4DB2-BD59-A6C34878D82A}">
                    <a16:rowId xmlns:a16="http://schemas.microsoft.com/office/drawing/2014/main" val="2222346312"/>
                  </a:ext>
                </a:extLst>
              </a:tr>
              <a:tr h="625066">
                <a:tc>
                  <a:txBody>
                    <a:bodyPr/>
                    <a:lstStyle/>
                    <a:p>
                      <a:pPr algn="ctr"/>
                      <a:r>
                        <a:rPr lang="en-GB"/>
                        <a:t>Monday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PE (wear kit)</a:t>
                      </a:r>
                    </a:p>
                    <a:p>
                      <a:pPr algn="ctr"/>
                      <a:endParaRPr lang="en-GB" dirty="0"/>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dirty="0"/>
                    </a:p>
                  </a:txBody>
                  <a:tcPr anchor="ctr"/>
                </a:tc>
                <a:extLst>
                  <a:ext uri="{0D108BD9-81ED-4DB2-BD59-A6C34878D82A}">
                    <a16:rowId xmlns:a16="http://schemas.microsoft.com/office/drawing/2014/main" val="1777051361"/>
                  </a:ext>
                </a:extLst>
              </a:tr>
              <a:tr h="625066">
                <a:tc>
                  <a:txBody>
                    <a:bodyPr/>
                    <a:lstStyle/>
                    <a:p>
                      <a:pPr algn="ctr"/>
                      <a:r>
                        <a:rPr lang="en-GB"/>
                        <a:t>Tuesday</a:t>
                      </a:r>
                    </a:p>
                  </a:txBody>
                  <a:tcP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216567878"/>
                  </a:ext>
                </a:extLst>
              </a:tr>
              <a:tr h="670032">
                <a:tc>
                  <a:txBody>
                    <a:bodyPr/>
                    <a:lstStyle/>
                    <a:p>
                      <a:pPr algn="ctr"/>
                      <a:r>
                        <a:rPr lang="en-GB"/>
                        <a:t>Wednesday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p>
                  </a:txBody>
                  <a:tcPr anchor="ctr"/>
                </a:tc>
                <a:tc>
                  <a:txBody>
                    <a:bodyPr/>
                    <a:lstStyle/>
                    <a:p>
                      <a:pPr marL="0" marR="0" lvl="0" indent="0" algn="ctr" rtl="0" eaLnBrk="1" fontAlgn="auto" latinLnBrk="0" hangingPunct="1">
                        <a:lnSpc>
                          <a:spcPct val="100000"/>
                        </a:lnSpc>
                        <a:spcBef>
                          <a:spcPts val="0"/>
                        </a:spcBef>
                        <a:spcAft>
                          <a:spcPts val="0"/>
                        </a:spcAft>
                        <a:buFontTx/>
                        <a:buNone/>
                      </a:pPr>
                      <a:endParaRPr lang="en-GB" dirty="0"/>
                    </a:p>
                  </a:txBody>
                  <a:tcPr anchor="ctr"/>
                </a:tc>
                <a:extLst>
                  <a:ext uri="{0D108BD9-81ED-4DB2-BD59-A6C34878D82A}">
                    <a16:rowId xmlns:a16="http://schemas.microsoft.com/office/drawing/2014/main" val="3040501513"/>
                  </a:ext>
                </a:extLst>
              </a:tr>
              <a:tr h="625066">
                <a:tc>
                  <a:txBody>
                    <a:bodyPr/>
                    <a:lstStyle/>
                    <a:p>
                      <a:pPr algn="ctr"/>
                      <a:r>
                        <a:rPr lang="en-GB"/>
                        <a:t>Thursday</a:t>
                      </a:r>
                    </a:p>
                  </a:txBody>
                  <a:tcPr/>
                </a:tc>
                <a:tc>
                  <a:txBody>
                    <a:bodyPr/>
                    <a:lstStyle/>
                    <a:p>
                      <a:pPr algn="ctr"/>
                      <a:endParaRPr lang="en-GB" dirty="0"/>
                    </a:p>
                  </a:txBody>
                  <a:tcPr anchor="ctr"/>
                </a:tc>
                <a:tc>
                  <a:txBody>
                    <a:bodyPr/>
                    <a:lstStyle/>
                    <a:p>
                      <a:pPr marL="0" marR="0" lvl="0" indent="0" algn="ctr">
                        <a:lnSpc>
                          <a:spcPct val="100000"/>
                        </a:lnSpc>
                        <a:spcBef>
                          <a:spcPts val="0"/>
                        </a:spcBef>
                        <a:spcAft>
                          <a:spcPts val="0"/>
                        </a:spcAft>
                        <a:buClrTx/>
                        <a:buSzTx/>
                        <a:buFontTx/>
                        <a:buNone/>
                      </a:pPr>
                      <a:r>
                        <a:rPr lang="en-US" dirty="0"/>
                        <a:t>Homework due</a:t>
                      </a:r>
                      <a:endParaRPr lang="en-GB" dirty="0"/>
                    </a:p>
                  </a:txBody>
                  <a:tcPr anchor="ctr"/>
                </a:tc>
                <a:extLst>
                  <a:ext uri="{0D108BD9-81ED-4DB2-BD59-A6C34878D82A}">
                    <a16:rowId xmlns:a16="http://schemas.microsoft.com/office/drawing/2014/main" val="2395688092"/>
                  </a:ext>
                </a:extLst>
              </a:tr>
              <a:tr h="625066">
                <a:tc>
                  <a:txBody>
                    <a:bodyPr/>
                    <a:lstStyle/>
                    <a:p>
                      <a:pPr algn="ctr"/>
                      <a:r>
                        <a:rPr lang="en-GB"/>
                        <a:t>Friday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PE (wear kit)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Homework set </a:t>
                      </a:r>
                      <a:endParaRPr lang="en-US" dirty="0"/>
                    </a:p>
                    <a:p>
                      <a:pPr lvl="0" algn="ctr">
                        <a:buNone/>
                      </a:pPr>
                      <a:r>
                        <a:rPr lang="en-US" dirty="0"/>
                        <a:t>Achievement assembly</a:t>
                      </a:r>
                    </a:p>
                  </a:txBody>
                  <a:tcPr anchor="ctr"/>
                </a:tc>
                <a:extLst>
                  <a:ext uri="{0D108BD9-81ED-4DB2-BD59-A6C34878D82A}">
                    <a16:rowId xmlns:a16="http://schemas.microsoft.com/office/drawing/2014/main" val="4225498553"/>
                  </a:ext>
                </a:extLst>
              </a:tr>
            </a:tbl>
          </a:graphicData>
        </a:graphic>
      </p:graphicFrame>
      <p:sp>
        <p:nvSpPr>
          <p:cNvPr id="6" name="Rectangle 5"/>
          <p:cNvSpPr/>
          <p:nvPr/>
        </p:nvSpPr>
        <p:spPr>
          <a:xfrm>
            <a:off x="404949" y="5551714"/>
            <a:ext cx="11087462" cy="1200329"/>
          </a:xfrm>
          <a:prstGeom prst="rect">
            <a:avLst/>
          </a:prstGeom>
        </p:spPr>
        <p:txBody>
          <a:bodyPr wrap="square" lIns="91440" tIns="45720" rIns="91440" bIns="45720" anchor="t">
            <a:spAutoFit/>
          </a:bodyPr>
          <a:lstStyle/>
          <a:p>
            <a:pPr algn="ctr"/>
            <a:r>
              <a:rPr lang="en-GB"/>
              <a:t>Please note that for PE earrings (studs only) need to be removed once the ears have been pierced for 6 months. If your child cannot do this unaided please send them in without earrings on PE days. Pupils with newly pierced ears will be required to tape up their ears during PE lessons for safety reasons.</a:t>
            </a:r>
            <a:endParaRPr lang="en-US"/>
          </a:p>
        </p:txBody>
      </p:sp>
      <p:pic>
        <p:nvPicPr>
          <p:cNvPr id="8" name="Picture 7">
            <a:extLst>
              <a:ext uri="{FF2B5EF4-FFF2-40B4-BE49-F238E27FC236}">
                <a16:creationId xmlns:a16="http://schemas.microsoft.com/office/drawing/2014/main" id="{2D3408D9-B934-492A-A424-73B81B5F1291}"/>
              </a:ext>
            </a:extLst>
          </p:cNvPr>
          <p:cNvPicPr>
            <a:picLocks noChangeAspect="1"/>
          </p:cNvPicPr>
          <p:nvPr/>
        </p:nvPicPr>
        <p:blipFill>
          <a:blip r:embed="rId2"/>
          <a:stretch>
            <a:fillRect/>
          </a:stretch>
        </p:blipFill>
        <p:spPr>
          <a:xfrm>
            <a:off x="9837721" y="132162"/>
            <a:ext cx="2221757" cy="501132"/>
          </a:xfrm>
          <a:prstGeom prst="rect">
            <a:avLst/>
          </a:prstGeom>
        </p:spPr>
      </p:pic>
    </p:spTree>
    <p:extLst>
      <p:ext uri="{BB962C8B-B14F-4D97-AF65-F5344CB8AC3E}">
        <p14:creationId xmlns:p14="http://schemas.microsoft.com/office/powerpoint/2010/main" val="18958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sp>
        <p:nvSpPr>
          <p:cNvPr id="6" name="TextBox 5">
            <a:extLst>
              <a:ext uri="{FF2B5EF4-FFF2-40B4-BE49-F238E27FC236}">
                <a16:creationId xmlns:a16="http://schemas.microsoft.com/office/drawing/2014/main" id="{A021D709-2B91-4375-BFC7-7E7DEA8C7DC6}"/>
              </a:ext>
            </a:extLst>
          </p:cNvPr>
          <p:cNvSpPr txBox="1"/>
          <p:nvPr/>
        </p:nvSpPr>
        <p:spPr>
          <a:xfrm>
            <a:off x="431056" y="940486"/>
            <a:ext cx="11329888"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Phonics:</a:t>
            </a:r>
            <a:r>
              <a:rPr lang="en-US" dirty="0"/>
              <a:t> </a:t>
            </a:r>
          </a:p>
          <a:p>
            <a:r>
              <a:rPr lang="en-GB" dirty="0">
                <a:ea typeface="+mj-lt"/>
                <a:cs typeface="+mj-lt"/>
              </a:rPr>
              <a:t>This is taught daily for the Autumn term, focusing on reading one day and writing the next. There will be ongoing phonic interventions for children who did not pass the PSC in year 1 and daily reading. Please try to read with your child for 5-10 minutes each day as this will support what we are doing in class and promote a love of reading.</a:t>
            </a:r>
            <a:endParaRPr lang="en-GB" dirty="0"/>
          </a:p>
          <a:p>
            <a:endParaRPr lang="en-US" u="sng" dirty="0"/>
          </a:p>
          <a:p>
            <a:r>
              <a:rPr lang="en-US" u="sng" dirty="0"/>
              <a:t>English: </a:t>
            </a:r>
            <a:endParaRPr lang="en-US" dirty="0"/>
          </a:p>
          <a:p>
            <a:r>
              <a:rPr lang="en-GB" dirty="0">
                <a:ea typeface="+mj-lt"/>
                <a:cs typeface="+mj-lt"/>
              </a:rPr>
              <a:t>This is taught each day. Over the year there will be a continued focus on grammar, writing skills, spelling, and reading. We will learn a new text each half term that we will imitate, innovate and invent our own stories, letters, diaries, and reports. The text types that we are focusing on this term are; retelling a story, non-fiction (recount)</a:t>
            </a:r>
            <a:br>
              <a:rPr lang="en-GB" dirty="0">
                <a:ea typeface="+mj-lt"/>
                <a:cs typeface="+mj-lt"/>
              </a:rPr>
            </a:br>
            <a:br>
              <a:rPr lang="en-GB" dirty="0">
                <a:ea typeface="+mj-lt"/>
                <a:cs typeface="+mj-lt"/>
              </a:rPr>
            </a:br>
            <a:r>
              <a:rPr lang="en-GB" dirty="0">
                <a:ea typeface="+mj-lt"/>
                <a:cs typeface="+mj-lt"/>
              </a:rPr>
              <a:t>We expect most of the children to reach age-related expectations in English skills.</a:t>
            </a:r>
            <a:br>
              <a:rPr lang="en-GB" sz="2000" dirty="0"/>
            </a:br>
            <a:endParaRPr lang="en-US" sz="2000" dirty="0">
              <a:highlight>
                <a:srgbClr val="FFFF00"/>
              </a:highlight>
              <a:ea typeface="+mn-lt"/>
              <a:cs typeface="+mn-lt"/>
            </a:endParaRPr>
          </a:p>
          <a:p>
            <a:endParaRPr lang="en-US" sz="2000" u="sng" dirty="0">
              <a:highlight>
                <a:srgbClr val="FFFF00"/>
              </a:highlight>
              <a:ea typeface="+mn-lt"/>
              <a:cs typeface="+mn-lt"/>
            </a:endParaRPr>
          </a:p>
          <a:p>
            <a:endParaRPr lang="en-US" sz="2000" u="sng" dirty="0"/>
          </a:p>
        </p:txBody>
      </p:sp>
    </p:spTree>
    <p:extLst>
      <p:ext uri="{BB962C8B-B14F-4D97-AF65-F5344CB8AC3E}">
        <p14:creationId xmlns:p14="http://schemas.microsoft.com/office/powerpoint/2010/main" val="3503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sp>
        <p:nvSpPr>
          <p:cNvPr id="5" name="TextBox 4">
            <a:extLst>
              <a:ext uri="{FF2B5EF4-FFF2-40B4-BE49-F238E27FC236}">
                <a16:creationId xmlns:a16="http://schemas.microsoft.com/office/drawing/2014/main" id="{8AB9DBF4-6AF0-4313-8DFE-C070DDAA7FB3}"/>
              </a:ext>
            </a:extLst>
          </p:cNvPr>
          <p:cNvSpPr txBox="1"/>
          <p:nvPr/>
        </p:nvSpPr>
        <p:spPr>
          <a:xfrm>
            <a:off x="137795" y="572877"/>
            <a:ext cx="1132988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err="1"/>
              <a:t>Maths</a:t>
            </a:r>
            <a:r>
              <a:rPr lang="en-US" u="sng" dirty="0"/>
              <a:t>:</a:t>
            </a:r>
          </a:p>
          <a:p>
            <a:r>
              <a:rPr lang="en-GB" dirty="0">
                <a:cs typeface="Segoe UI"/>
              </a:rPr>
              <a:t>This is taught each day. This half-term we begin with number; specifically numbers to 100, place value and addition/subtraction.</a:t>
            </a:r>
          </a:p>
          <a:p>
            <a:endParaRPr lang="en-US" dirty="0"/>
          </a:p>
          <a:p>
            <a:r>
              <a:rPr lang="en-GB" dirty="0">
                <a:cs typeface="Segoe UI"/>
              </a:rPr>
              <a:t>Activities in maths lessons will require the children to think, question and apply skills they have. We aim to make them all confident and logical in their approach to work.</a:t>
            </a:r>
          </a:p>
          <a:p>
            <a:endParaRPr lang="en-GB" dirty="0">
              <a:cs typeface="Segoe UI"/>
            </a:endParaRPr>
          </a:p>
          <a:p>
            <a:r>
              <a:rPr lang="en-GB" dirty="0">
                <a:ea typeface="+mj-lt"/>
                <a:cs typeface="+mj-lt"/>
              </a:rPr>
              <a:t>We expect most of the children to reach age-related expectations in Maths skills. </a:t>
            </a:r>
            <a:r>
              <a:rPr lang="en-GB" dirty="0">
                <a:cs typeface="Segoe UI"/>
              </a:rPr>
              <a:t> ​</a:t>
            </a:r>
          </a:p>
          <a:p>
            <a:endParaRPr lang="en-GB" dirty="0">
              <a:cs typeface="Segoe UI"/>
            </a:endParaRPr>
          </a:p>
          <a:p>
            <a:endParaRPr lang="en-GB" dirty="0">
              <a:cs typeface="Segoe UI"/>
            </a:endParaRPr>
          </a:p>
          <a:p>
            <a:endParaRPr lang="en-US" dirty="0">
              <a:highlight>
                <a:srgbClr val="FFFF00"/>
              </a:highlight>
              <a:ea typeface="+mn-lt"/>
              <a:cs typeface="+mn-lt"/>
            </a:endParaRPr>
          </a:p>
          <a:p>
            <a:endParaRPr lang="en-US" u="sng" dirty="0">
              <a:highlight>
                <a:srgbClr val="FFFF00"/>
              </a:highlight>
              <a:ea typeface="+mn-lt"/>
              <a:cs typeface="+mn-lt"/>
            </a:endParaRPr>
          </a:p>
          <a:p>
            <a:endParaRPr lang="en-US" u="sng" dirty="0"/>
          </a:p>
        </p:txBody>
      </p:sp>
      <p:pic>
        <p:nvPicPr>
          <p:cNvPr id="3" name="Picture 2">
            <a:extLst>
              <a:ext uri="{FF2B5EF4-FFF2-40B4-BE49-F238E27FC236}">
                <a16:creationId xmlns:a16="http://schemas.microsoft.com/office/drawing/2014/main" id="{08F38191-14F9-41F4-AAF5-65417C1ECAD4}"/>
              </a:ext>
            </a:extLst>
          </p:cNvPr>
          <p:cNvPicPr>
            <a:picLocks noChangeAspect="1"/>
          </p:cNvPicPr>
          <p:nvPr/>
        </p:nvPicPr>
        <p:blipFill>
          <a:blip r:embed="rId3"/>
          <a:stretch>
            <a:fillRect/>
          </a:stretch>
        </p:blipFill>
        <p:spPr>
          <a:xfrm>
            <a:off x="279918" y="3271955"/>
            <a:ext cx="9601200" cy="2902519"/>
          </a:xfrm>
          <a:prstGeom prst="rect">
            <a:avLst/>
          </a:prstGeom>
        </p:spPr>
      </p:pic>
    </p:spTree>
    <p:extLst>
      <p:ext uri="{BB962C8B-B14F-4D97-AF65-F5344CB8AC3E}">
        <p14:creationId xmlns:p14="http://schemas.microsoft.com/office/powerpoint/2010/main" val="95673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pic>
        <p:nvPicPr>
          <p:cNvPr id="4" name="Picture 3">
            <a:extLst>
              <a:ext uri="{FF2B5EF4-FFF2-40B4-BE49-F238E27FC236}">
                <a16:creationId xmlns:a16="http://schemas.microsoft.com/office/drawing/2014/main" id="{ACA1158E-238A-47DE-9EA9-06B6EFA7F08E}"/>
              </a:ext>
            </a:extLst>
          </p:cNvPr>
          <p:cNvPicPr>
            <a:picLocks noChangeAspect="1"/>
          </p:cNvPicPr>
          <p:nvPr/>
        </p:nvPicPr>
        <p:blipFill>
          <a:blip r:embed="rId2"/>
          <a:stretch>
            <a:fillRect/>
          </a:stretch>
        </p:blipFill>
        <p:spPr>
          <a:xfrm>
            <a:off x="10303309" y="0"/>
            <a:ext cx="1807526" cy="572877"/>
          </a:xfrm>
          <a:prstGeom prst="rect">
            <a:avLst/>
          </a:prstGeom>
        </p:spPr>
      </p:pic>
      <p:sp>
        <p:nvSpPr>
          <p:cNvPr id="6" name="TextBox 5">
            <a:extLst>
              <a:ext uri="{FF2B5EF4-FFF2-40B4-BE49-F238E27FC236}">
                <a16:creationId xmlns:a16="http://schemas.microsoft.com/office/drawing/2014/main" id="{6D5F937E-8618-4249-989C-18798A09274C}"/>
              </a:ext>
            </a:extLst>
          </p:cNvPr>
          <p:cNvSpPr txBox="1"/>
          <p:nvPr/>
        </p:nvSpPr>
        <p:spPr>
          <a:xfrm>
            <a:off x="431056" y="851072"/>
            <a:ext cx="11036627" cy="55644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u="sng" dirty="0">
                <a:latin typeface="+mj-lt"/>
              </a:rPr>
              <a:t>Science</a:t>
            </a:r>
            <a:r>
              <a:rPr lang="en-US" sz="2400" dirty="0">
                <a:latin typeface="+mj-lt"/>
              </a:rPr>
              <a:t>: Habitats</a:t>
            </a:r>
            <a:br>
              <a:rPr lang="en-US" sz="2400" dirty="0">
                <a:latin typeface="+mj-lt"/>
              </a:rPr>
            </a:br>
            <a:r>
              <a:rPr lang="en-US" sz="2400" u="sng" dirty="0">
                <a:latin typeface="+mj-lt"/>
              </a:rPr>
              <a:t>Geography</a:t>
            </a:r>
            <a:r>
              <a:rPr lang="en-US" sz="2400" dirty="0">
                <a:latin typeface="+mj-lt"/>
              </a:rPr>
              <a:t>: Oceans and Continents, Antarctica </a:t>
            </a:r>
          </a:p>
          <a:p>
            <a:pPr>
              <a:lnSpc>
                <a:spcPct val="150000"/>
              </a:lnSpc>
            </a:pPr>
            <a:r>
              <a:rPr lang="en-US" sz="2400" u="sng" dirty="0">
                <a:latin typeface="+mj-lt"/>
              </a:rPr>
              <a:t>History</a:t>
            </a:r>
            <a:r>
              <a:rPr lang="en-US" sz="2400" dirty="0">
                <a:latin typeface="+mj-lt"/>
              </a:rPr>
              <a:t>: </a:t>
            </a:r>
            <a:r>
              <a:rPr lang="en-US" sz="2400" dirty="0"/>
              <a:t>Ernest Shackleton, </a:t>
            </a:r>
            <a:r>
              <a:rPr lang="en-US" sz="2400" dirty="0">
                <a:latin typeface="+mj-lt"/>
              </a:rPr>
              <a:t>Black History (Black History month in October) </a:t>
            </a:r>
            <a:br>
              <a:rPr lang="en-US" sz="2400" dirty="0">
                <a:latin typeface="+mj-lt"/>
              </a:rPr>
            </a:br>
            <a:r>
              <a:rPr lang="en-US" sz="2400" u="sng" dirty="0">
                <a:latin typeface="+mj-lt"/>
              </a:rPr>
              <a:t>RE</a:t>
            </a:r>
            <a:r>
              <a:rPr lang="en-US" sz="2400" dirty="0">
                <a:latin typeface="+mj-lt"/>
              </a:rPr>
              <a:t>: How can we make good choices?</a:t>
            </a:r>
          </a:p>
          <a:p>
            <a:pPr>
              <a:lnSpc>
                <a:spcPct val="150000"/>
              </a:lnSpc>
            </a:pPr>
            <a:r>
              <a:rPr lang="en-US" sz="2400" u="sng" dirty="0">
                <a:latin typeface="+mj-lt"/>
              </a:rPr>
              <a:t>PSHE</a:t>
            </a:r>
            <a:r>
              <a:rPr lang="en-US" sz="2400" dirty="0">
                <a:latin typeface="+mj-lt"/>
              </a:rPr>
              <a:t>: Mental health, wellbeing and friendships</a:t>
            </a:r>
          </a:p>
          <a:p>
            <a:pPr>
              <a:lnSpc>
                <a:spcPct val="150000"/>
              </a:lnSpc>
            </a:pPr>
            <a:r>
              <a:rPr lang="en-US" sz="2400" u="sng" dirty="0">
                <a:latin typeface="+mj-lt"/>
              </a:rPr>
              <a:t>Art</a:t>
            </a:r>
            <a:r>
              <a:rPr lang="en-US" sz="2400" dirty="0">
                <a:latin typeface="+mj-lt"/>
              </a:rPr>
              <a:t>: </a:t>
            </a:r>
            <a:r>
              <a:rPr lang="en-US" sz="2400" dirty="0" err="1">
                <a:latin typeface="+mj-lt"/>
              </a:rPr>
              <a:t>Colour</a:t>
            </a:r>
            <a:r>
              <a:rPr lang="en-US" sz="2400" dirty="0">
                <a:latin typeface="+mj-lt"/>
              </a:rPr>
              <a:t> mixing, primary and secondary </a:t>
            </a:r>
            <a:r>
              <a:rPr lang="en-US" sz="2400" dirty="0" err="1">
                <a:latin typeface="+mj-lt"/>
              </a:rPr>
              <a:t>colours</a:t>
            </a:r>
            <a:r>
              <a:rPr lang="en-US" sz="2400" dirty="0">
                <a:latin typeface="+mj-lt"/>
              </a:rPr>
              <a:t>, painting </a:t>
            </a:r>
            <a:br>
              <a:rPr lang="en-US" sz="2400" dirty="0">
                <a:latin typeface="+mj-lt"/>
              </a:rPr>
            </a:br>
            <a:r>
              <a:rPr lang="en-US" sz="2400" u="sng" dirty="0">
                <a:latin typeface="+mj-lt"/>
              </a:rPr>
              <a:t>Computing</a:t>
            </a:r>
            <a:r>
              <a:rPr lang="en-US" sz="2400" dirty="0">
                <a:latin typeface="+mj-lt"/>
              </a:rPr>
              <a:t>: Online Safety, learning about computer skills</a:t>
            </a:r>
            <a:br>
              <a:rPr lang="en-US" sz="2400" dirty="0">
                <a:latin typeface="+mj-lt"/>
              </a:rPr>
            </a:br>
            <a:r>
              <a:rPr lang="en-US" sz="2400" u="sng" dirty="0">
                <a:latin typeface="+mj-lt"/>
              </a:rPr>
              <a:t>Music</a:t>
            </a:r>
            <a:r>
              <a:rPr lang="en-US" sz="2400" dirty="0">
                <a:latin typeface="+mj-lt"/>
              </a:rPr>
              <a:t>: Charanga online music resource</a:t>
            </a:r>
            <a:endParaRPr lang="en-US" dirty="0"/>
          </a:p>
          <a:p>
            <a:pPr>
              <a:lnSpc>
                <a:spcPct val="150000"/>
              </a:lnSpc>
            </a:pPr>
            <a:r>
              <a:rPr lang="en-US" sz="2400" u="sng" dirty="0">
                <a:latin typeface="+mj-lt"/>
                <a:cs typeface="Calibri"/>
              </a:rPr>
              <a:t>PE</a:t>
            </a:r>
            <a:r>
              <a:rPr lang="en-US" sz="2400" dirty="0">
                <a:latin typeface="+mj-lt"/>
                <a:cs typeface="Calibri"/>
              </a:rPr>
              <a:t>: </a:t>
            </a:r>
            <a:r>
              <a:rPr lang="en-US" sz="2400" dirty="0" err="1">
                <a:latin typeface="+mj-lt"/>
                <a:cs typeface="Calibri"/>
              </a:rPr>
              <a:t>Practising</a:t>
            </a:r>
            <a:r>
              <a:rPr lang="en-US" sz="2400" dirty="0">
                <a:latin typeface="+mj-lt"/>
                <a:cs typeface="Calibri"/>
              </a:rPr>
              <a:t> and enhancing basic skills, teambuilding</a:t>
            </a:r>
            <a:br>
              <a:rPr lang="en-US" sz="2400" dirty="0">
                <a:latin typeface="+mj-lt"/>
                <a:cs typeface="Calibri"/>
              </a:rPr>
            </a:br>
            <a:r>
              <a:rPr lang="en-US" sz="2400" dirty="0">
                <a:latin typeface="+mj-lt"/>
                <a:cs typeface="Calibri"/>
              </a:rPr>
              <a:t>(PE will be on Monday pm and Friday pm – wear PE kit to school)</a:t>
            </a:r>
            <a:endParaRPr lang="en-US" sz="2400" dirty="0">
              <a:latin typeface="+mj-lt"/>
            </a:endParaRPr>
          </a:p>
        </p:txBody>
      </p:sp>
    </p:spTree>
    <p:extLst>
      <p:ext uri="{BB962C8B-B14F-4D97-AF65-F5344CB8AC3E}">
        <p14:creationId xmlns:p14="http://schemas.microsoft.com/office/powerpoint/2010/main" val="32217720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d6de035-965f-4c5c-b706-90b30598c892">
      <UserInfo>
        <DisplayName>James Clay</DisplayName>
        <AccountId>6</AccountId>
        <AccountType/>
      </UserInfo>
    </SharedWithUsers>
    <lcf76f155ced4ddcb4097134ff3c332f xmlns="d49c4a8b-676c-4bce-87e8-3cd21701efe0">
      <Terms xmlns="http://schemas.microsoft.com/office/infopath/2007/PartnerControls"/>
    </lcf76f155ced4ddcb4097134ff3c332f>
    <TaxCatchAll xmlns="1d6de035-965f-4c5c-b706-90b30598c892" xsi:nil="true"/>
    <_Flow_SignoffStatus xmlns="d49c4a8b-676c-4bce-87e8-3cd21701ef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23DF3BE99CC44DAE1014EFEC6E6CEF" ma:contentTypeVersion="19" ma:contentTypeDescription="Create a new document." ma:contentTypeScope="" ma:versionID="d397eeb24467bdf1aad183545b91aab4">
  <xsd:schema xmlns:xsd="http://www.w3.org/2001/XMLSchema" xmlns:xs="http://www.w3.org/2001/XMLSchema" xmlns:p="http://schemas.microsoft.com/office/2006/metadata/properties" xmlns:ns2="d49c4a8b-676c-4bce-87e8-3cd21701efe0" xmlns:ns3="1d6de035-965f-4c5c-b706-90b30598c892" targetNamespace="http://schemas.microsoft.com/office/2006/metadata/properties" ma:root="true" ma:fieldsID="8fdd50a9af65bb4fdc42ffd668ff8c1e" ns2:_="" ns3:_="">
    <xsd:import namespace="d49c4a8b-676c-4bce-87e8-3cd21701efe0"/>
    <xsd:import namespace="1d6de035-965f-4c5c-b706-90b30598c8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c4a8b-676c-4bce-87e8-3cd21701e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1276bf-0ae5-4bdd-9ac1-c5f221591d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de035-965f-4c5c-b706-90b30598c8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4cdd48-ec8a-40d6-8809-41066a3af25e}" ma:internalName="TaxCatchAll" ma:showField="CatchAllData" ma:web="1d6de035-965f-4c5c-b706-90b30598c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B762C-82E8-4614-9C73-D6B779B893D3}">
  <ds:schemaRefs>
    <ds:schemaRef ds:uri="http://schemas.microsoft.com/sharepoint/v3/contenttype/forms"/>
  </ds:schemaRefs>
</ds:datastoreItem>
</file>

<file path=customXml/itemProps2.xml><?xml version="1.0" encoding="utf-8"?>
<ds:datastoreItem xmlns:ds="http://schemas.openxmlformats.org/officeDocument/2006/customXml" ds:itemID="{44F5202F-1990-4DAC-843C-3CE0C33572D7}">
  <ds:schemaRefs>
    <ds:schemaRef ds:uri="http://schemas.microsoft.com/office/2006/metadata/properties"/>
    <ds:schemaRef ds:uri="ae6dc495-055f-40fc-8a39-7b44153dbd26"/>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24881bc-1932-48cf-8506-31f688a36ad2"/>
    <ds:schemaRef ds:uri="http://www.w3.org/XML/1998/namespace"/>
  </ds:schemaRefs>
</ds:datastoreItem>
</file>

<file path=customXml/itemProps3.xml><?xml version="1.0" encoding="utf-8"?>
<ds:datastoreItem xmlns:ds="http://schemas.openxmlformats.org/officeDocument/2006/customXml" ds:itemID="{6CE2E4A2-DE26-4004-9314-C7D6F718695A}"/>
</file>

<file path=docProps/app.xml><?xml version="1.0" encoding="utf-8"?>
<Properties xmlns="http://schemas.openxmlformats.org/officeDocument/2006/extended-properties" xmlns:vt="http://schemas.openxmlformats.org/officeDocument/2006/docPropsVTypes">
  <Template>Facet</Template>
  <TotalTime>101</TotalTime>
  <Words>1959</Words>
  <Application>Microsoft Office PowerPoint</Application>
  <PresentationFormat>Widescreen</PresentationFormat>
  <Paragraphs>197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Segoe UI</vt:lpstr>
      <vt:lpstr>Symbol</vt:lpstr>
      <vt:lpstr>Times New Roman</vt:lpstr>
      <vt:lpstr>Trebuchet MS</vt:lpstr>
      <vt:lpstr>Wingdings 3</vt:lpstr>
      <vt:lpstr>Facet</vt:lpstr>
      <vt:lpstr>Meet the teacher </vt:lpstr>
      <vt:lpstr>Staffing</vt:lpstr>
      <vt:lpstr>Child protection Staff</vt:lpstr>
      <vt:lpstr>Daily timings</vt:lpstr>
      <vt:lpstr>Timetable </vt:lpstr>
      <vt:lpstr>Weekly Events</vt:lpstr>
      <vt:lpstr>Topics this term. </vt:lpstr>
      <vt:lpstr>Topics this term. </vt:lpstr>
      <vt:lpstr>Topics this term. </vt:lpstr>
      <vt:lpstr>Homework</vt:lpstr>
      <vt:lpstr>Homework</vt:lpstr>
      <vt:lpstr>Possible trips and events</vt:lpstr>
      <vt:lpstr>Uniform</vt:lpstr>
      <vt:lpstr>Uniform</vt:lpstr>
      <vt:lpstr>Communication</vt:lpstr>
      <vt:lpstr>Home School Agreement </vt:lpstr>
      <vt:lpstr>Equipment</vt:lpstr>
      <vt:lpstr>Attendance.  </vt:lpstr>
      <vt:lpstr>PowerPoint Presentation</vt:lpstr>
      <vt:lpstr>Restorative Behaviour</vt:lpstr>
      <vt:lpstr>Frequently Asked Questions</vt:lpstr>
      <vt:lpstr>Data Checking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James Clay</dc:creator>
  <cp:lastModifiedBy>Glenda Jennings</cp:lastModifiedBy>
  <cp:revision>87</cp:revision>
  <dcterms:created xsi:type="dcterms:W3CDTF">2019-09-23T16:21:40Z</dcterms:created>
  <dcterms:modified xsi:type="dcterms:W3CDTF">2024-09-05T13:44:28Z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0x0101007323DF3BE99CC44DAE1014EFEC6E6CEF</vt:lpwstr>
  </property>
  <property fmtid="{D5CDD505-2E9C-101B-9397-08002B2CF9AE}" pid="3" name="MediaServiceImageTags">
    <vt:lpwstr/>
  </property>
</Properties>
</file>