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4"/>
  </p:sldMasterIdLst>
  <p:sldIdLst>
    <p:sldId id="256" r:id="rId5"/>
    <p:sldId id="283" r:id="rId6"/>
    <p:sldId id="296" r:id="rId7"/>
    <p:sldId id="297" r:id="rId8"/>
    <p:sldId id="286" r:id="rId9"/>
    <p:sldId id="269" r:id="rId10"/>
    <p:sldId id="267" r:id="rId11"/>
    <p:sldId id="258" r:id="rId12"/>
    <p:sldId id="275" r:id="rId13"/>
    <p:sldId id="298" r:id="rId14"/>
    <p:sldId id="284" r:id="rId15"/>
    <p:sldId id="263" r:id="rId16"/>
    <p:sldId id="262" r:id="rId17"/>
    <p:sldId id="282" r:id="rId18"/>
    <p:sldId id="260" r:id="rId19"/>
    <p:sldId id="293" r:id="rId20"/>
    <p:sldId id="288" r:id="rId21"/>
    <p:sldId id="287" r:id="rId22"/>
    <p:sldId id="280" r:id="rId23"/>
    <p:sldId id="295" r:id="rId24"/>
    <p:sldId id="265" r:id="rId25"/>
    <p:sldId id="266" r:id="rId26"/>
    <p:sldId id="264"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93E46D-A4AE-051E-368D-C050F9BD8A8D}" v="345" dt="2026-09-07T18:54:11.8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3236392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2611984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2204866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55A8C1A-D6E8-4EE0-9823-B16214233CA4}"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3904411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55A8C1A-D6E8-4EE0-9823-B16214233CA4}" type="datetimeFigureOut">
              <a:rPr lang="en-GB" smtClean="0"/>
              <a:t>14/09/2026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1854567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C55A8C1A-D6E8-4EE0-9823-B16214233CA4}" type="datetimeFigureOut">
              <a:rPr lang="en-GB" smtClean="0"/>
              <a:t>14/09/2026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3485091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5A8C1A-D6E8-4EE0-9823-B16214233CA4}" type="datetimeFigureOut">
              <a:rPr lang="en-GB" smtClean="0"/>
              <a:t>14/09/2026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1452566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55A8C1A-D6E8-4EE0-9823-B16214233CA4}"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540023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92C77A-4C92-4F8D-AAF8-51BBCCA12D6A}" type="slidenum">
              <a:rPr lang="en-GB" smtClean="0"/>
              <a:t>‹#›</a:t>
            </a:fld>
            <a:endParaRPr lang="en-GB"/>
          </a:p>
        </p:txBody>
      </p:sp>
      <p:sp>
        <p:nvSpPr>
          <p:cNvPr id="5" name="Date Placeholder 4"/>
          <p:cNvSpPr>
            <a:spLocks noGrp="1"/>
          </p:cNvSpPr>
          <p:nvPr>
            <p:ph type="dt" sz="half" idx="10"/>
          </p:nvPr>
        </p:nvSpPr>
        <p:spPr/>
        <p:txBody>
          <a:bodyPr/>
          <a:lstStyle/>
          <a:p>
            <a:fld id="{C55A8C1A-D6E8-4EE0-9823-B16214233CA4}" type="datetimeFigureOut">
              <a:rPr lang="en-GB" smtClean="0"/>
              <a:t>14/09/2026</a:t>
            </a:fld>
            <a:endParaRPr lang="en-GB"/>
          </a:p>
        </p:txBody>
      </p:sp>
    </p:spTree>
    <p:extLst>
      <p:ext uri="{BB962C8B-B14F-4D97-AF65-F5344CB8AC3E}">
        <p14:creationId xmlns:p14="http://schemas.microsoft.com/office/powerpoint/2010/main" val="3550482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2241625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221828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1123107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29999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2284892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3325103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2257723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55A8C1A-D6E8-4EE0-9823-B16214233CA4}" type="datetimeFigureOut">
              <a:rPr lang="en-GB" smtClean="0"/>
              <a:t>14/09/2026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D92C77A-4C92-4F8D-AAF8-51BBCCA12D6A}" type="slidenum">
              <a:rPr lang="en-GB" smtClean="0"/>
              <a:t>‹#›</a:t>
            </a:fld>
            <a:endParaRPr lang="en-GB"/>
          </a:p>
        </p:txBody>
      </p:sp>
    </p:spTree>
    <p:extLst>
      <p:ext uri="{BB962C8B-B14F-4D97-AF65-F5344CB8AC3E}">
        <p14:creationId xmlns:p14="http://schemas.microsoft.com/office/powerpoint/2010/main" val="178733440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www.nnparenttoolkit.org.uk/information-for-parents/"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www.theschoolrun.com/"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www.manstonprimary.co.uk/page/?title=Uniform&amp;pid=17" TargetMode="External"/><Relationship Id="rId2" Type="http://schemas.openxmlformats.org/officeDocument/2006/relationships/hyperlink" Target="https://www.uniwears.co.uk/info@uniwears.co.uk"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hyperlink" Target="mailto:manston.primar@Manston.leeds.sch.uk" TargetMode="External"/><Relationship Id="rId2" Type="http://schemas.openxmlformats.org/officeDocument/2006/relationships/image" Target="../media/image15.png"/><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hyperlink" Target="mailto:no-reply@mail.arbor-education.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gov.uk/government/collections/multiplication-tables-check"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mailto:kerri.meah@manston.leeds.sch.uk" TargetMode="External"/><Relationship Id="rId2" Type="http://schemas.openxmlformats.org/officeDocument/2006/relationships/hyperlink" Target="mailto:manston.primary@manston/leeds/sch.uk" TargetMode="Externa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hyperlink" Target="mailto:karen.cartwright@manston.leeds.sch.uk" TargetMode="External"/><Relationship Id="rId4" Type="http://schemas.openxmlformats.org/officeDocument/2006/relationships/hyperlink" Target="mailto:maisy.Dutton@manston.leeds.sch.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2372" y="2039639"/>
            <a:ext cx="4980373" cy="884329"/>
          </a:xfrm>
        </p:spPr>
        <p:txBody>
          <a:bodyPr>
            <a:normAutofit fontScale="90000"/>
          </a:bodyPr>
          <a:lstStyle/>
          <a:p>
            <a:r>
              <a:rPr lang="en-GB">
                <a:latin typeface="Arial" panose="020B0604020202020204" pitchFamily="34" charset="0"/>
                <a:cs typeface="Arial" panose="020B0604020202020204" pitchFamily="34" charset="0"/>
              </a:rPr>
              <a:t>Meet the teacher </a:t>
            </a:r>
          </a:p>
        </p:txBody>
      </p:sp>
      <p:sp>
        <p:nvSpPr>
          <p:cNvPr id="5" name="Subtitle 4">
            <a:extLst>
              <a:ext uri="{FF2B5EF4-FFF2-40B4-BE49-F238E27FC236}">
                <a16:creationId xmlns:a16="http://schemas.microsoft.com/office/drawing/2014/main" id="{19C25204-0C50-4A25-A631-7F30FED99C53}"/>
              </a:ext>
            </a:extLst>
          </p:cNvPr>
          <p:cNvSpPr>
            <a:spLocks noGrp="1"/>
          </p:cNvSpPr>
          <p:nvPr>
            <p:ph type="subTitle" idx="1"/>
          </p:nvPr>
        </p:nvSpPr>
        <p:spPr>
          <a:xfrm>
            <a:off x="1124505" y="2768929"/>
            <a:ext cx="4604551" cy="1021836"/>
          </a:xfrm>
        </p:spPr>
        <p:txBody>
          <a:bodyPr>
            <a:normAutofit/>
          </a:bodyPr>
          <a:lstStyle/>
          <a:p>
            <a:pPr algn="l"/>
            <a:r>
              <a:rPr lang="en-GB" sz="3200" dirty="0"/>
              <a:t>September 2026</a:t>
            </a:r>
          </a:p>
        </p:txBody>
      </p:sp>
      <p:pic>
        <p:nvPicPr>
          <p:cNvPr id="6" name="Picture 5">
            <a:extLst>
              <a:ext uri="{FF2B5EF4-FFF2-40B4-BE49-F238E27FC236}">
                <a16:creationId xmlns:a16="http://schemas.microsoft.com/office/drawing/2014/main" id="{21E2681D-09FA-4B3A-A926-286BA83CE4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2372" y="0"/>
            <a:ext cx="2565109" cy="701375"/>
          </a:xfrm>
          <a:prstGeom prst="rect">
            <a:avLst/>
          </a:prstGeom>
        </p:spPr>
      </p:pic>
    </p:spTree>
    <p:extLst>
      <p:ext uri="{BB962C8B-B14F-4D97-AF65-F5344CB8AC3E}">
        <p14:creationId xmlns:p14="http://schemas.microsoft.com/office/powerpoint/2010/main" val="2741429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344" y="293453"/>
            <a:ext cx="8791575" cy="884329"/>
          </a:xfrm>
        </p:spPr>
        <p:txBody>
          <a:bodyPr/>
          <a:lstStyle/>
          <a:p>
            <a:pPr algn="l"/>
            <a:r>
              <a:rPr lang="en-GB">
                <a:latin typeface="Arial" panose="020B0604020202020204" pitchFamily="34" charset="0"/>
                <a:cs typeface="Arial" panose="020B0604020202020204" pitchFamily="34" charset="0"/>
              </a:rPr>
              <a:t>Staffing</a:t>
            </a:r>
          </a:p>
        </p:txBody>
      </p:sp>
      <p:sp>
        <p:nvSpPr>
          <p:cNvPr id="3" name="Subtitle 2"/>
          <p:cNvSpPr>
            <a:spLocks noGrp="1"/>
          </p:cNvSpPr>
          <p:nvPr>
            <p:ph type="subTitle" idx="1"/>
          </p:nvPr>
        </p:nvSpPr>
        <p:spPr>
          <a:xfrm>
            <a:off x="838343" y="1048160"/>
            <a:ext cx="8791575" cy="792783"/>
          </a:xfrm>
        </p:spPr>
        <p:txBody>
          <a:bodyPr>
            <a:normAutofit/>
          </a:bodyPr>
          <a:lstStyle/>
          <a:p>
            <a:pPr algn="l"/>
            <a:r>
              <a:rPr lang="en-GB" sz="3600" dirty="0"/>
              <a:t>Year 6  2026-27</a:t>
            </a:r>
          </a:p>
        </p:txBody>
      </p:sp>
      <p:sp>
        <p:nvSpPr>
          <p:cNvPr id="8" name="TextBox 7"/>
          <p:cNvSpPr txBox="1"/>
          <p:nvPr/>
        </p:nvSpPr>
        <p:spPr>
          <a:xfrm>
            <a:off x="6480073" y="5165816"/>
            <a:ext cx="2584510" cy="461665"/>
          </a:xfrm>
          <a:prstGeom prst="rect">
            <a:avLst/>
          </a:prstGeom>
          <a:noFill/>
        </p:spPr>
        <p:txBody>
          <a:bodyPr wrap="square" lIns="91440" tIns="45720" rIns="91440" bIns="45720" rtlCol="0" anchor="t">
            <a:spAutoFit/>
          </a:bodyPr>
          <a:lstStyle/>
          <a:p>
            <a:r>
              <a:rPr lang="en-GB" sz="2400" b="1"/>
              <a:t> </a:t>
            </a:r>
          </a:p>
        </p:txBody>
      </p:sp>
      <p:pic>
        <p:nvPicPr>
          <p:cNvPr id="4" name="Picture 3">
            <a:extLst>
              <a:ext uri="{FF2B5EF4-FFF2-40B4-BE49-F238E27FC236}">
                <a16:creationId xmlns:a16="http://schemas.microsoft.com/office/drawing/2014/main" id="{DF89BE1E-A1CE-4510-A813-B9E1F3E0BC72}"/>
              </a:ext>
            </a:extLst>
          </p:cNvPr>
          <p:cNvPicPr>
            <a:picLocks noChangeAspect="1"/>
          </p:cNvPicPr>
          <p:nvPr/>
        </p:nvPicPr>
        <p:blipFill>
          <a:blip r:embed="rId2"/>
          <a:stretch>
            <a:fillRect/>
          </a:stretch>
        </p:blipFill>
        <p:spPr>
          <a:xfrm>
            <a:off x="9838944" y="136903"/>
            <a:ext cx="2221757" cy="501132"/>
          </a:xfrm>
          <a:prstGeom prst="rect">
            <a:avLst/>
          </a:prstGeom>
        </p:spPr>
      </p:pic>
      <p:pic>
        <p:nvPicPr>
          <p:cNvPr id="11" name="Picture 10">
            <a:extLst>
              <a:ext uri="{FF2B5EF4-FFF2-40B4-BE49-F238E27FC236}">
                <a16:creationId xmlns:a16="http://schemas.microsoft.com/office/drawing/2014/main" id="{A0F3B8C4-1305-43D2-B7ED-D06704EBA6CC}"/>
              </a:ext>
            </a:extLst>
          </p:cNvPr>
          <p:cNvPicPr>
            <a:picLocks noChangeAspect="1"/>
          </p:cNvPicPr>
          <p:nvPr/>
        </p:nvPicPr>
        <p:blipFill>
          <a:blip r:embed="rId3"/>
          <a:stretch>
            <a:fillRect/>
          </a:stretch>
        </p:blipFill>
        <p:spPr>
          <a:xfrm>
            <a:off x="61329" y="1624052"/>
            <a:ext cx="5611008" cy="4620270"/>
          </a:xfrm>
          <a:prstGeom prst="rect">
            <a:avLst/>
          </a:prstGeom>
        </p:spPr>
      </p:pic>
      <p:pic>
        <p:nvPicPr>
          <p:cNvPr id="12" name="Picture 11">
            <a:extLst>
              <a:ext uri="{FF2B5EF4-FFF2-40B4-BE49-F238E27FC236}">
                <a16:creationId xmlns:a16="http://schemas.microsoft.com/office/drawing/2014/main" id="{973BDE06-EB6E-4330-BE3C-9FD95C39A4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72337" y="1665128"/>
            <a:ext cx="2127857" cy="3191786"/>
          </a:xfrm>
          <a:prstGeom prst="rect">
            <a:avLst/>
          </a:prstGeom>
        </p:spPr>
      </p:pic>
      <p:pic>
        <p:nvPicPr>
          <p:cNvPr id="15" name="Picture 14">
            <a:extLst>
              <a:ext uri="{FF2B5EF4-FFF2-40B4-BE49-F238E27FC236}">
                <a16:creationId xmlns:a16="http://schemas.microsoft.com/office/drawing/2014/main" id="{A1B1E0D5-F4E1-4282-B135-4FC864F200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14072" y="1758790"/>
            <a:ext cx="1948206" cy="2922309"/>
          </a:xfrm>
          <a:prstGeom prst="rect">
            <a:avLst/>
          </a:prstGeom>
        </p:spPr>
      </p:pic>
      <p:pic>
        <p:nvPicPr>
          <p:cNvPr id="17" name="Picture 16">
            <a:extLst>
              <a:ext uri="{FF2B5EF4-FFF2-40B4-BE49-F238E27FC236}">
                <a16:creationId xmlns:a16="http://schemas.microsoft.com/office/drawing/2014/main" id="{EAE723DC-61F3-45E6-8BE9-8869AF5363A4}"/>
              </a:ext>
            </a:extLst>
          </p:cNvPr>
          <p:cNvPicPr>
            <a:picLocks noChangeAspect="1"/>
          </p:cNvPicPr>
          <p:nvPr/>
        </p:nvPicPr>
        <p:blipFill>
          <a:blip r:embed="rId6"/>
          <a:stretch>
            <a:fillRect/>
          </a:stretch>
        </p:blipFill>
        <p:spPr>
          <a:xfrm>
            <a:off x="10282232" y="2101112"/>
            <a:ext cx="1908213" cy="2548349"/>
          </a:xfrm>
          <a:prstGeom prst="rect">
            <a:avLst/>
          </a:prstGeom>
        </p:spPr>
      </p:pic>
      <p:sp>
        <p:nvSpPr>
          <p:cNvPr id="18" name="TextBox 17">
            <a:extLst>
              <a:ext uri="{FF2B5EF4-FFF2-40B4-BE49-F238E27FC236}">
                <a16:creationId xmlns:a16="http://schemas.microsoft.com/office/drawing/2014/main" id="{5DFA6D52-92C3-4442-BFD9-5FE25F3C5E14}"/>
              </a:ext>
            </a:extLst>
          </p:cNvPr>
          <p:cNvSpPr txBox="1"/>
          <p:nvPr/>
        </p:nvSpPr>
        <p:spPr>
          <a:xfrm>
            <a:off x="5672337" y="4897990"/>
            <a:ext cx="3287826" cy="1200329"/>
          </a:xfrm>
          <a:prstGeom prst="rect">
            <a:avLst/>
          </a:prstGeom>
          <a:noFill/>
        </p:spPr>
        <p:txBody>
          <a:bodyPr wrap="square" lIns="91440" tIns="45720" rIns="91440" bIns="45720" rtlCol="0" anchor="t">
            <a:spAutoFit/>
          </a:bodyPr>
          <a:lstStyle/>
          <a:p>
            <a:r>
              <a:rPr lang="en-GB" sz="2400" b="1" dirty="0"/>
              <a:t>Mrs Smith-</a:t>
            </a:r>
          </a:p>
          <a:p>
            <a:r>
              <a:rPr lang="en-GB" sz="2400" b="1" dirty="0"/>
              <a:t>Learning Support </a:t>
            </a:r>
          </a:p>
          <a:p>
            <a:r>
              <a:rPr lang="en-GB" sz="2400" b="1" dirty="0"/>
              <a:t>Mon-Thurs </a:t>
            </a:r>
          </a:p>
        </p:txBody>
      </p:sp>
      <p:sp>
        <p:nvSpPr>
          <p:cNvPr id="19" name="TextBox 18">
            <a:extLst>
              <a:ext uri="{FF2B5EF4-FFF2-40B4-BE49-F238E27FC236}">
                <a16:creationId xmlns:a16="http://schemas.microsoft.com/office/drawing/2014/main" id="{A5A2C3F7-DEB6-4453-9E71-CD13EAD47F62}"/>
              </a:ext>
            </a:extLst>
          </p:cNvPr>
          <p:cNvSpPr txBox="1"/>
          <p:nvPr/>
        </p:nvSpPr>
        <p:spPr>
          <a:xfrm>
            <a:off x="8414072" y="4681099"/>
            <a:ext cx="3287826" cy="1569660"/>
          </a:xfrm>
          <a:prstGeom prst="rect">
            <a:avLst/>
          </a:prstGeom>
          <a:noFill/>
        </p:spPr>
        <p:txBody>
          <a:bodyPr wrap="square" lIns="91440" tIns="45720" rIns="91440" bIns="45720" rtlCol="0" anchor="t">
            <a:spAutoFit/>
          </a:bodyPr>
          <a:lstStyle/>
          <a:p>
            <a:r>
              <a:rPr lang="en-GB" sz="2400" b="1" dirty="0"/>
              <a:t>Mrs Joul-</a:t>
            </a:r>
          </a:p>
          <a:p>
            <a:r>
              <a:rPr lang="en-GB" sz="2400" b="1" dirty="0"/>
              <a:t>Learning </a:t>
            </a:r>
          </a:p>
          <a:p>
            <a:r>
              <a:rPr lang="en-GB" sz="2400" b="1" dirty="0"/>
              <a:t>Support </a:t>
            </a:r>
          </a:p>
          <a:p>
            <a:r>
              <a:rPr lang="en-GB" sz="2400" b="1" dirty="0"/>
              <a:t>Fri</a:t>
            </a:r>
          </a:p>
        </p:txBody>
      </p:sp>
      <p:sp>
        <p:nvSpPr>
          <p:cNvPr id="20" name="TextBox 19">
            <a:extLst>
              <a:ext uri="{FF2B5EF4-FFF2-40B4-BE49-F238E27FC236}">
                <a16:creationId xmlns:a16="http://schemas.microsoft.com/office/drawing/2014/main" id="{178091B5-340A-43EC-AA6F-950EE3B21A2D}"/>
              </a:ext>
            </a:extLst>
          </p:cNvPr>
          <p:cNvSpPr txBox="1"/>
          <p:nvPr/>
        </p:nvSpPr>
        <p:spPr>
          <a:xfrm>
            <a:off x="9979091" y="4976230"/>
            <a:ext cx="3287826" cy="830997"/>
          </a:xfrm>
          <a:prstGeom prst="rect">
            <a:avLst/>
          </a:prstGeom>
          <a:noFill/>
        </p:spPr>
        <p:txBody>
          <a:bodyPr wrap="square" lIns="91440" tIns="45720" rIns="91440" bIns="45720" rtlCol="0" anchor="t">
            <a:spAutoFit/>
          </a:bodyPr>
          <a:lstStyle/>
          <a:p>
            <a:r>
              <a:rPr lang="en-GB" sz="2400" b="1" dirty="0"/>
              <a:t>Mrs Cartwright-</a:t>
            </a:r>
          </a:p>
          <a:p>
            <a:r>
              <a:rPr lang="en-GB" sz="2400" b="1" dirty="0"/>
              <a:t>HLTA- Wed PM</a:t>
            </a:r>
          </a:p>
        </p:txBody>
      </p:sp>
    </p:spTree>
    <p:extLst>
      <p:ext uri="{BB962C8B-B14F-4D97-AF65-F5344CB8AC3E}">
        <p14:creationId xmlns:p14="http://schemas.microsoft.com/office/powerpoint/2010/main" val="3739567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B5489-382F-D68B-985C-A215A7C5E7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DDD9EF-1363-1E88-07B1-667EFD5A4E1F}"/>
              </a:ext>
            </a:extLst>
          </p:cNvPr>
          <p:cNvSpPr>
            <a:spLocks noGrp="1"/>
          </p:cNvSpPr>
          <p:nvPr>
            <p:ph type="ctrTitle"/>
          </p:nvPr>
        </p:nvSpPr>
        <p:spPr>
          <a:xfrm>
            <a:off x="838344" y="293453"/>
            <a:ext cx="8791575" cy="884329"/>
          </a:xfrm>
        </p:spPr>
        <p:txBody>
          <a:bodyPr/>
          <a:lstStyle/>
          <a:p>
            <a:pPr algn="l"/>
            <a:r>
              <a:rPr lang="en-GB">
                <a:latin typeface="Arial"/>
                <a:cs typeface="Arial"/>
              </a:rPr>
              <a:t>Inclusion Staff</a:t>
            </a:r>
            <a:endParaRPr lang="en-GB">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D67E3F1A-C45C-F307-3D13-7005C0135005}"/>
              </a:ext>
            </a:extLst>
          </p:cNvPr>
          <p:cNvSpPr>
            <a:spLocks noGrp="1"/>
          </p:cNvSpPr>
          <p:nvPr>
            <p:ph type="subTitle" idx="1"/>
          </p:nvPr>
        </p:nvSpPr>
        <p:spPr>
          <a:xfrm>
            <a:off x="838343" y="1048160"/>
            <a:ext cx="8791575" cy="792783"/>
          </a:xfrm>
        </p:spPr>
        <p:txBody>
          <a:bodyPr>
            <a:normAutofit/>
          </a:bodyPr>
          <a:lstStyle/>
          <a:p>
            <a:pPr algn="l"/>
            <a:r>
              <a:rPr lang="en-GB" sz="3600"/>
              <a:t>2026-27</a:t>
            </a:r>
          </a:p>
        </p:txBody>
      </p:sp>
      <p:pic>
        <p:nvPicPr>
          <p:cNvPr id="4" name="Picture 3">
            <a:extLst>
              <a:ext uri="{FF2B5EF4-FFF2-40B4-BE49-F238E27FC236}">
                <a16:creationId xmlns:a16="http://schemas.microsoft.com/office/drawing/2014/main" id="{938328EB-8DEE-11EB-2534-39225DC0F257}"/>
              </a:ext>
            </a:extLst>
          </p:cNvPr>
          <p:cNvPicPr>
            <a:picLocks noChangeAspect="1"/>
          </p:cNvPicPr>
          <p:nvPr/>
        </p:nvPicPr>
        <p:blipFill>
          <a:blip r:embed="rId2"/>
          <a:stretch>
            <a:fillRect/>
          </a:stretch>
        </p:blipFill>
        <p:spPr>
          <a:xfrm>
            <a:off x="9838944" y="136903"/>
            <a:ext cx="2221757" cy="501132"/>
          </a:xfrm>
          <a:prstGeom prst="rect">
            <a:avLst/>
          </a:prstGeom>
        </p:spPr>
      </p:pic>
      <p:sp>
        <p:nvSpPr>
          <p:cNvPr id="11" name="Content Placeholder 2">
            <a:extLst>
              <a:ext uri="{FF2B5EF4-FFF2-40B4-BE49-F238E27FC236}">
                <a16:creationId xmlns:a16="http://schemas.microsoft.com/office/drawing/2014/main" id="{0AA7D1B6-CEFC-4E93-A6D6-00E957D8724C}"/>
              </a:ext>
            </a:extLst>
          </p:cNvPr>
          <p:cNvSpPr txBox="1">
            <a:spLocks/>
          </p:cNvSpPr>
          <p:nvPr/>
        </p:nvSpPr>
        <p:spPr>
          <a:xfrm>
            <a:off x="5517571" y="5318386"/>
            <a:ext cx="3711504" cy="1246161"/>
          </a:xfrm>
          <a:prstGeom prst="rect">
            <a:avLst/>
          </a:prstGeom>
          <a:ln w="19050" cap="rnd" cmpd="sng" algn="ctr">
            <a:solidFill>
              <a:schemeClr val="bg1"/>
            </a:solidFill>
            <a:prstDash val="solid"/>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t">
            <a:normAutofit lnSpcReduction="10000"/>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r>
              <a:rPr lang="en-GB" sz="2400">
                <a:solidFill>
                  <a:schemeClr val="tx1">
                    <a:lumMod val="75000"/>
                    <a:lumOff val="25000"/>
                  </a:schemeClr>
                </a:solidFill>
              </a:rPr>
              <a:t>Kirsty Thorpe</a:t>
            </a:r>
          </a:p>
          <a:p>
            <a:pPr algn="ctr"/>
            <a:r>
              <a:rPr lang="en-GB" sz="2400">
                <a:solidFill>
                  <a:schemeClr val="tx1">
                    <a:lumMod val="75000"/>
                    <a:lumOff val="25000"/>
                  </a:schemeClr>
                </a:solidFill>
              </a:rPr>
              <a:t>Safeguarding and Welfare Officer</a:t>
            </a:r>
          </a:p>
        </p:txBody>
      </p:sp>
      <p:sp>
        <p:nvSpPr>
          <p:cNvPr id="13" name="Content Placeholder 2">
            <a:extLst>
              <a:ext uri="{FF2B5EF4-FFF2-40B4-BE49-F238E27FC236}">
                <a16:creationId xmlns:a16="http://schemas.microsoft.com/office/drawing/2014/main" id="{7319832E-6EB1-448E-8F72-0ECE458789A1}"/>
              </a:ext>
            </a:extLst>
          </p:cNvPr>
          <p:cNvSpPr txBox="1">
            <a:spLocks/>
          </p:cNvSpPr>
          <p:nvPr/>
        </p:nvSpPr>
        <p:spPr>
          <a:xfrm>
            <a:off x="1837976" y="5246724"/>
            <a:ext cx="2904780" cy="1305022"/>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en-GB" sz="2400"/>
              <a:t>Elisabeth Porter</a:t>
            </a:r>
          </a:p>
          <a:p>
            <a:pPr marL="0" indent="0" algn="ctr">
              <a:buFont typeface="Wingdings 3" charset="2"/>
              <a:buNone/>
            </a:pPr>
            <a:r>
              <a:rPr lang="en-GB" sz="2400"/>
              <a:t>SENDCo</a:t>
            </a:r>
          </a:p>
          <a:p>
            <a:pPr marL="0" indent="0" algn="ctr">
              <a:buNone/>
            </a:pPr>
            <a:endParaRPr lang="en-GB" sz="1600" i="1"/>
          </a:p>
        </p:txBody>
      </p:sp>
      <p:pic>
        <p:nvPicPr>
          <p:cNvPr id="14" name="Picture 13" descr="A person with blonde hair smiling&#10;&#10;AI-generated content may be incorrect.">
            <a:extLst>
              <a:ext uri="{FF2B5EF4-FFF2-40B4-BE49-F238E27FC236}">
                <a16:creationId xmlns:a16="http://schemas.microsoft.com/office/drawing/2014/main" id="{895AD92B-ED09-40B7-B515-C68CB3E36AF5}"/>
              </a:ext>
            </a:extLst>
          </p:cNvPr>
          <p:cNvPicPr>
            <a:picLocks noChangeAspect="1"/>
          </p:cNvPicPr>
          <p:nvPr/>
        </p:nvPicPr>
        <p:blipFill>
          <a:blip r:embed="rId3"/>
          <a:srcRect b="467"/>
          <a:stretch>
            <a:fillRect/>
          </a:stretch>
        </p:blipFill>
        <p:spPr>
          <a:xfrm>
            <a:off x="1943920" y="2101183"/>
            <a:ext cx="2692891" cy="3145541"/>
          </a:xfrm>
          <a:prstGeom prst="rect">
            <a:avLst/>
          </a:prstGeom>
        </p:spPr>
      </p:pic>
      <p:pic>
        <p:nvPicPr>
          <p:cNvPr id="16" name="Picture 15" descr="A person with blonde hair wearing glasses&#10;&#10;AI-generated content may be incorrect.">
            <a:extLst>
              <a:ext uri="{FF2B5EF4-FFF2-40B4-BE49-F238E27FC236}">
                <a16:creationId xmlns:a16="http://schemas.microsoft.com/office/drawing/2014/main" id="{71308811-0DEF-4BE4-AA73-6D6593E97D5C}"/>
              </a:ext>
            </a:extLst>
          </p:cNvPr>
          <p:cNvPicPr>
            <a:picLocks noChangeAspect="1"/>
          </p:cNvPicPr>
          <p:nvPr/>
        </p:nvPicPr>
        <p:blipFill>
          <a:blip r:embed="rId4"/>
          <a:stretch>
            <a:fillRect/>
          </a:stretch>
        </p:blipFill>
        <p:spPr>
          <a:xfrm>
            <a:off x="5999924" y="1590114"/>
            <a:ext cx="2519082" cy="3677771"/>
          </a:xfrm>
          <a:prstGeom prst="rect">
            <a:avLst/>
          </a:prstGeom>
        </p:spPr>
      </p:pic>
    </p:spTree>
    <p:extLst>
      <p:ext uri="{BB962C8B-B14F-4D97-AF65-F5344CB8AC3E}">
        <p14:creationId xmlns:p14="http://schemas.microsoft.com/office/powerpoint/2010/main" val="2299695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979B1-F928-0BBC-B8EC-8A54441410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1CAE2A-8A9F-4A52-92C4-E3C9E8982942}"/>
              </a:ext>
            </a:extLst>
          </p:cNvPr>
          <p:cNvSpPr>
            <a:spLocks noGrp="1"/>
          </p:cNvSpPr>
          <p:nvPr>
            <p:ph type="ctrTitle"/>
          </p:nvPr>
        </p:nvSpPr>
        <p:spPr>
          <a:xfrm>
            <a:off x="838344" y="293453"/>
            <a:ext cx="8791575" cy="884329"/>
          </a:xfrm>
        </p:spPr>
        <p:txBody>
          <a:bodyPr/>
          <a:lstStyle/>
          <a:p>
            <a:pPr algn="l"/>
            <a:r>
              <a:rPr lang="en-GB">
                <a:latin typeface="Arial"/>
                <a:cs typeface="Arial"/>
              </a:rPr>
              <a:t>Inclusion Staff</a:t>
            </a:r>
            <a:endParaRPr lang="en-GB">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52659987-62EA-ADAE-71E9-96D322F29E89}"/>
              </a:ext>
            </a:extLst>
          </p:cNvPr>
          <p:cNvSpPr>
            <a:spLocks noGrp="1"/>
          </p:cNvSpPr>
          <p:nvPr>
            <p:ph type="subTitle" idx="1"/>
          </p:nvPr>
        </p:nvSpPr>
        <p:spPr>
          <a:xfrm>
            <a:off x="838343" y="1048160"/>
            <a:ext cx="8791575" cy="792783"/>
          </a:xfrm>
        </p:spPr>
        <p:txBody>
          <a:bodyPr>
            <a:normAutofit/>
          </a:bodyPr>
          <a:lstStyle/>
          <a:p>
            <a:pPr algn="l"/>
            <a:r>
              <a:rPr lang="en-GB" sz="3600"/>
              <a:t>2026-27</a:t>
            </a:r>
          </a:p>
        </p:txBody>
      </p:sp>
      <p:sp>
        <p:nvSpPr>
          <p:cNvPr id="8" name="TextBox 7">
            <a:extLst>
              <a:ext uri="{FF2B5EF4-FFF2-40B4-BE49-F238E27FC236}">
                <a16:creationId xmlns:a16="http://schemas.microsoft.com/office/drawing/2014/main" id="{9F5F45F7-F13D-A84D-5C58-538751D7732D}"/>
              </a:ext>
            </a:extLst>
          </p:cNvPr>
          <p:cNvSpPr txBox="1"/>
          <p:nvPr/>
        </p:nvSpPr>
        <p:spPr>
          <a:xfrm>
            <a:off x="6480073" y="5165816"/>
            <a:ext cx="2584510" cy="461665"/>
          </a:xfrm>
          <a:prstGeom prst="rect">
            <a:avLst/>
          </a:prstGeom>
          <a:noFill/>
        </p:spPr>
        <p:txBody>
          <a:bodyPr wrap="square" lIns="91440" tIns="45720" rIns="91440" bIns="45720" rtlCol="0" anchor="t">
            <a:spAutoFit/>
          </a:bodyPr>
          <a:lstStyle/>
          <a:p>
            <a:r>
              <a:rPr lang="en-GB" sz="2400" b="1"/>
              <a:t> </a:t>
            </a:r>
          </a:p>
        </p:txBody>
      </p:sp>
      <p:sp>
        <p:nvSpPr>
          <p:cNvPr id="10" name="TextBox 9">
            <a:extLst>
              <a:ext uri="{FF2B5EF4-FFF2-40B4-BE49-F238E27FC236}">
                <a16:creationId xmlns:a16="http://schemas.microsoft.com/office/drawing/2014/main" id="{29657741-79FC-8786-CD3B-B4CA58C25107}"/>
              </a:ext>
            </a:extLst>
          </p:cNvPr>
          <p:cNvSpPr txBox="1"/>
          <p:nvPr/>
        </p:nvSpPr>
        <p:spPr>
          <a:xfrm>
            <a:off x="836704" y="5165676"/>
            <a:ext cx="5505952" cy="830997"/>
          </a:xfrm>
          <a:prstGeom prst="rect">
            <a:avLst/>
          </a:prstGeom>
          <a:noFill/>
        </p:spPr>
        <p:txBody>
          <a:bodyPr wrap="square" lIns="91440" tIns="45720" rIns="91440" bIns="45720" rtlCol="0" anchor="t">
            <a:spAutoFit/>
          </a:bodyPr>
          <a:lstStyle/>
          <a:p>
            <a:pPr algn="ctr"/>
            <a:r>
              <a:rPr lang="en-GB" sz="2400" b="1" dirty="0"/>
              <a:t>Miss Nevill- </a:t>
            </a:r>
            <a:endParaRPr lang="en-US"/>
          </a:p>
          <a:p>
            <a:pPr algn="ctr"/>
            <a:r>
              <a:rPr lang="en-GB" sz="2400" b="1" dirty="0"/>
              <a:t>Behaviour and Inclusion Officer</a:t>
            </a:r>
            <a:endParaRPr lang="en-US"/>
          </a:p>
        </p:txBody>
      </p:sp>
      <p:pic>
        <p:nvPicPr>
          <p:cNvPr id="4" name="Picture 3">
            <a:extLst>
              <a:ext uri="{FF2B5EF4-FFF2-40B4-BE49-F238E27FC236}">
                <a16:creationId xmlns:a16="http://schemas.microsoft.com/office/drawing/2014/main" id="{7CDCCF31-4733-3AED-4940-F12EA600720A}"/>
              </a:ext>
            </a:extLst>
          </p:cNvPr>
          <p:cNvPicPr>
            <a:picLocks noChangeAspect="1"/>
          </p:cNvPicPr>
          <p:nvPr/>
        </p:nvPicPr>
        <p:blipFill>
          <a:blip r:embed="rId2"/>
          <a:stretch>
            <a:fillRect/>
          </a:stretch>
        </p:blipFill>
        <p:spPr>
          <a:xfrm>
            <a:off x="9838944" y="136903"/>
            <a:ext cx="2221757" cy="501132"/>
          </a:xfrm>
          <a:prstGeom prst="rect">
            <a:avLst/>
          </a:prstGeom>
        </p:spPr>
      </p:pic>
      <p:pic>
        <p:nvPicPr>
          <p:cNvPr id="9" name="Picture 8" descr="A person with blonde hair&#10;&#10;AI-generated content may be incorrect.">
            <a:extLst>
              <a:ext uri="{FF2B5EF4-FFF2-40B4-BE49-F238E27FC236}">
                <a16:creationId xmlns:a16="http://schemas.microsoft.com/office/drawing/2014/main" id="{BECEF7B8-FF57-80DC-C870-DC3C9621739B}"/>
              </a:ext>
            </a:extLst>
          </p:cNvPr>
          <p:cNvPicPr>
            <a:picLocks noChangeAspect="1"/>
          </p:cNvPicPr>
          <p:nvPr/>
        </p:nvPicPr>
        <p:blipFill>
          <a:blip r:embed="rId3"/>
          <a:stretch>
            <a:fillRect/>
          </a:stretch>
        </p:blipFill>
        <p:spPr>
          <a:xfrm>
            <a:off x="6933615" y="2109131"/>
            <a:ext cx="1940006" cy="2896703"/>
          </a:xfrm>
          <a:prstGeom prst="rect">
            <a:avLst/>
          </a:prstGeom>
        </p:spPr>
      </p:pic>
      <p:sp>
        <p:nvSpPr>
          <p:cNvPr id="12" name="TextBox 18">
            <a:extLst>
              <a:ext uri="{FF2B5EF4-FFF2-40B4-BE49-F238E27FC236}">
                <a16:creationId xmlns:a16="http://schemas.microsoft.com/office/drawing/2014/main" id="{1B83A700-16C5-4A80-9B5B-9439F3E374C7}"/>
              </a:ext>
            </a:extLst>
          </p:cNvPr>
          <p:cNvSpPr txBox="1"/>
          <p:nvPr/>
        </p:nvSpPr>
        <p:spPr>
          <a:xfrm>
            <a:off x="6612152" y="5204439"/>
            <a:ext cx="2584510" cy="83099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2400" b="1"/>
              <a:t>Mrs Joul – Learning Mentor</a:t>
            </a:r>
          </a:p>
        </p:txBody>
      </p:sp>
      <p:pic>
        <p:nvPicPr>
          <p:cNvPr id="15" name="Picture 14">
            <a:extLst>
              <a:ext uri="{FF2B5EF4-FFF2-40B4-BE49-F238E27FC236}">
                <a16:creationId xmlns:a16="http://schemas.microsoft.com/office/drawing/2014/main" id="{33C52816-2B41-C423-D07E-D9C6E6731E56}"/>
              </a:ext>
            </a:extLst>
          </p:cNvPr>
          <p:cNvPicPr>
            <a:picLocks noChangeAspect="1"/>
          </p:cNvPicPr>
          <p:nvPr/>
        </p:nvPicPr>
        <p:blipFill>
          <a:blip r:embed="rId4"/>
          <a:stretch>
            <a:fillRect/>
          </a:stretch>
        </p:blipFill>
        <p:spPr>
          <a:xfrm>
            <a:off x="2370589" y="2125435"/>
            <a:ext cx="2320019" cy="2861131"/>
          </a:xfrm>
          <a:prstGeom prst="rect">
            <a:avLst/>
          </a:prstGeom>
        </p:spPr>
      </p:pic>
    </p:spTree>
    <p:extLst>
      <p:ext uri="{BB962C8B-B14F-4D97-AF65-F5344CB8AC3E}">
        <p14:creationId xmlns:p14="http://schemas.microsoft.com/office/powerpoint/2010/main" val="3070074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7781" y="283614"/>
            <a:ext cx="8791575" cy="884329"/>
          </a:xfrm>
        </p:spPr>
        <p:txBody>
          <a:bodyPr/>
          <a:lstStyle/>
          <a:p>
            <a:r>
              <a:rPr lang="en-GB" dirty="0">
                <a:latin typeface="Arial"/>
                <a:cs typeface="Arial"/>
              </a:rPr>
              <a:t>Child Protection Staff</a:t>
            </a:r>
            <a:endParaRPr lang="en-GB"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F89BE1E-A1CE-4510-A813-B9E1F3E0BC72}"/>
              </a:ext>
            </a:extLst>
          </p:cNvPr>
          <p:cNvPicPr>
            <a:picLocks noChangeAspect="1"/>
          </p:cNvPicPr>
          <p:nvPr/>
        </p:nvPicPr>
        <p:blipFill>
          <a:blip r:embed="rId2"/>
          <a:stretch>
            <a:fillRect/>
          </a:stretch>
        </p:blipFill>
        <p:spPr>
          <a:xfrm>
            <a:off x="9360643" y="145414"/>
            <a:ext cx="2221757" cy="501132"/>
          </a:xfrm>
          <a:prstGeom prst="rect">
            <a:avLst/>
          </a:prstGeom>
        </p:spPr>
      </p:pic>
      <p:pic>
        <p:nvPicPr>
          <p:cNvPr id="5" name="Picture 4">
            <a:extLst>
              <a:ext uri="{FF2B5EF4-FFF2-40B4-BE49-F238E27FC236}">
                <a16:creationId xmlns:a16="http://schemas.microsoft.com/office/drawing/2014/main" id="{79FF331B-5350-B69D-683B-1E11F5C2AA32}"/>
              </a:ext>
            </a:extLst>
          </p:cNvPr>
          <p:cNvPicPr>
            <a:picLocks noChangeAspect="1"/>
          </p:cNvPicPr>
          <p:nvPr/>
        </p:nvPicPr>
        <p:blipFill>
          <a:blip r:embed="rId3"/>
          <a:stretch>
            <a:fillRect/>
          </a:stretch>
        </p:blipFill>
        <p:spPr>
          <a:xfrm>
            <a:off x="2161833" y="1178080"/>
            <a:ext cx="7617550" cy="5377208"/>
          </a:xfrm>
          <a:prstGeom prst="rect">
            <a:avLst/>
          </a:prstGeom>
        </p:spPr>
      </p:pic>
    </p:spTree>
    <p:extLst>
      <p:ext uri="{BB962C8B-B14F-4D97-AF65-F5344CB8AC3E}">
        <p14:creationId xmlns:p14="http://schemas.microsoft.com/office/powerpoint/2010/main" val="3202502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D5D28-9E97-420B-8D16-27FD35A117A9}"/>
              </a:ext>
            </a:extLst>
          </p:cNvPr>
          <p:cNvSpPr>
            <a:spLocks noGrp="1"/>
          </p:cNvSpPr>
          <p:nvPr>
            <p:ph type="title"/>
          </p:nvPr>
        </p:nvSpPr>
        <p:spPr>
          <a:xfrm>
            <a:off x="188958" y="379828"/>
            <a:ext cx="10999432" cy="801142"/>
          </a:xfrm>
        </p:spPr>
        <p:txBody>
          <a:bodyPr>
            <a:normAutofit/>
          </a:bodyPr>
          <a:lstStyle/>
          <a:p>
            <a:r>
              <a:rPr lang="en-US"/>
              <a:t>Daily timings</a:t>
            </a:r>
            <a:endParaRPr lang="en-GB"/>
          </a:p>
        </p:txBody>
      </p:sp>
      <p:sp>
        <p:nvSpPr>
          <p:cNvPr id="4" name="TextBox 3">
            <a:extLst>
              <a:ext uri="{FF2B5EF4-FFF2-40B4-BE49-F238E27FC236}">
                <a16:creationId xmlns:a16="http://schemas.microsoft.com/office/drawing/2014/main" id="{E4F7903E-DE2A-4079-8F55-CD0DDEC62798}"/>
              </a:ext>
            </a:extLst>
          </p:cNvPr>
          <p:cNvSpPr txBox="1"/>
          <p:nvPr/>
        </p:nvSpPr>
        <p:spPr>
          <a:xfrm>
            <a:off x="491960" y="1354060"/>
            <a:ext cx="10999432" cy="430887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3200" dirty="0"/>
              <a:t>School starts at 08:50 am every day</a:t>
            </a:r>
          </a:p>
          <a:p>
            <a:pPr marL="285750" indent="-285750">
              <a:buFont typeface="Arial" panose="020B0604020202020204" pitchFamily="34" charset="0"/>
              <a:buChar char="•"/>
            </a:pPr>
            <a:r>
              <a:rPr lang="en-GB" sz="3200" dirty="0"/>
              <a:t>Classroom doors will be open from 08:45 and pupils are invited to come straight inside</a:t>
            </a:r>
          </a:p>
          <a:p>
            <a:pPr marL="285750" indent="-285750">
              <a:buFont typeface="Arial" panose="020B0604020202020204" pitchFamily="34" charset="0"/>
              <a:buChar char="•"/>
            </a:pPr>
            <a:r>
              <a:rPr lang="en-GB" sz="3200" dirty="0"/>
              <a:t>School ends at 03:15 pm every day</a:t>
            </a:r>
          </a:p>
          <a:p>
            <a:pPr marL="285750" indent="-285750">
              <a:buFont typeface="Arial" panose="020B0604020202020204" pitchFamily="34" charset="0"/>
              <a:buChar char="•"/>
            </a:pPr>
            <a:endParaRPr lang="en-GB" sz="3200" dirty="0"/>
          </a:p>
          <a:p>
            <a:pPr marL="285750" indent="-285750">
              <a:buFont typeface="Arial" panose="020B0604020202020204" pitchFamily="34" charset="0"/>
              <a:buChar char="•"/>
            </a:pPr>
            <a:r>
              <a:rPr lang="en-GB" sz="3200" dirty="0"/>
              <a:t>Break time for this class is at 10.55</a:t>
            </a:r>
          </a:p>
          <a:p>
            <a:pPr marL="285750" indent="-285750">
              <a:buFont typeface="Arial" panose="020B0604020202020204" pitchFamily="34" charset="0"/>
              <a:buChar char="•"/>
            </a:pPr>
            <a:r>
              <a:rPr lang="en-GB" sz="3200" dirty="0"/>
              <a:t>Lunch time for this class is at 12.20</a:t>
            </a:r>
          </a:p>
          <a:p>
            <a:pPr marL="285750" indent="-285750">
              <a:buFont typeface="Arial" panose="020B0604020202020204" pitchFamily="34" charset="0"/>
              <a:buChar char="•"/>
            </a:pPr>
            <a:endParaRPr lang="en-GB" sz="3200" dirty="0"/>
          </a:p>
          <a:p>
            <a:endParaRPr lang="en-GB" dirty="0"/>
          </a:p>
        </p:txBody>
      </p:sp>
    </p:spTree>
    <p:extLst>
      <p:ext uri="{BB962C8B-B14F-4D97-AF65-F5344CB8AC3E}">
        <p14:creationId xmlns:p14="http://schemas.microsoft.com/office/powerpoint/2010/main" val="2239000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904B3-7EA2-4543-A670-7A4819E00298}"/>
              </a:ext>
            </a:extLst>
          </p:cNvPr>
          <p:cNvSpPr>
            <a:spLocks noGrp="1"/>
          </p:cNvSpPr>
          <p:nvPr>
            <p:ph type="title"/>
          </p:nvPr>
        </p:nvSpPr>
        <p:spPr>
          <a:xfrm>
            <a:off x="648701" y="0"/>
            <a:ext cx="8534400" cy="1507067"/>
          </a:xfrm>
        </p:spPr>
        <p:txBody>
          <a:bodyPr/>
          <a:lstStyle/>
          <a:p>
            <a:r>
              <a:rPr lang="en-US"/>
              <a:t>Timetable </a:t>
            </a:r>
            <a:endParaRPr lang="en-GB"/>
          </a:p>
        </p:txBody>
      </p:sp>
      <p:pic>
        <p:nvPicPr>
          <p:cNvPr id="4" name="Picture 3">
            <a:extLst>
              <a:ext uri="{FF2B5EF4-FFF2-40B4-BE49-F238E27FC236}">
                <a16:creationId xmlns:a16="http://schemas.microsoft.com/office/drawing/2014/main" id="{26B4180E-50AC-4ABF-8920-CCA21A488B97}"/>
              </a:ext>
            </a:extLst>
          </p:cNvPr>
          <p:cNvPicPr>
            <a:picLocks noChangeAspect="1"/>
          </p:cNvPicPr>
          <p:nvPr/>
        </p:nvPicPr>
        <p:blipFill>
          <a:blip r:embed="rId2"/>
          <a:stretch>
            <a:fillRect/>
          </a:stretch>
        </p:blipFill>
        <p:spPr>
          <a:xfrm>
            <a:off x="9837721" y="132162"/>
            <a:ext cx="2221757" cy="501132"/>
          </a:xfrm>
          <a:prstGeom prst="rect">
            <a:avLst/>
          </a:prstGeom>
        </p:spPr>
      </p:pic>
      <p:graphicFrame>
        <p:nvGraphicFramePr>
          <p:cNvPr id="6" name="Table 5">
            <a:extLst>
              <a:ext uri="{FF2B5EF4-FFF2-40B4-BE49-F238E27FC236}">
                <a16:creationId xmlns:a16="http://schemas.microsoft.com/office/drawing/2014/main" id="{F1CF2B49-2081-402A-AD27-A67AAA76AD1C}"/>
              </a:ext>
            </a:extLst>
          </p:cNvPr>
          <p:cNvGraphicFramePr>
            <a:graphicFrameLocks noGrp="1"/>
          </p:cNvGraphicFramePr>
          <p:nvPr>
            <p:extLst>
              <p:ext uri="{D42A27DB-BD31-4B8C-83A1-F6EECF244321}">
                <p14:modId xmlns:p14="http://schemas.microsoft.com/office/powerpoint/2010/main" val="2608505169"/>
              </p:ext>
            </p:extLst>
          </p:nvPr>
        </p:nvGraphicFramePr>
        <p:xfrm>
          <a:off x="801101" y="1836799"/>
          <a:ext cx="11043991" cy="4175644"/>
        </p:xfrm>
        <a:graphic>
          <a:graphicData uri="http://schemas.openxmlformats.org/drawingml/2006/table">
            <a:tbl>
              <a:tblPr firstRow="1" bandRow="1">
                <a:tableStyleId>{5C22544A-7EE6-4342-B048-85BDC9FD1C3A}</a:tableStyleId>
              </a:tblPr>
              <a:tblGrid>
                <a:gridCol w="1208482">
                  <a:extLst>
                    <a:ext uri="{9D8B030D-6E8A-4147-A177-3AD203B41FA5}">
                      <a16:colId xmlns:a16="http://schemas.microsoft.com/office/drawing/2014/main" val="557622369"/>
                    </a:ext>
                  </a:extLst>
                </a:gridCol>
                <a:gridCol w="2083593">
                  <a:extLst>
                    <a:ext uri="{9D8B030D-6E8A-4147-A177-3AD203B41FA5}">
                      <a16:colId xmlns:a16="http://schemas.microsoft.com/office/drawing/2014/main" val="241557699"/>
                    </a:ext>
                  </a:extLst>
                </a:gridCol>
                <a:gridCol w="1013495">
                  <a:extLst>
                    <a:ext uri="{9D8B030D-6E8A-4147-A177-3AD203B41FA5}">
                      <a16:colId xmlns:a16="http://schemas.microsoft.com/office/drawing/2014/main" val="1070342776"/>
                    </a:ext>
                  </a:extLst>
                </a:gridCol>
                <a:gridCol w="2005284">
                  <a:extLst>
                    <a:ext uri="{9D8B030D-6E8A-4147-A177-3AD203B41FA5}">
                      <a16:colId xmlns:a16="http://schemas.microsoft.com/office/drawing/2014/main" val="3901556391"/>
                    </a:ext>
                  </a:extLst>
                </a:gridCol>
                <a:gridCol w="1000125">
                  <a:extLst>
                    <a:ext uri="{9D8B030D-6E8A-4147-A177-3AD203B41FA5}">
                      <a16:colId xmlns:a16="http://schemas.microsoft.com/office/drawing/2014/main" val="4247795242"/>
                    </a:ext>
                  </a:extLst>
                </a:gridCol>
                <a:gridCol w="1675205">
                  <a:extLst>
                    <a:ext uri="{9D8B030D-6E8A-4147-A177-3AD203B41FA5}">
                      <a16:colId xmlns:a16="http://schemas.microsoft.com/office/drawing/2014/main" val="4240829527"/>
                    </a:ext>
                  </a:extLst>
                </a:gridCol>
                <a:gridCol w="2057807">
                  <a:extLst>
                    <a:ext uri="{9D8B030D-6E8A-4147-A177-3AD203B41FA5}">
                      <a16:colId xmlns:a16="http://schemas.microsoft.com/office/drawing/2014/main" val="3614611148"/>
                    </a:ext>
                  </a:extLst>
                </a:gridCol>
              </a:tblGrid>
              <a:tr h="690934">
                <a:tc>
                  <a:txBody>
                    <a:bodyPr/>
                    <a:lstStyle/>
                    <a:p>
                      <a:r>
                        <a:rPr lang="en-GB" dirty="0"/>
                        <a:t>Day</a:t>
                      </a:r>
                    </a:p>
                  </a:txBody>
                  <a:tcPr/>
                </a:tc>
                <a:tc>
                  <a:txBody>
                    <a:bodyPr/>
                    <a:lstStyle/>
                    <a:p>
                      <a:r>
                        <a:rPr lang="en-GB" dirty="0"/>
                        <a:t>Lesson 1</a:t>
                      </a:r>
                    </a:p>
                  </a:txBody>
                  <a:tcPr/>
                </a:tc>
                <a:tc>
                  <a:txBody>
                    <a:bodyPr/>
                    <a:lstStyle/>
                    <a:p>
                      <a:r>
                        <a:rPr lang="en-GB" dirty="0"/>
                        <a:t>Break</a:t>
                      </a:r>
                    </a:p>
                  </a:txBody>
                  <a:tcPr/>
                </a:tc>
                <a:tc>
                  <a:txBody>
                    <a:bodyPr/>
                    <a:lstStyle/>
                    <a:p>
                      <a:r>
                        <a:rPr lang="en-GB" dirty="0"/>
                        <a:t>Lesson 2</a:t>
                      </a:r>
                    </a:p>
                  </a:txBody>
                  <a:tcPr/>
                </a:tc>
                <a:tc>
                  <a:txBody>
                    <a:bodyPr/>
                    <a:lstStyle/>
                    <a:p>
                      <a:r>
                        <a:rPr lang="en-GB" dirty="0"/>
                        <a:t>Lunch</a:t>
                      </a:r>
                    </a:p>
                  </a:txBody>
                  <a:tcPr/>
                </a:tc>
                <a:tc>
                  <a:txBody>
                    <a:bodyPr/>
                    <a:lstStyle/>
                    <a:p>
                      <a:r>
                        <a:rPr lang="en-GB" dirty="0"/>
                        <a:t>Lesson 3</a:t>
                      </a:r>
                    </a:p>
                  </a:txBody>
                  <a:tcPr/>
                </a:tc>
                <a:tc>
                  <a:txBody>
                    <a:bodyPr/>
                    <a:lstStyle/>
                    <a:p>
                      <a:r>
                        <a:rPr lang="en-GB" dirty="0"/>
                        <a:t>Lesson 4</a:t>
                      </a:r>
                    </a:p>
                  </a:txBody>
                  <a:tcPr/>
                </a:tc>
                <a:extLst>
                  <a:ext uri="{0D108BD9-81ED-4DB2-BD59-A6C34878D82A}">
                    <a16:rowId xmlns:a16="http://schemas.microsoft.com/office/drawing/2014/main" val="1118541408"/>
                  </a:ext>
                </a:extLst>
              </a:tr>
              <a:tr h="705954">
                <a:tc>
                  <a:txBody>
                    <a:bodyPr/>
                    <a:lstStyle/>
                    <a:p>
                      <a:r>
                        <a:rPr lang="en-GB" dirty="0"/>
                        <a:t>Monday</a:t>
                      </a:r>
                    </a:p>
                  </a:txBody>
                  <a:tcPr/>
                </a:tc>
                <a:tc>
                  <a:txBody>
                    <a:bodyPr/>
                    <a:lstStyle/>
                    <a:p>
                      <a:r>
                        <a:rPr lang="en-GB" dirty="0"/>
                        <a:t>Assembly/Maths</a:t>
                      </a:r>
                    </a:p>
                  </a:txBody>
                  <a:tcPr/>
                </a:tc>
                <a:tc>
                  <a:txBody>
                    <a:bodyPr/>
                    <a:lstStyle/>
                    <a:p>
                      <a:endParaRPr lang="en-GB"/>
                    </a:p>
                  </a:txBody>
                  <a:tcPr/>
                </a:tc>
                <a:tc>
                  <a:txBody>
                    <a:bodyPr/>
                    <a:lstStyle/>
                    <a:p>
                      <a:r>
                        <a:rPr lang="en-GB" dirty="0"/>
                        <a:t>English/GR</a:t>
                      </a:r>
                    </a:p>
                  </a:txBody>
                  <a:tcPr/>
                </a:tc>
                <a:tc>
                  <a:txBody>
                    <a:bodyPr/>
                    <a:lstStyle/>
                    <a:p>
                      <a:endParaRPr lang="en-GB"/>
                    </a:p>
                  </a:txBody>
                  <a:tcPr/>
                </a:tc>
                <a:tc>
                  <a:txBody>
                    <a:bodyPr/>
                    <a:lstStyle/>
                    <a:p>
                      <a:r>
                        <a:rPr lang="en-GB" dirty="0"/>
                        <a:t>Humanities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Computing</a:t>
                      </a:r>
                    </a:p>
                    <a:p>
                      <a:endParaRPr lang="en-GB" dirty="0"/>
                    </a:p>
                  </a:txBody>
                  <a:tcPr/>
                </a:tc>
                <a:extLst>
                  <a:ext uri="{0D108BD9-81ED-4DB2-BD59-A6C34878D82A}">
                    <a16:rowId xmlns:a16="http://schemas.microsoft.com/office/drawing/2014/main" val="735443452"/>
                  </a:ext>
                </a:extLst>
              </a:tr>
              <a:tr h="690934">
                <a:tc>
                  <a:txBody>
                    <a:bodyPr/>
                    <a:lstStyle/>
                    <a:p>
                      <a:r>
                        <a:rPr lang="en-GB" dirty="0"/>
                        <a:t>Tuesday</a:t>
                      </a:r>
                    </a:p>
                  </a:txBody>
                  <a:tcPr/>
                </a:tc>
                <a:tc>
                  <a:txBody>
                    <a:bodyPr/>
                    <a:lstStyle/>
                    <a:p>
                      <a:r>
                        <a:rPr lang="en-GB" dirty="0"/>
                        <a:t>Class assembly/Maths</a:t>
                      </a:r>
                    </a:p>
                  </a:txBody>
                  <a:tcPr/>
                </a:tc>
                <a:tc>
                  <a:txBody>
                    <a:bodyPr/>
                    <a:lstStyle/>
                    <a:p>
                      <a:endParaRPr lang="en-GB"/>
                    </a:p>
                  </a:txBody>
                  <a:tcPr/>
                </a:tc>
                <a:tc>
                  <a:txBody>
                    <a:bodyPr/>
                    <a:lstStyle/>
                    <a:p>
                      <a:r>
                        <a:rPr lang="en-GB" dirty="0"/>
                        <a:t>English/GR</a:t>
                      </a:r>
                    </a:p>
                  </a:txBody>
                  <a:tcPr/>
                </a:tc>
                <a:tc>
                  <a:txBody>
                    <a:bodyPr/>
                    <a:lstStyle/>
                    <a:p>
                      <a:endParaRPr lang="en-GB"/>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Art/DT</a:t>
                      </a:r>
                    </a:p>
                    <a:p>
                      <a:endParaRPr lang="en-GB"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PSHE</a:t>
                      </a:r>
                    </a:p>
                    <a:p>
                      <a:endParaRPr lang="en-GB" dirty="0"/>
                    </a:p>
                  </a:txBody>
                  <a:tcPr/>
                </a:tc>
                <a:extLst>
                  <a:ext uri="{0D108BD9-81ED-4DB2-BD59-A6C34878D82A}">
                    <a16:rowId xmlns:a16="http://schemas.microsoft.com/office/drawing/2014/main" val="749364397"/>
                  </a:ext>
                </a:extLst>
              </a:tr>
              <a:tr h="690934">
                <a:tc>
                  <a:txBody>
                    <a:bodyPr/>
                    <a:lstStyle/>
                    <a:p>
                      <a:r>
                        <a:rPr lang="en-GB" dirty="0"/>
                        <a:t>Wednesday</a:t>
                      </a:r>
                    </a:p>
                  </a:txBody>
                  <a:tcPr/>
                </a:tc>
                <a:tc>
                  <a:txBody>
                    <a:bodyPr/>
                    <a:lstStyle/>
                    <a:p>
                      <a:r>
                        <a:rPr lang="en-GB" dirty="0"/>
                        <a:t>Singing assembly/Maths</a:t>
                      </a:r>
                    </a:p>
                  </a:txBody>
                  <a:tcPr/>
                </a:tc>
                <a:tc>
                  <a:txBody>
                    <a:bodyPr/>
                    <a:lstStyle/>
                    <a:p>
                      <a:endParaRPr lang="en-GB"/>
                    </a:p>
                  </a:txBody>
                  <a:tcPr/>
                </a:tc>
                <a:tc>
                  <a:txBody>
                    <a:bodyPr/>
                    <a:lstStyle/>
                    <a:p>
                      <a:r>
                        <a:rPr lang="en-GB" dirty="0"/>
                        <a:t>English GR</a:t>
                      </a:r>
                    </a:p>
                  </a:txBody>
                  <a:tcPr/>
                </a:tc>
                <a:tc>
                  <a:txBody>
                    <a:bodyPr/>
                    <a:lstStyle/>
                    <a:p>
                      <a:endParaRPr lang="en-GB"/>
                    </a:p>
                  </a:txBody>
                  <a:tcPr/>
                </a:tc>
                <a:tc>
                  <a:txBody>
                    <a:bodyPr/>
                    <a:lstStyle/>
                    <a:p>
                      <a:r>
                        <a:rPr lang="en-GB" dirty="0"/>
                        <a:t>PE-Swimming</a:t>
                      </a:r>
                    </a:p>
                  </a:txBody>
                  <a:tcPr/>
                </a:tc>
                <a:tc>
                  <a:txBody>
                    <a:bodyPr/>
                    <a:lstStyle/>
                    <a:p>
                      <a:r>
                        <a:rPr lang="en-GB" dirty="0"/>
                        <a:t>RE</a:t>
                      </a:r>
                    </a:p>
                  </a:txBody>
                  <a:tcPr/>
                </a:tc>
                <a:extLst>
                  <a:ext uri="{0D108BD9-81ED-4DB2-BD59-A6C34878D82A}">
                    <a16:rowId xmlns:a16="http://schemas.microsoft.com/office/drawing/2014/main" val="3839161578"/>
                  </a:ext>
                </a:extLst>
              </a:tr>
              <a:tr h="705954">
                <a:tc>
                  <a:txBody>
                    <a:bodyPr/>
                    <a:lstStyle/>
                    <a:p>
                      <a:r>
                        <a:rPr lang="en-GB" dirty="0"/>
                        <a:t>Thursday</a:t>
                      </a:r>
                    </a:p>
                  </a:txBody>
                  <a:tcPr/>
                </a:tc>
                <a:tc>
                  <a:txBody>
                    <a:bodyPr/>
                    <a:lstStyle/>
                    <a:p>
                      <a:r>
                        <a:rPr lang="en-GB" dirty="0"/>
                        <a:t>KS2  assembly/Maths</a:t>
                      </a:r>
                    </a:p>
                  </a:txBody>
                  <a:tcPr/>
                </a:tc>
                <a:tc>
                  <a:txBody>
                    <a:bodyPr/>
                    <a:lstStyle/>
                    <a:p>
                      <a:endParaRPr lang="en-GB"/>
                    </a:p>
                  </a:txBody>
                  <a:tcPr/>
                </a:tc>
                <a:tc>
                  <a:txBody>
                    <a:bodyPr/>
                    <a:lstStyle/>
                    <a:p>
                      <a:r>
                        <a:rPr lang="en-GB" dirty="0"/>
                        <a:t>English/GR</a:t>
                      </a:r>
                    </a:p>
                  </a:txBody>
                  <a:tcPr/>
                </a:tc>
                <a:tc>
                  <a:txBody>
                    <a:bodyPr/>
                    <a:lstStyle/>
                    <a:p>
                      <a:endParaRPr lang="en-GB"/>
                    </a:p>
                  </a:txBody>
                  <a:tcPr/>
                </a:tc>
                <a:tc>
                  <a:txBody>
                    <a:bodyPr/>
                    <a:lstStyle/>
                    <a:p>
                      <a:r>
                        <a:rPr lang="en-GB" dirty="0"/>
                        <a:t>PE</a:t>
                      </a:r>
                    </a:p>
                  </a:txBody>
                  <a:tcPr/>
                </a:tc>
                <a:tc>
                  <a:txBody>
                    <a:bodyPr/>
                    <a:lstStyle/>
                    <a:p>
                      <a:r>
                        <a:rPr lang="en-GB" dirty="0"/>
                        <a:t>Science</a:t>
                      </a:r>
                    </a:p>
                  </a:txBody>
                  <a:tcPr/>
                </a:tc>
                <a:extLst>
                  <a:ext uri="{0D108BD9-81ED-4DB2-BD59-A6C34878D82A}">
                    <a16:rowId xmlns:a16="http://schemas.microsoft.com/office/drawing/2014/main" val="3109724749"/>
                  </a:ext>
                </a:extLst>
              </a:tr>
              <a:tr h="690934">
                <a:tc>
                  <a:txBody>
                    <a:bodyPr/>
                    <a:lstStyle/>
                    <a:p>
                      <a:r>
                        <a:rPr lang="en-GB" dirty="0"/>
                        <a:t>Friday</a:t>
                      </a:r>
                    </a:p>
                  </a:txBody>
                  <a:tcPr/>
                </a:tc>
                <a:tc>
                  <a:txBody>
                    <a:bodyPr/>
                    <a:lstStyle/>
                    <a:p>
                      <a:r>
                        <a:rPr lang="en-GB" dirty="0"/>
                        <a:t>Maths / GR</a:t>
                      </a:r>
                    </a:p>
                  </a:txBody>
                  <a:tcPr/>
                </a:tc>
                <a:tc>
                  <a:txBody>
                    <a:bodyPr/>
                    <a:lstStyle/>
                    <a:p>
                      <a:endParaRPr lang="en-GB"/>
                    </a:p>
                  </a:txBody>
                  <a:tcPr/>
                </a:tc>
                <a:tc>
                  <a:txBody>
                    <a:bodyPr/>
                    <a:lstStyle/>
                    <a:p>
                      <a:r>
                        <a:rPr lang="en-GB" dirty="0"/>
                        <a:t>English</a:t>
                      </a:r>
                    </a:p>
                  </a:txBody>
                  <a:tcPr/>
                </a:tc>
                <a:tc>
                  <a:txBody>
                    <a:bodyPr/>
                    <a:lstStyle/>
                    <a:p>
                      <a:endParaRPr lang="en-GB"/>
                    </a:p>
                  </a:txBody>
                  <a:tcPr/>
                </a:tc>
                <a:tc>
                  <a:txBody>
                    <a:bodyPr/>
                    <a:lstStyle/>
                    <a:p>
                      <a:r>
                        <a:rPr lang="en-GB" dirty="0"/>
                        <a:t>French/Music</a:t>
                      </a:r>
                    </a:p>
                  </a:txBody>
                  <a:tcPr/>
                </a:tc>
                <a:tc>
                  <a:txBody>
                    <a:bodyPr/>
                    <a:lstStyle/>
                    <a:p>
                      <a:r>
                        <a:rPr lang="en-GB" dirty="0"/>
                        <a:t>Assembly</a:t>
                      </a:r>
                    </a:p>
                  </a:txBody>
                  <a:tcPr/>
                </a:tc>
                <a:extLst>
                  <a:ext uri="{0D108BD9-81ED-4DB2-BD59-A6C34878D82A}">
                    <a16:rowId xmlns:a16="http://schemas.microsoft.com/office/drawing/2014/main" val="2493821440"/>
                  </a:ext>
                </a:extLst>
              </a:tr>
            </a:tbl>
          </a:graphicData>
        </a:graphic>
      </p:graphicFrame>
    </p:spTree>
    <p:extLst>
      <p:ext uri="{BB962C8B-B14F-4D97-AF65-F5344CB8AC3E}">
        <p14:creationId xmlns:p14="http://schemas.microsoft.com/office/powerpoint/2010/main" val="1513181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915" y="104762"/>
            <a:ext cx="8001000" cy="816430"/>
          </a:xfrm>
        </p:spPr>
        <p:txBody>
          <a:bodyPr>
            <a:normAutofit fontScale="90000"/>
          </a:bodyPr>
          <a:lstStyle/>
          <a:p>
            <a:r>
              <a:rPr lang="en-GB">
                <a:latin typeface="Arial" panose="020B0604020202020204" pitchFamily="34" charset="0"/>
                <a:cs typeface="Arial" panose="020B0604020202020204" pitchFamily="34" charset="0"/>
              </a:rPr>
              <a:t>Weekly Events</a:t>
            </a:r>
          </a:p>
        </p:txBody>
      </p:sp>
      <p:sp>
        <p:nvSpPr>
          <p:cNvPr id="6" name="Rectangle 5"/>
          <p:cNvSpPr/>
          <p:nvPr/>
        </p:nvSpPr>
        <p:spPr>
          <a:xfrm>
            <a:off x="404949" y="5551714"/>
            <a:ext cx="11087462" cy="1200329"/>
          </a:xfrm>
          <a:prstGeom prst="rect">
            <a:avLst/>
          </a:prstGeom>
        </p:spPr>
        <p:txBody>
          <a:bodyPr wrap="square" lIns="91440" tIns="45720" rIns="91440" bIns="45720" anchor="t">
            <a:spAutoFit/>
          </a:bodyPr>
          <a:lstStyle/>
          <a:p>
            <a:pPr algn="ctr"/>
            <a:r>
              <a:rPr lang="en-GB"/>
              <a:t>Please note that for PE earrings (studs only) need to be removed once the ears have been pierced for 6 months. If your child cannot do this unaided please send them in without earrings on PE days. Pupils with newly pierced ears will be required to tape up their ears during PE lessons for safety reasons.</a:t>
            </a:r>
            <a:endParaRPr lang="en-US"/>
          </a:p>
        </p:txBody>
      </p:sp>
      <p:pic>
        <p:nvPicPr>
          <p:cNvPr id="8" name="Picture 7">
            <a:extLst>
              <a:ext uri="{FF2B5EF4-FFF2-40B4-BE49-F238E27FC236}">
                <a16:creationId xmlns:a16="http://schemas.microsoft.com/office/drawing/2014/main" id="{2D3408D9-B934-492A-A424-73B81B5F1291}"/>
              </a:ext>
            </a:extLst>
          </p:cNvPr>
          <p:cNvPicPr>
            <a:picLocks noChangeAspect="1"/>
          </p:cNvPicPr>
          <p:nvPr/>
        </p:nvPicPr>
        <p:blipFill>
          <a:blip r:embed="rId2"/>
          <a:stretch>
            <a:fillRect/>
          </a:stretch>
        </p:blipFill>
        <p:spPr>
          <a:xfrm>
            <a:off x="9837721" y="132162"/>
            <a:ext cx="2221757" cy="501132"/>
          </a:xfrm>
          <a:prstGeom prst="rect">
            <a:avLst/>
          </a:prstGeom>
        </p:spPr>
      </p:pic>
      <p:graphicFrame>
        <p:nvGraphicFramePr>
          <p:cNvPr id="7" name="Table 6">
            <a:extLst>
              <a:ext uri="{FF2B5EF4-FFF2-40B4-BE49-F238E27FC236}">
                <a16:creationId xmlns:a16="http://schemas.microsoft.com/office/drawing/2014/main" id="{CEAB8EF6-988A-4B1B-B04C-5D597FAD01F8}"/>
              </a:ext>
            </a:extLst>
          </p:cNvPr>
          <p:cNvGraphicFramePr>
            <a:graphicFrameLocks noGrp="1"/>
          </p:cNvGraphicFramePr>
          <p:nvPr>
            <p:extLst>
              <p:ext uri="{D42A27DB-BD31-4B8C-83A1-F6EECF244321}">
                <p14:modId xmlns:p14="http://schemas.microsoft.com/office/powerpoint/2010/main" val="3343911696"/>
              </p:ext>
            </p:extLst>
          </p:nvPr>
        </p:nvGraphicFramePr>
        <p:xfrm>
          <a:off x="1050725" y="949946"/>
          <a:ext cx="10371225" cy="4084772"/>
        </p:xfrm>
        <a:graphic>
          <a:graphicData uri="http://schemas.openxmlformats.org/drawingml/2006/table">
            <a:tbl>
              <a:tblPr firstRow="1" bandRow="1">
                <a:tableStyleId>{5C22544A-7EE6-4342-B048-85BDC9FD1C3A}</a:tableStyleId>
              </a:tblPr>
              <a:tblGrid>
                <a:gridCol w="3457075">
                  <a:extLst>
                    <a:ext uri="{9D8B030D-6E8A-4147-A177-3AD203B41FA5}">
                      <a16:colId xmlns:a16="http://schemas.microsoft.com/office/drawing/2014/main" val="3360341266"/>
                    </a:ext>
                  </a:extLst>
                </a:gridCol>
                <a:gridCol w="3457075">
                  <a:extLst>
                    <a:ext uri="{9D8B030D-6E8A-4147-A177-3AD203B41FA5}">
                      <a16:colId xmlns:a16="http://schemas.microsoft.com/office/drawing/2014/main" val="377853822"/>
                    </a:ext>
                  </a:extLst>
                </a:gridCol>
                <a:gridCol w="3457075">
                  <a:extLst>
                    <a:ext uri="{9D8B030D-6E8A-4147-A177-3AD203B41FA5}">
                      <a16:colId xmlns:a16="http://schemas.microsoft.com/office/drawing/2014/main" val="2094858533"/>
                    </a:ext>
                  </a:extLst>
                </a:gridCol>
              </a:tblGrid>
              <a:tr h="625066">
                <a:tc>
                  <a:txBody>
                    <a:bodyPr/>
                    <a:lstStyle/>
                    <a:p>
                      <a:pPr algn="ctr"/>
                      <a:r>
                        <a:rPr lang="en-GB" dirty="0"/>
                        <a:t>Day</a:t>
                      </a:r>
                    </a:p>
                  </a:txBody>
                  <a:tcPr/>
                </a:tc>
                <a:tc gridSpan="2">
                  <a:txBody>
                    <a:bodyPr/>
                    <a:lstStyle/>
                    <a:p>
                      <a:pPr algn="ctr"/>
                      <a:r>
                        <a:rPr lang="en-GB" dirty="0"/>
                        <a:t>Event</a:t>
                      </a:r>
                    </a:p>
                  </a:txBody>
                  <a:tcPr/>
                </a:tc>
                <a:tc hMerge="1">
                  <a:txBody>
                    <a:bodyPr/>
                    <a:lstStyle/>
                    <a:p>
                      <a:pPr algn="ctr"/>
                      <a:endParaRPr lang="en-GB"/>
                    </a:p>
                  </a:txBody>
                  <a:tcPr/>
                </a:tc>
                <a:extLst>
                  <a:ext uri="{0D108BD9-81ED-4DB2-BD59-A6C34878D82A}">
                    <a16:rowId xmlns:a16="http://schemas.microsoft.com/office/drawing/2014/main" val="2222346312"/>
                  </a:ext>
                </a:extLst>
              </a:tr>
              <a:tr h="625066">
                <a:tc>
                  <a:txBody>
                    <a:bodyPr/>
                    <a:lstStyle/>
                    <a:p>
                      <a:pPr algn="ctr"/>
                      <a:r>
                        <a:rPr lang="en-GB" dirty="0"/>
                        <a:t>Monday</a:t>
                      </a:r>
                    </a:p>
                  </a:txBody>
                  <a:tcPr/>
                </a:tc>
                <a:tc>
                  <a:txBody>
                    <a:bodyPr/>
                    <a:lstStyle/>
                    <a:p>
                      <a:pPr lvl="0" algn="ctr">
                        <a:lnSpc>
                          <a:spcPct val="100000"/>
                        </a:lnSpc>
                        <a:spcBef>
                          <a:spcPts val="0"/>
                        </a:spcBef>
                        <a:spcAft>
                          <a:spcPts val="0"/>
                        </a:spcAft>
                        <a:buNone/>
                      </a:pPr>
                      <a:r>
                        <a:rPr lang="en-GB" sz="1800" b="0" i="0" u="none" strike="noStrike" noProof="0" dirty="0">
                          <a:solidFill>
                            <a:srgbClr val="000000"/>
                          </a:solidFill>
                          <a:latin typeface="Trebuchet MS"/>
                        </a:rPr>
                        <a:t>Paper homework due</a:t>
                      </a:r>
                    </a:p>
                    <a:p>
                      <a:pPr lvl="0" algn="ctr">
                        <a:buNone/>
                      </a:pPr>
                      <a:endParaRPr lang="en-GB" dirty="0"/>
                    </a:p>
                  </a:txBody>
                  <a:tcPr anchor="ct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dirty="0"/>
                    </a:p>
                  </a:txBody>
                  <a:tcPr anchor="ctr"/>
                </a:tc>
                <a:extLst>
                  <a:ext uri="{0D108BD9-81ED-4DB2-BD59-A6C34878D82A}">
                    <a16:rowId xmlns:a16="http://schemas.microsoft.com/office/drawing/2014/main" val="1777051361"/>
                  </a:ext>
                </a:extLst>
              </a:tr>
              <a:tr h="625066">
                <a:tc>
                  <a:txBody>
                    <a:bodyPr/>
                    <a:lstStyle/>
                    <a:p>
                      <a:pPr algn="ctr"/>
                      <a:r>
                        <a:rPr lang="en-GB" dirty="0"/>
                        <a:t>Tuesday</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800" b="0" i="0" kern="1200" dirty="0">
                          <a:solidFill>
                            <a:schemeClr val="dk1"/>
                          </a:solidFill>
                          <a:effectLst/>
                          <a:latin typeface="+mn-lt"/>
                          <a:ea typeface="+mn-ea"/>
                          <a:cs typeface="+mn-cs"/>
                        </a:rPr>
                        <a:t>Online TTRS homework set/reset day</a:t>
                      </a:r>
                      <a:endParaRPr lang="en-GB" dirty="0"/>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dirty="0"/>
                        <a:t>Homework set </a:t>
                      </a:r>
                    </a:p>
                    <a:p>
                      <a:pPr algn="ctr"/>
                      <a:endParaRPr lang="en-GB" dirty="0"/>
                    </a:p>
                  </a:txBody>
                  <a:tcPr anchor="ctr"/>
                </a:tc>
                <a:extLst>
                  <a:ext uri="{0D108BD9-81ED-4DB2-BD59-A6C34878D82A}">
                    <a16:rowId xmlns:a16="http://schemas.microsoft.com/office/drawing/2014/main" val="216567878"/>
                  </a:ext>
                </a:extLst>
              </a:tr>
              <a:tr h="670032">
                <a:tc>
                  <a:txBody>
                    <a:bodyPr/>
                    <a:lstStyle/>
                    <a:p>
                      <a:pPr algn="ctr"/>
                      <a:r>
                        <a:rPr lang="en-GB" dirty="0"/>
                        <a:t>Wednesday</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dirty="0"/>
                        <a:t>PE (Swimming wear kit under PE kit)</a:t>
                      </a:r>
                    </a:p>
                    <a:p>
                      <a:pPr lvl="0" algn="ctr">
                        <a:buNone/>
                      </a:pPr>
                      <a:endParaRPr lang="en-US" dirty="0"/>
                    </a:p>
                  </a:txBody>
                  <a:tcPr anchor="ctr"/>
                </a:tc>
                <a:tc>
                  <a:txBody>
                    <a:bodyPr/>
                    <a:lstStyle/>
                    <a:p>
                      <a:pPr marL="0" marR="0" lvl="0" indent="0" algn="ctr" rtl="0" eaLnBrk="1" fontAlgn="auto" latinLnBrk="0" hangingPunct="1">
                        <a:lnSpc>
                          <a:spcPct val="100000"/>
                        </a:lnSpc>
                        <a:spcBef>
                          <a:spcPts val="0"/>
                        </a:spcBef>
                        <a:spcAft>
                          <a:spcPts val="0"/>
                        </a:spcAft>
                        <a:buFontTx/>
                        <a:buNone/>
                      </a:pPr>
                      <a:endParaRPr lang="en-GB" dirty="0"/>
                    </a:p>
                    <a:p>
                      <a:pPr marL="0" marR="0" lvl="0" indent="0" algn="ctr">
                        <a:lnSpc>
                          <a:spcPct val="100000"/>
                        </a:lnSpc>
                        <a:spcBef>
                          <a:spcPts val="0"/>
                        </a:spcBef>
                        <a:spcAft>
                          <a:spcPts val="0"/>
                        </a:spcAft>
                        <a:buFontTx/>
                        <a:buNone/>
                      </a:pPr>
                      <a:r>
                        <a:rPr lang="en-GB" dirty="0"/>
                        <a:t> </a:t>
                      </a:r>
                    </a:p>
                  </a:txBody>
                  <a:tcPr anchor="ctr"/>
                </a:tc>
                <a:extLst>
                  <a:ext uri="{0D108BD9-81ED-4DB2-BD59-A6C34878D82A}">
                    <a16:rowId xmlns:a16="http://schemas.microsoft.com/office/drawing/2014/main" val="3040501513"/>
                  </a:ext>
                </a:extLst>
              </a:tr>
              <a:tr h="625066">
                <a:tc>
                  <a:txBody>
                    <a:bodyPr/>
                    <a:lstStyle/>
                    <a:p>
                      <a:pPr algn="ctr"/>
                      <a:r>
                        <a:rPr lang="en-GB" dirty="0"/>
                        <a:t>Thursday</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dirty="0"/>
                        <a:t>PE (wear kit)</a:t>
                      </a:r>
                    </a:p>
                    <a:p>
                      <a:pPr algn="ctr"/>
                      <a:endParaRPr lang="en-GB" dirty="0"/>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dirty="0"/>
                    </a:p>
                  </a:txBody>
                  <a:tcPr anchor="ctr"/>
                </a:tc>
                <a:extLst>
                  <a:ext uri="{0D108BD9-81ED-4DB2-BD59-A6C34878D82A}">
                    <a16:rowId xmlns:a16="http://schemas.microsoft.com/office/drawing/2014/main" val="2395688092"/>
                  </a:ext>
                </a:extLst>
              </a:tr>
              <a:tr h="625066">
                <a:tc>
                  <a:txBody>
                    <a:bodyPr/>
                    <a:lstStyle/>
                    <a:p>
                      <a:pPr algn="ctr"/>
                      <a:r>
                        <a:rPr lang="en-GB" dirty="0"/>
                        <a:t>Friday</a:t>
                      </a:r>
                    </a:p>
                  </a:txBody>
                  <a:tcPr/>
                </a:tc>
                <a:tc>
                  <a:txBody>
                    <a:bodyPr/>
                    <a:lstStyle/>
                    <a:p>
                      <a:pPr algn="ctr"/>
                      <a:endParaRPr lang="en-GB"/>
                    </a:p>
                  </a:txBody>
                  <a:tcPr anchor="ctr"/>
                </a:tc>
                <a:tc>
                  <a:txBody>
                    <a:bodyPr/>
                    <a:lstStyle/>
                    <a:p>
                      <a:pPr lvl="0" algn="ctr">
                        <a:buNone/>
                      </a:pPr>
                      <a:r>
                        <a:rPr lang="en-US" dirty="0"/>
                        <a:t>Achievement assembly</a:t>
                      </a:r>
                      <a:endParaRPr lang="en-GB" dirty="0"/>
                    </a:p>
                  </a:txBody>
                  <a:tcPr anchor="ctr"/>
                </a:tc>
                <a:extLst>
                  <a:ext uri="{0D108BD9-81ED-4DB2-BD59-A6C34878D82A}">
                    <a16:rowId xmlns:a16="http://schemas.microsoft.com/office/drawing/2014/main" val="4225498553"/>
                  </a:ext>
                </a:extLst>
              </a:tr>
            </a:tbl>
          </a:graphicData>
        </a:graphic>
      </p:graphicFrame>
    </p:spTree>
    <p:extLst>
      <p:ext uri="{BB962C8B-B14F-4D97-AF65-F5344CB8AC3E}">
        <p14:creationId xmlns:p14="http://schemas.microsoft.com/office/powerpoint/2010/main" val="1895809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1E7DE-15C0-4040-BEB3-BF87987B715A}"/>
              </a:ext>
            </a:extLst>
          </p:cNvPr>
          <p:cNvSpPr>
            <a:spLocks noGrp="1"/>
          </p:cNvSpPr>
          <p:nvPr>
            <p:ph type="title"/>
          </p:nvPr>
        </p:nvSpPr>
        <p:spPr>
          <a:xfrm>
            <a:off x="724317" y="115858"/>
            <a:ext cx="8534400" cy="1507067"/>
          </a:xfrm>
        </p:spPr>
        <p:txBody>
          <a:bodyPr/>
          <a:lstStyle/>
          <a:p>
            <a:r>
              <a:rPr lang="en-GB"/>
              <a:t>Topics this term.</a:t>
            </a:r>
            <a:br>
              <a:rPr lang="en-GB"/>
            </a:br>
            <a:endParaRPr lang="en-GB"/>
          </a:p>
        </p:txBody>
      </p:sp>
      <p:sp>
        <p:nvSpPr>
          <p:cNvPr id="3" name="TextBox 2">
            <a:extLst>
              <a:ext uri="{FF2B5EF4-FFF2-40B4-BE49-F238E27FC236}">
                <a16:creationId xmlns:a16="http://schemas.microsoft.com/office/drawing/2014/main" id="{612A74E9-DBB7-4BC4-B14C-F104B3911BB3}"/>
              </a:ext>
            </a:extLst>
          </p:cNvPr>
          <p:cNvSpPr txBox="1"/>
          <p:nvPr/>
        </p:nvSpPr>
        <p:spPr>
          <a:xfrm>
            <a:off x="387952" y="874428"/>
            <a:ext cx="11726128" cy="60939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dirty="0"/>
              <a:t>English:</a:t>
            </a:r>
            <a:r>
              <a:rPr lang="en-US" dirty="0">
                <a:ea typeface="+mn-lt"/>
                <a:cs typeface="+mn-lt"/>
              </a:rPr>
              <a:t> This is taught each day. Over the year there will be continued focus on grammar, writing skills, spelling and extended writing. We will do guided reading each day. The text types that we are focusing on this term are: poetry, recounts and narrative story telling. </a:t>
            </a:r>
          </a:p>
          <a:p>
            <a:pPr marL="342900" indent="-342900">
              <a:buFont typeface="Arial" panose="020B0604020202020204" pitchFamily="34" charset="0"/>
              <a:buChar char="•"/>
            </a:pPr>
            <a:r>
              <a:rPr lang="en-US" dirty="0">
                <a:latin typeface="Calibri"/>
                <a:ea typeface="Calibri"/>
                <a:cs typeface="Calibri"/>
              </a:rPr>
              <a:t>Performance poetry – riddles, acrostic and humorous</a:t>
            </a:r>
            <a:endParaRPr lang="en-US"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latin typeface="Calibri" panose="020F0502020204030204" pitchFamily="34" charset="0"/>
                <a:cs typeface="Calibri" panose="020F0502020204030204" pitchFamily="34" charset="0"/>
              </a:rPr>
              <a:t>“The Hodgeheg” by Dick King-Smith – work based around this book</a:t>
            </a:r>
          </a:p>
          <a:p>
            <a:pPr marL="342900" indent="-342900">
              <a:buFont typeface="Arial" panose="020B0604020202020204" pitchFamily="34" charset="0"/>
              <a:buChar char="•"/>
            </a:pPr>
            <a:r>
              <a:rPr lang="en-US" dirty="0">
                <a:latin typeface="Calibri" panose="020F0502020204030204" pitchFamily="34" charset="0"/>
                <a:cs typeface="Calibri" panose="020F0502020204030204" pitchFamily="34" charset="0"/>
              </a:rPr>
              <a:t>“Christophe’s Story” by Nicki Cornwell – work based around this book </a:t>
            </a:r>
          </a:p>
          <a:p>
            <a:pPr marL="342900" indent="-342900">
              <a:buFont typeface="Arial" panose="020B0604020202020204" pitchFamily="34" charset="0"/>
              <a:buChar char="•"/>
            </a:pPr>
            <a:r>
              <a:rPr lang="en-US" dirty="0">
                <a:latin typeface="Calibri" panose="020F0502020204030204" pitchFamily="34" charset="0"/>
                <a:cs typeface="Calibri" panose="020F0502020204030204" pitchFamily="34" charset="0"/>
              </a:rPr>
              <a:t>Poetry – Haiku</a:t>
            </a:r>
          </a:p>
          <a:p>
            <a:pPr marL="342900" indent="-342900">
              <a:buFont typeface="Arial" panose="020B0604020202020204" pitchFamily="34" charset="0"/>
              <a:buChar char="•"/>
            </a:pPr>
            <a:r>
              <a:rPr lang="en-US" dirty="0">
                <a:latin typeface="Calibri"/>
                <a:ea typeface="Calibri"/>
                <a:cs typeface="Calibri"/>
              </a:rPr>
              <a:t>Guided Reading, </a:t>
            </a:r>
          </a:p>
          <a:p>
            <a:pPr marL="342900" indent="-342900">
              <a:buFont typeface="Arial" panose="020B0604020202020204" pitchFamily="34" charset="0"/>
              <a:buChar char="•"/>
            </a:pPr>
            <a:r>
              <a:rPr lang="en-US" dirty="0">
                <a:latin typeface="Calibri" panose="020F0502020204030204" pitchFamily="34" charset="0"/>
                <a:cs typeface="Calibri" panose="020F0502020204030204" pitchFamily="34" charset="0"/>
              </a:rPr>
              <a:t>Spelling &amp; Grammar work</a:t>
            </a:r>
          </a:p>
          <a:p>
            <a:r>
              <a:rPr lang="en-US" dirty="0"/>
              <a:t>Although the children are older and have learnt to read, it is still vitally important to talk to them about their reading and share books and stories together. This helps them develop their skills and a love of reading. </a:t>
            </a:r>
            <a:endParaRPr lang="en-US" dirty="0">
              <a:latin typeface="Calibri" panose="020F0502020204030204" pitchFamily="34" charset="0"/>
              <a:cs typeface="Calibri" panose="020F0502020204030204" pitchFamily="34" charset="0"/>
            </a:endParaRPr>
          </a:p>
          <a:p>
            <a:endParaRPr lang="en-US" dirty="0"/>
          </a:p>
          <a:p>
            <a:endParaRPr lang="en-US" dirty="0"/>
          </a:p>
          <a:p>
            <a:endParaRPr lang="en-US" dirty="0"/>
          </a:p>
          <a:p>
            <a:endParaRPr lang="en-US" dirty="0"/>
          </a:p>
          <a:p>
            <a:endParaRPr lang="en-US" sz="2400" dirty="0"/>
          </a:p>
          <a:p>
            <a:endParaRPr lang="en-US" sz="2400" dirty="0"/>
          </a:p>
          <a:p>
            <a:endParaRPr lang="en-US" sz="2400" dirty="0"/>
          </a:p>
          <a:p>
            <a:br>
              <a:rPr lang="en-US" sz="2400" dirty="0"/>
            </a:br>
            <a:endParaRPr lang="en-US" sz="2400" u="sng" dirty="0"/>
          </a:p>
        </p:txBody>
      </p:sp>
      <p:pic>
        <p:nvPicPr>
          <p:cNvPr id="4" name="Picture 3">
            <a:extLst>
              <a:ext uri="{FF2B5EF4-FFF2-40B4-BE49-F238E27FC236}">
                <a16:creationId xmlns:a16="http://schemas.microsoft.com/office/drawing/2014/main" id="{B6646878-9CEA-40F1-A5A2-C5940D17854B}"/>
              </a:ext>
            </a:extLst>
          </p:cNvPr>
          <p:cNvPicPr>
            <a:picLocks noChangeAspect="1"/>
          </p:cNvPicPr>
          <p:nvPr/>
        </p:nvPicPr>
        <p:blipFill>
          <a:blip r:embed="rId2"/>
          <a:stretch>
            <a:fillRect/>
          </a:stretch>
        </p:blipFill>
        <p:spPr>
          <a:xfrm>
            <a:off x="10303309" y="0"/>
            <a:ext cx="1807526" cy="572877"/>
          </a:xfrm>
          <a:prstGeom prst="rect">
            <a:avLst/>
          </a:prstGeom>
        </p:spPr>
      </p:pic>
      <p:pic>
        <p:nvPicPr>
          <p:cNvPr id="5" name="Picture 4">
            <a:extLst>
              <a:ext uri="{FF2B5EF4-FFF2-40B4-BE49-F238E27FC236}">
                <a16:creationId xmlns:a16="http://schemas.microsoft.com/office/drawing/2014/main" id="{4E7458EA-AB4A-E6D5-325F-D7108C95D26B}"/>
              </a:ext>
            </a:extLst>
          </p:cNvPr>
          <p:cNvPicPr>
            <a:picLocks noChangeAspect="1"/>
          </p:cNvPicPr>
          <p:nvPr/>
        </p:nvPicPr>
        <p:blipFill>
          <a:blip r:embed="rId3"/>
          <a:stretch>
            <a:fillRect/>
          </a:stretch>
        </p:blipFill>
        <p:spPr>
          <a:xfrm>
            <a:off x="3747453" y="4107180"/>
            <a:ext cx="3457575" cy="2057400"/>
          </a:xfrm>
          <a:prstGeom prst="rect">
            <a:avLst/>
          </a:prstGeom>
        </p:spPr>
      </p:pic>
    </p:spTree>
    <p:extLst>
      <p:ext uri="{BB962C8B-B14F-4D97-AF65-F5344CB8AC3E}">
        <p14:creationId xmlns:p14="http://schemas.microsoft.com/office/powerpoint/2010/main" val="350302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CDE937-499B-93D1-C80A-556DBF10C8E0}"/>
              </a:ext>
            </a:extLst>
          </p:cNvPr>
          <p:cNvSpPr txBox="1"/>
          <p:nvPr/>
        </p:nvSpPr>
        <p:spPr>
          <a:xfrm>
            <a:off x="399593" y="800470"/>
            <a:ext cx="11666303" cy="32316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u="sng" dirty="0" err="1"/>
              <a:t>Maths</a:t>
            </a:r>
            <a:r>
              <a:rPr lang="en-US" sz="2400" u="sng" dirty="0"/>
              <a:t>:</a:t>
            </a:r>
            <a:endParaRPr lang="en-US" u="sng" dirty="0"/>
          </a:p>
          <a:p>
            <a:r>
              <a:rPr lang="en-US" dirty="0"/>
              <a:t>This is taught each day. </a:t>
            </a:r>
          </a:p>
          <a:p>
            <a:r>
              <a:rPr lang="en-US" dirty="0"/>
              <a:t>We use the NCETM scheme with OAK Academy supporting resources to teach </a:t>
            </a:r>
            <a:r>
              <a:rPr lang="en-US" dirty="0" err="1"/>
              <a:t>Maths</a:t>
            </a:r>
            <a:r>
              <a:rPr lang="en-US" dirty="0"/>
              <a:t>.</a:t>
            </a:r>
          </a:p>
          <a:p>
            <a:endParaRPr lang="en-US" dirty="0">
              <a:latin typeface="Segoe UI"/>
              <a:cs typeface="Segoe UI"/>
            </a:endParaRPr>
          </a:p>
          <a:p>
            <a:r>
              <a:rPr lang="en-GB" dirty="0"/>
              <a:t>This half-term we begin with number; specifically numbers to 10,000, place value and addition/subtraction.</a:t>
            </a:r>
            <a:endParaRPr lang="en-US" dirty="0"/>
          </a:p>
          <a:p>
            <a:endParaRPr lang="en-US" dirty="0"/>
          </a:p>
          <a:p>
            <a:r>
              <a:rPr lang="en-GB" dirty="0"/>
              <a:t>Activities in maths lessons will require the children to think, question and apply skills they have. We aim to make them all confident and logical in their approach to work.</a:t>
            </a:r>
            <a:endParaRPr lang="en-US" dirty="0"/>
          </a:p>
          <a:p>
            <a:pPr algn="l"/>
            <a:endParaRPr lang="en-GB" dirty="0"/>
          </a:p>
          <a:p>
            <a:endParaRPr lang="en-GB" dirty="0"/>
          </a:p>
          <a:p>
            <a:endParaRPr lang="en-US" dirty="0"/>
          </a:p>
        </p:txBody>
      </p:sp>
      <p:pic>
        <p:nvPicPr>
          <p:cNvPr id="4" name="Picture 3">
            <a:extLst>
              <a:ext uri="{FF2B5EF4-FFF2-40B4-BE49-F238E27FC236}">
                <a16:creationId xmlns:a16="http://schemas.microsoft.com/office/drawing/2014/main" id="{E9E88664-215D-A8BE-8EF0-0181AE07EFFD}"/>
              </a:ext>
            </a:extLst>
          </p:cNvPr>
          <p:cNvPicPr>
            <a:picLocks noChangeAspect="1"/>
          </p:cNvPicPr>
          <p:nvPr/>
        </p:nvPicPr>
        <p:blipFill>
          <a:blip r:embed="rId2"/>
          <a:stretch>
            <a:fillRect/>
          </a:stretch>
        </p:blipFill>
        <p:spPr>
          <a:xfrm>
            <a:off x="709613" y="3426460"/>
            <a:ext cx="10772775" cy="2667000"/>
          </a:xfrm>
          <a:prstGeom prst="rect">
            <a:avLst/>
          </a:prstGeom>
        </p:spPr>
      </p:pic>
    </p:spTree>
    <p:extLst>
      <p:ext uri="{BB962C8B-B14F-4D97-AF65-F5344CB8AC3E}">
        <p14:creationId xmlns:p14="http://schemas.microsoft.com/office/powerpoint/2010/main" val="3480471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1E7DE-15C0-4040-BEB3-BF87987B715A}"/>
              </a:ext>
            </a:extLst>
          </p:cNvPr>
          <p:cNvSpPr>
            <a:spLocks noGrp="1"/>
          </p:cNvSpPr>
          <p:nvPr>
            <p:ph type="title"/>
          </p:nvPr>
        </p:nvSpPr>
        <p:spPr>
          <a:xfrm>
            <a:off x="724317" y="115858"/>
            <a:ext cx="8534400" cy="1507067"/>
          </a:xfrm>
        </p:spPr>
        <p:txBody>
          <a:bodyPr/>
          <a:lstStyle/>
          <a:p>
            <a:r>
              <a:rPr lang="en-GB"/>
              <a:t>Topics this term.</a:t>
            </a:r>
            <a:br>
              <a:rPr lang="en-GB"/>
            </a:br>
            <a:endParaRPr lang="en-GB"/>
          </a:p>
        </p:txBody>
      </p:sp>
      <p:sp>
        <p:nvSpPr>
          <p:cNvPr id="3" name="TextBox 2">
            <a:extLst>
              <a:ext uri="{FF2B5EF4-FFF2-40B4-BE49-F238E27FC236}">
                <a16:creationId xmlns:a16="http://schemas.microsoft.com/office/drawing/2014/main" id="{612A74E9-DBB7-4BC4-B14C-F104B3911BB3}"/>
              </a:ext>
            </a:extLst>
          </p:cNvPr>
          <p:cNvSpPr txBox="1"/>
          <p:nvPr/>
        </p:nvSpPr>
        <p:spPr>
          <a:xfrm>
            <a:off x="623204" y="869391"/>
            <a:ext cx="10604120"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fontAlgn="base"/>
            <a:r>
              <a:rPr lang="en-US" dirty="0"/>
              <a:t>Science: Habitats / Electricity</a:t>
            </a:r>
          </a:p>
          <a:p>
            <a:pPr fontAlgn="base"/>
            <a:r>
              <a:rPr lang="en-US" dirty="0"/>
              <a:t>​</a:t>
            </a:r>
            <a:br>
              <a:rPr lang="en-US" dirty="0"/>
            </a:br>
            <a:r>
              <a:rPr lang="en-US" dirty="0"/>
              <a:t>Geography: Fairtrade / Where is Leeds?</a:t>
            </a:r>
          </a:p>
          <a:p>
            <a:pPr fontAlgn="base"/>
            <a:r>
              <a:rPr lang="en-US" dirty="0"/>
              <a:t>​</a:t>
            </a:r>
          </a:p>
          <a:p>
            <a:pPr fontAlgn="base"/>
            <a:r>
              <a:rPr lang="en-US" dirty="0"/>
              <a:t>History: Black History ​</a:t>
            </a:r>
          </a:p>
          <a:p>
            <a:pPr fontAlgn="base"/>
            <a:r>
              <a:rPr lang="en-US" dirty="0"/>
              <a:t>​</a:t>
            </a:r>
          </a:p>
          <a:p>
            <a:pPr fontAlgn="base"/>
            <a:r>
              <a:rPr lang="en-US" dirty="0"/>
              <a:t>RE: ​</a:t>
            </a:r>
            <a:r>
              <a:rPr lang="en-GB" dirty="0">
                <a:solidFill>
                  <a:schemeClr val="dk1"/>
                </a:solidFill>
                <a:latin typeface="Tenorite"/>
              </a:rPr>
              <a:t> </a:t>
            </a:r>
            <a:r>
              <a:rPr lang="en-GB" dirty="0">
                <a:solidFill>
                  <a:schemeClr val="dk1"/>
                </a:solidFill>
                <a:latin typeface="+mj-lt"/>
              </a:rPr>
              <a:t>How do ancient stories influence modern celebrations? </a:t>
            </a:r>
            <a:r>
              <a:rPr lang="en-US" dirty="0">
                <a:latin typeface="+mj-lt"/>
              </a:rPr>
              <a:t>(Following Leeds SOW)</a:t>
            </a:r>
            <a:r>
              <a:rPr lang="en-US" dirty="0"/>
              <a:t>​</a:t>
            </a:r>
          </a:p>
          <a:p>
            <a:pPr fontAlgn="base"/>
            <a:r>
              <a:rPr lang="en-US" dirty="0"/>
              <a:t>PSHE: My Healthy Self / Connecting With Others​</a:t>
            </a:r>
          </a:p>
          <a:p>
            <a:pPr fontAlgn="base"/>
            <a:r>
              <a:rPr lang="en-US" dirty="0"/>
              <a:t>​</a:t>
            </a:r>
            <a:br>
              <a:rPr lang="en-US" dirty="0"/>
            </a:br>
            <a:r>
              <a:rPr lang="en-US" dirty="0"/>
              <a:t>Art: </a:t>
            </a:r>
            <a:r>
              <a:rPr lang="en-GB" dirty="0"/>
              <a:t>drawing exploring tone, texture and proportion </a:t>
            </a:r>
            <a:r>
              <a:rPr lang="en-US" dirty="0"/>
              <a:t>linked with the artist John Atkinson Grimshaw</a:t>
            </a:r>
          </a:p>
          <a:p>
            <a:pPr fontAlgn="base"/>
            <a:r>
              <a:rPr lang="en-US" dirty="0"/>
              <a:t>DT: Structures</a:t>
            </a:r>
          </a:p>
          <a:p>
            <a:pPr fontAlgn="base"/>
            <a:r>
              <a:rPr lang="en-US" dirty="0"/>
              <a:t>​</a:t>
            </a:r>
            <a:br>
              <a:rPr lang="en-US" dirty="0"/>
            </a:br>
            <a:r>
              <a:rPr lang="en-US" dirty="0"/>
              <a:t>Computing: Computing systems and Networks: mouse control​</a:t>
            </a:r>
          </a:p>
          <a:p>
            <a:pPr fontAlgn="base"/>
            <a:r>
              <a:rPr lang="en-US" dirty="0"/>
              <a:t>​</a:t>
            </a:r>
            <a:br>
              <a:rPr lang="en-US" dirty="0"/>
            </a:br>
            <a:r>
              <a:rPr lang="en-US" dirty="0"/>
              <a:t>Music: following Charanga on-line music resource planning ​</a:t>
            </a:r>
          </a:p>
          <a:p>
            <a:pPr fontAlgn="base"/>
            <a:r>
              <a:rPr lang="en-US" dirty="0"/>
              <a:t>​</a:t>
            </a:r>
          </a:p>
          <a:p>
            <a:pPr fontAlgn="base"/>
            <a:r>
              <a:rPr lang="en-US" dirty="0"/>
              <a:t>PE: ball skills and agility ​</a:t>
            </a:r>
          </a:p>
        </p:txBody>
      </p:sp>
      <p:pic>
        <p:nvPicPr>
          <p:cNvPr id="4" name="Picture 3">
            <a:extLst>
              <a:ext uri="{FF2B5EF4-FFF2-40B4-BE49-F238E27FC236}">
                <a16:creationId xmlns:a16="http://schemas.microsoft.com/office/drawing/2014/main" id="{ACA1158E-238A-47DE-9EA9-06B6EFA7F08E}"/>
              </a:ext>
            </a:extLst>
          </p:cNvPr>
          <p:cNvPicPr>
            <a:picLocks noChangeAspect="1"/>
          </p:cNvPicPr>
          <p:nvPr/>
        </p:nvPicPr>
        <p:blipFill>
          <a:blip r:embed="rId2"/>
          <a:stretch>
            <a:fillRect/>
          </a:stretch>
        </p:blipFill>
        <p:spPr>
          <a:xfrm>
            <a:off x="10303309" y="0"/>
            <a:ext cx="1807526" cy="572877"/>
          </a:xfrm>
          <a:prstGeom prst="rect">
            <a:avLst/>
          </a:prstGeom>
        </p:spPr>
      </p:pic>
    </p:spTree>
    <p:extLst>
      <p:ext uri="{BB962C8B-B14F-4D97-AF65-F5344CB8AC3E}">
        <p14:creationId xmlns:p14="http://schemas.microsoft.com/office/powerpoint/2010/main" val="3221772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877" y="40863"/>
            <a:ext cx="8001000" cy="816430"/>
          </a:xfrm>
        </p:spPr>
        <p:txBody>
          <a:bodyPr>
            <a:normAutofit fontScale="90000"/>
          </a:bodyPr>
          <a:lstStyle/>
          <a:p>
            <a:r>
              <a:rPr lang="en-GB">
                <a:latin typeface="Arial" panose="020B0604020202020204" pitchFamily="34" charset="0"/>
                <a:cs typeface="Arial" panose="020B0604020202020204" pitchFamily="34" charset="0"/>
              </a:rPr>
              <a:t>Homework</a:t>
            </a:r>
          </a:p>
        </p:txBody>
      </p:sp>
      <p:pic>
        <p:nvPicPr>
          <p:cNvPr id="5" name="Picture 4">
            <a:extLst>
              <a:ext uri="{FF2B5EF4-FFF2-40B4-BE49-F238E27FC236}">
                <a16:creationId xmlns:a16="http://schemas.microsoft.com/office/drawing/2014/main" id="{4D1ACA9A-B93D-4FD2-96AC-F407524619A2}"/>
              </a:ext>
            </a:extLst>
          </p:cNvPr>
          <p:cNvPicPr>
            <a:picLocks noChangeAspect="1"/>
          </p:cNvPicPr>
          <p:nvPr/>
        </p:nvPicPr>
        <p:blipFill>
          <a:blip r:embed="rId2"/>
          <a:stretch>
            <a:fillRect/>
          </a:stretch>
        </p:blipFill>
        <p:spPr>
          <a:xfrm>
            <a:off x="9837721" y="132162"/>
            <a:ext cx="2221757" cy="501132"/>
          </a:xfrm>
          <a:prstGeom prst="rect">
            <a:avLst/>
          </a:prstGeom>
        </p:spPr>
      </p:pic>
      <p:sp>
        <p:nvSpPr>
          <p:cNvPr id="4" name="Rectangle 3">
            <a:extLst>
              <a:ext uri="{FF2B5EF4-FFF2-40B4-BE49-F238E27FC236}">
                <a16:creationId xmlns:a16="http://schemas.microsoft.com/office/drawing/2014/main" id="{CE7A5EA9-B809-4A39-97ED-EB11BA2B515A}"/>
              </a:ext>
            </a:extLst>
          </p:cNvPr>
          <p:cNvSpPr/>
          <p:nvPr/>
        </p:nvSpPr>
        <p:spPr>
          <a:xfrm>
            <a:off x="591769" y="652563"/>
            <a:ext cx="11467750" cy="4647426"/>
          </a:xfrm>
          <a:prstGeom prst="rect">
            <a:avLst/>
          </a:prstGeom>
        </p:spPr>
        <p:txBody>
          <a:bodyPr wrap="square" lIns="91440" tIns="45720" rIns="91440" bIns="45720" anchor="t">
            <a:spAutoFit/>
          </a:bodyPr>
          <a:lstStyle/>
          <a:p>
            <a:r>
              <a:rPr lang="en-GB" sz="1600" dirty="0"/>
              <a:t>	 </a:t>
            </a:r>
          </a:p>
          <a:p>
            <a:pPr marL="285750" indent="-285750">
              <a:buFont typeface="Arial" panose="020B0604020202020204" pitchFamily="34" charset="0"/>
              <a:buChar char="•"/>
            </a:pPr>
            <a:r>
              <a:rPr lang="en-GB" sz="2400" dirty="0"/>
              <a:t>Up to 1.5 hours per week which will include Reading, Spelling, other English and Maths work with occasional tasks in other subjects </a:t>
            </a:r>
          </a:p>
          <a:p>
            <a:pPr marL="285750" indent="-285750">
              <a:buFont typeface="Arial" panose="020B0604020202020204" pitchFamily="34" charset="0"/>
              <a:buChar char="•"/>
            </a:pPr>
            <a:r>
              <a:rPr lang="en-GB" sz="2400" dirty="0"/>
              <a:t>Reading at home which may include online reading activities</a:t>
            </a:r>
          </a:p>
          <a:p>
            <a:pPr marL="285750" indent="-285750">
              <a:buFont typeface="Arial" panose="020B0604020202020204" pitchFamily="34" charset="0"/>
              <a:buChar char="•"/>
            </a:pPr>
            <a:r>
              <a:rPr lang="en-GB" sz="2400" dirty="0"/>
              <a:t>TTRS weekly practice- paper sheets available </a:t>
            </a:r>
          </a:p>
          <a:p>
            <a:pPr marL="285750" indent="-285750">
              <a:buFont typeface="Arial" panose="020B0604020202020204" pitchFamily="34" charset="0"/>
              <a:buChar char="•"/>
            </a:pPr>
            <a:r>
              <a:rPr lang="en-GB" sz="2400" dirty="0"/>
              <a:t>Phonics or extra maths from boosters may be also set for groups or individuals </a:t>
            </a:r>
          </a:p>
          <a:p>
            <a:pPr marL="285750" indent="-285750">
              <a:buFont typeface="Arial" panose="020B0604020202020204" pitchFamily="34" charset="0"/>
              <a:buChar char="•"/>
            </a:pPr>
            <a:r>
              <a:rPr lang="en-GB" sz="2400" dirty="0"/>
              <a:t>Pupils who do not complete homework will be given time/help to do this the following playtime.</a:t>
            </a:r>
          </a:p>
          <a:p>
            <a:endParaRPr lang="en-GB" sz="1600" dirty="0">
              <a:ea typeface="+mn-lt"/>
              <a:cs typeface="+mn-lt"/>
            </a:endParaRPr>
          </a:p>
          <a:p>
            <a:pPr>
              <a:buFont typeface="Arial" panose="020B0604020202020204" pitchFamily="34" charset="0"/>
              <a:buChar char="•"/>
            </a:pPr>
            <a:r>
              <a:rPr lang="en-GB" sz="1600" dirty="0">
                <a:ea typeface="+mn-lt"/>
                <a:cs typeface="+mn-lt"/>
              </a:rPr>
              <a:t>The websites below will also give you further helpful information: </a:t>
            </a:r>
          </a:p>
          <a:p>
            <a:pPr>
              <a:buFont typeface="Arial" panose="020B0604020202020204" pitchFamily="34" charset="0"/>
              <a:buChar char="•"/>
            </a:pPr>
            <a:r>
              <a:rPr lang="en-GB" sz="1600" dirty="0">
                <a:ea typeface="+mn-lt"/>
                <a:cs typeface="+mn-lt"/>
                <a:hlinkClick r:id="rId3"/>
              </a:rPr>
              <a:t>http://www.nnparenttoolkit.org.uk/information-for-parents/</a:t>
            </a:r>
            <a:r>
              <a:rPr lang="en-GB" sz="1600" dirty="0">
                <a:ea typeface="+mn-lt"/>
                <a:cs typeface="+mn-lt"/>
              </a:rPr>
              <a:t> (Maths) </a:t>
            </a:r>
            <a:endParaRPr lang="en-GB" dirty="0"/>
          </a:p>
          <a:p>
            <a:pPr>
              <a:buFont typeface="Arial" panose="020B0604020202020204" pitchFamily="34" charset="0"/>
              <a:buChar char="•"/>
            </a:pPr>
            <a:r>
              <a:rPr lang="en-GB" sz="1600" dirty="0">
                <a:ea typeface="+mn-lt"/>
                <a:cs typeface="+mn-lt"/>
                <a:hlinkClick r:id="rId4"/>
              </a:rPr>
              <a:t>http://www.theschoolrun.com/</a:t>
            </a:r>
            <a:r>
              <a:rPr lang="en-GB" sz="1600" dirty="0">
                <a:ea typeface="+mn-lt"/>
                <a:cs typeface="+mn-lt"/>
              </a:rPr>
              <a:t> (Maths, Literacy and other primary subjects) </a:t>
            </a:r>
            <a:endParaRPr lang="en-GB" dirty="0"/>
          </a:p>
          <a:p>
            <a:pPr marL="285750" indent="-285750">
              <a:buFont typeface="Arial" panose="020B0604020202020204" pitchFamily="34" charset="0"/>
              <a:buChar char="•"/>
            </a:pPr>
            <a:r>
              <a:rPr lang="en-GB" sz="1600" b="1" dirty="0">
                <a:ea typeface="+mn-lt"/>
                <a:cs typeface="+mn-lt"/>
              </a:rPr>
              <a:t>It is REALLY IMPORTANT for children to learn any times tables they still aren’t confident about- we are still subscribing to </a:t>
            </a:r>
            <a:r>
              <a:rPr lang="en-GB" sz="1600" b="1" dirty="0" err="1">
                <a:ea typeface="+mn-lt"/>
                <a:cs typeface="+mn-lt"/>
              </a:rPr>
              <a:t>TTrock</a:t>
            </a:r>
            <a:r>
              <a:rPr lang="en-GB" sz="1600" b="1" dirty="0">
                <a:ea typeface="+mn-lt"/>
                <a:cs typeface="+mn-lt"/>
              </a:rPr>
              <a:t> stars and children should access this at least twice a week at home.  They also need to be able to tell the time accurately using digital and analogue clocks, as this is a life skill.</a:t>
            </a:r>
            <a:r>
              <a:rPr lang="en-GB" sz="1600" dirty="0">
                <a:ea typeface="+mn-lt"/>
                <a:cs typeface="+mn-lt"/>
              </a:rPr>
              <a:t> </a:t>
            </a:r>
            <a:endParaRPr lang="en-GB" dirty="0"/>
          </a:p>
        </p:txBody>
      </p:sp>
    </p:spTree>
    <p:extLst>
      <p:ext uri="{BB962C8B-B14F-4D97-AF65-F5344CB8AC3E}">
        <p14:creationId xmlns:p14="http://schemas.microsoft.com/office/powerpoint/2010/main" val="1019576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8743FE-A4D1-410F-B910-B06C99B88E81}"/>
              </a:ext>
            </a:extLst>
          </p:cNvPr>
          <p:cNvSpPr>
            <a:spLocks noGrp="1"/>
          </p:cNvSpPr>
          <p:nvPr>
            <p:ph type="title"/>
          </p:nvPr>
        </p:nvSpPr>
        <p:spPr>
          <a:xfrm>
            <a:off x="252891" y="323557"/>
            <a:ext cx="8534400" cy="1012578"/>
          </a:xfrm>
        </p:spPr>
        <p:txBody>
          <a:bodyPr/>
          <a:lstStyle/>
          <a:p>
            <a:r>
              <a:rPr lang="en-GB"/>
              <a:t>Possible trips and events</a:t>
            </a:r>
          </a:p>
        </p:txBody>
      </p:sp>
      <p:sp>
        <p:nvSpPr>
          <p:cNvPr id="7" name="TextBox 6">
            <a:extLst>
              <a:ext uri="{FF2B5EF4-FFF2-40B4-BE49-F238E27FC236}">
                <a16:creationId xmlns:a16="http://schemas.microsoft.com/office/drawing/2014/main" id="{BCEAE8DB-D43D-48B0-BC2C-FCBA07503E87}"/>
              </a:ext>
            </a:extLst>
          </p:cNvPr>
          <p:cNvSpPr txBox="1"/>
          <p:nvPr/>
        </p:nvSpPr>
        <p:spPr>
          <a:xfrm>
            <a:off x="310552" y="1388853"/>
            <a:ext cx="10578859" cy="5509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panose="020B0604020202020204" pitchFamily="34" charset="0"/>
              <a:buChar char="•"/>
            </a:pPr>
            <a:r>
              <a:rPr lang="en-GB" sz="3200" dirty="0"/>
              <a:t>Hopefully, we will be able to go on trips and take part in lots of exciting activities this year. These could include:</a:t>
            </a:r>
            <a:endParaRPr lang="en-US" sz="3200" dirty="0"/>
          </a:p>
          <a:p>
            <a:pPr marL="457200" indent="-457200">
              <a:buFont typeface="Arial" panose="020B0604020202020204" pitchFamily="34" charset="0"/>
              <a:buChar char="•"/>
            </a:pPr>
            <a:r>
              <a:rPr lang="en-GB" sz="3200" dirty="0"/>
              <a:t>A trip to Harewood House for our science and </a:t>
            </a:r>
            <a:r>
              <a:rPr lang="en-GB" sz="3200" dirty="0" err="1"/>
              <a:t>geog</a:t>
            </a:r>
            <a:r>
              <a:rPr lang="en-GB" sz="3200" dirty="0"/>
              <a:t> topics</a:t>
            </a:r>
          </a:p>
          <a:p>
            <a:pPr marL="457200" indent="-457200">
              <a:buFont typeface="Arial" panose="020B0604020202020204" pitchFamily="34" charset="0"/>
              <a:buChar char="•"/>
            </a:pPr>
            <a:r>
              <a:rPr lang="en-GB" sz="3200" dirty="0"/>
              <a:t>Trip to Leeds City Museum and surroundings linked with Geography</a:t>
            </a:r>
          </a:p>
          <a:p>
            <a:pPr marL="457200" indent="-457200">
              <a:buFont typeface="Arial" panose="020B0604020202020204" pitchFamily="34" charset="0"/>
              <a:buChar char="•"/>
            </a:pPr>
            <a:r>
              <a:rPr lang="en-GB" sz="3200" dirty="0"/>
              <a:t>Taking part in cycle sense </a:t>
            </a:r>
          </a:p>
          <a:p>
            <a:pPr marL="457200" indent="-457200">
              <a:buFont typeface="Arial" panose="020B0604020202020204" pitchFamily="34" charset="0"/>
              <a:buChar char="•"/>
            </a:pPr>
            <a:r>
              <a:rPr lang="en-GB" sz="3200" dirty="0"/>
              <a:t>Horsforth Farm trip to learn about growing crops</a:t>
            </a:r>
          </a:p>
          <a:p>
            <a:pPr marL="457200" indent="-457200">
              <a:buFont typeface="Arial" panose="020B0604020202020204" pitchFamily="34" charset="0"/>
              <a:buChar char="•"/>
            </a:pPr>
            <a:r>
              <a:rPr lang="en-GB" sz="3200" dirty="0"/>
              <a:t>Roman and Viking theme days linked with our history topic</a:t>
            </a:r>
          </a:p>
        </p:txBody>
      </p:sp>
      <p:pic>
        <p:nvPicPr>
          <p:cNvPr id="8" name="Picture 8">
            <a:extLst>
              <a:ext uri="{FF2B5EF4-FFF2-40B4-BE49-F238E27FC236}">
                <a16:creationId xmlns:a16="http://schemas.microsoft.com/office/drawing/2014/main" id="{969AB1B0-897D-4BBB-B514-C5D54F775D54}"/>
              </a:ext>
            </a:extLst>
          </p:cNvPr>
          <p:cNvPicPr>
            <a:picLocks noChangeAspect="1"/>
          </p:cNvPicPr>
          <p:nvPr/>
        </p:nvPicPr>
        <p:blipFill>
          <a:blip r:embed="rId2"/>
          <a:stretch>
            <a:fillRect/>
          </a:stretch>
        </p:blipFill>
        <p:spPr>
          <a:xfrm>
            <a:off x="9963150" y="77776"/>
            <a:ext cx="2228850" cy="504825"/>
          </a:xfrm>
          <a:prstGeom prst="rect">
            <a:avLst/>
          </a:prstGeom>
        </p:spPr>
      </p:pic>
    </p:spTree>
    <p:extLst>
      <p:ext uri="{BB962C8B-B14F-4D97-AF65-F5344CB8AC3E}">
        <p14:creationId xmlns:p14="http://schemas.microsoft.com/office/powerpoint/2010/main" val="1904356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C9091-EB6E-425E-9919-6772C6173E6E}"/>
              </a:ext>
            </a:extLst>
          </p:cNvPr>
          <p:cNvSpPr>
            <a:spLocks noGrp="1"/>
          </p:cNvSpPr>
          <p:nvPr>
            <p:ph type="title"/>
          </p:nvPr>
        </p:nvSpPr>
        <p:spPr/>
        <p:txBody>
          <a:bodyPr>
            <a:normAutofit/>
          </a:bodyPr>
          <a:lstStyle/>
          <a:p>
            <a:pPr algn="ctr"/>
            <a:r>
              <a:rPr lang="en-GB" sz="5400"/>
              <a:t>School Uniform</a:t>
            </a:r>
          </a:p>
        </p:txBody>
      </p:sp>
      <p:sp>
        <p:nvSpPr>
          <p:cNvPr id="3" name="Content Placeholder 2">
            <a:extLst>
              <a:ext uri="{FF2B5EF4-FFF2-40B4-BE49-F238E27FC236}">
                <a16:creationId xmlns:a16="http://schemas.microsoft.com/office/drawing/2014/main" id="{807D446B-1BB3-45BC-93A1-86BA43AE1198}"/>
              </a:ext>
            </a:extLst>
          </p:cNvPr>
          <p:cNvSpPr>
            <a:spLocks noGrp="1"/>
          </p:cNvSpPr>
          <p:nvPr>
            <p:ph idx="1"/>
          </p:nvPr>
        </p:nvSpPr>
        <p:spPr>
          <a:xfrm>
            <a:off x="677333" y="1736519"/>
            <a:ext cx="9010005" cy="3880773"/>
          </a:xfrm>
        </p:spPr>
        <p:txBody>
          <a:bodyPr vert="horz" lIns="91440" tIns="45720" rIns="91440" bIns="45720" rtlCol="0" anchor="t">
            <a:normAutofit/>
          </a:bodyPr>
          <a:lstStyle/>
          <a:p>
            <a:r>
              <a:rPr lang="en-GB" sz="2400"/>
              <a:t>School uniform is supplied by </a:t>
            </a:r>
            <a:r>
              <a:rPr lang="en-GB" sz="2400" err="1"/>
              <a:t>Uniwears</a:t>
            </a:r>
            <a:endParaRPr lang="en-GB" sz="2400" err="1">
              <a:ea typeface="+mn-lt"/>
              <a:cs typeface="+mn-lt"/>
            </a:endParaRPr>
          </a:p>
          <a:p>
            <a:pPr marL="0" indent="0">
              <a:buNone/>
            </a:pPr>
            <a:r>
              <a:rPr lang="en-GB" sz="2400">
                <a:ea typeface="+mn-lt"/>
                <a:cs typeface="+mn-lt"/>
                <a:hlinkClick r:id="rId2"/>
              </a:rPr>
              <a:t>info@uniwears.co.uk</a:t>
            </a:r>
            <a:endParaRPr lang="en-GB">
              <a:ea typeface="+mn-lt"/>
              <a:cs typeface="+mn-lt"/>
            </a:endParaRPr>
          </a:p>
          <a:p>
            <a:pPr marL="0" indent="0">
              <a:buNone/>
            </a:pPr>
            <a:endParaRPr lang="en-GB" sz="2400">
              <a:ea typeface="+mn-lt"/>
              <a:cs typeface="+mn-lt"/>
            </a:endParaRPr>
          </a:p>
          <a:p>
            <a:pPr marL="0" indent="0">
              <a:buNone/>
            </a:pPr>
            <a:r>
              <a:rPr lang="en-GB" sz="2400">
                <a:ea typeface="+mn-lt"/>
                <a:cs typeface="+mn-lt"/>
              </a:rPr>
              <a:t>More details can be found via the below link:</a:t>
            </a:r>
          </a:p>
          <a:p>
            <a:pPr marL="0" indent="0">
              <a:buNone/>
            </a:pPr>
            <a:r>
              <a:rPr lang="en-GB" sz="2400">
                <a:ea typeface="+mn-lt"/>
                <a:cs typeface="+mn-lt"/>
                <a:hlinkClick r:id="rId3"/>
              </a:rPr>
              <a:t>Uniform Webpage</a:t>
            </a:r>
            <a:r>
              <a:rPr lang="en-GB" sz="2400">
                <a:ea typeface="+mn-lt"/>
                <a:cs typeface="+mn-lt"/>
              </a:rPr>
              <a:t> </a:t>
            </a:r>
            <a:endParaRPr lang="en-GB"/>
          </a:p>
          <a:p>
            <a:endParaRPr lang="en-GB" sz="2400">
              <a:ea typeface="+mn-lt"/>
              <a:cs typeface="+mn-lt"/>
            </a:endParaRPr>
          </a:p>
        </p:txBody>
      </p:sp>
      <p:pic>
        <p:nvPicPr>
          <p:cNvPr id="5" name="Picture 12">
            <a:extLst>
              <a:ext uri="{FF2B5EF4-FFF2-40B4-BE49-F238E27FC236}">
                <a16:creationId xmlns:a16="http://schemas.microsoft.com/office/drawing/2014/main" id="{EA401F7E-D586-DB17-6BCC-A142D90C5FC5}"/>
              </a:ext>
            </a:extLst>
          </p:cNvPr>
          <p:cNvPicPr>
            <a:picLocks noChangeAspect="1"/>
          </p:cNvPicPr>
          <p:nvPr/>
        </p:nvPicPr>
        <p:blipFill>
          <a:blip r:embed="rId4"/>
          <a:stretch>
            <a:fillRect/>
          </a:stretch>
        </p:blipFill>
        <p:spPr>
          <a:xfrm>
            <a:off x="9446919" y="6157562"/>
            <a:ext cx="2743200" cy="620062"/>
          </a:xfrm>
          <a:prstGeom prst="rect">
            <a:avLst/>
          </a:prstGeom>
        </p:spPr>
      </p:pic>
    </p:spTree>
    <p:extLst>
      <p:ext uri="{BB962C8B-B14F-4D97-AF65-F5344CB8AC3E}">
        <p14:creationId xmlns:p14="http://schemas.microsoft.com/office/powerpoint/2010/main" val="2946081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4F179D0-CFFB-4C1D-9563-61CFC579B61E}"/>
              </a:ext>
            </a:extLst>
          </p:cNvPr>
          <p:cNvSpPr>
            <a:spLocks noGrp="1"/>
          </p:cNvSpPr>
          <p:nvPr>
            <p:ph type="title"/>
          </p:nvPr>
        </p:nvSpPr>
        <p:spPr>
          <a:xfrm>
            <a:off x="4122496" y="127242"/>
            <a:ext cx="4322034" cy="809703"/>
          </a:xfrm>
        </p:spPr>
        <p:txBody>
          <a:bodyPr>
            <a:normAutofit fontScale="90000"/>
          </a:bodyPr>
          <a:lstStyle/>
          <a:p>
            <a:pPr algn="ctr"/>
            <a:r>
              <a:rPr lang="en-GB" sz="5400"/>
              <a:t>Uniform</a:t>
            </a:r>
          </a:p>
        </p:txBody>
      </p:sp>
      <p:sp>
        <p:nvSpPr>
          <p:cNvPr id="6" name="Content Placeholder 2">
            <a:extLst>
              <a:ext uri="{FF2B5EF4-FFF2-40B4-BE49-F238E27FC236}">
                <a16:creationId xmlns:a16="http://schemas.microsoft.com/office/drawing/2014/main" id="{CD752DF0-470A-4367-A743-9F0EAB7A2405}"/>
              </a:ext>
            </a:extLst>
          </p:cNvPr>
          <p:cNvSpPr>
            <a:spLocks noGrp="1"/>
          </p:cNvSpPr>
          <p:nvPr/>
        </p:nvSpPr>
        <p:spPr>
          <a:xfrm>
            <a:off x="4406392" y="1143991"/>
            <a:ext cx="5872637" cy="5528421"/>
          </a:xfrm>
          <a:prstGeom prst="rect">
            <a:avLst/>
          </a:prstGeom>
        </p:spPr>
        <p:txBody>
          <a:bodyPr vert="horz" lIns="91440" tIns="45720" rIns="91440" bIns="45720" rtlCol="0" anchor="t">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dirty="0"/>
              <a:t>Navy school jumper (with or without logo)</a:t>
            </a:r>
            <a:endParaRPr lang="en-US"/>
          </a:p>
          <a:p>
            <a:r>
              <a:rPr lang="en-GB" dirty="0"/>
              <a:t>Navy school cardigan </a:t>
            </a:r>
            <a:r>
              <a:rPr lang="en-GB" dirty="0">
                <a:ea typeface="+mn-lt"/>
                <a:cs typeface="+mn-lt"/>
              </a:rPr>
              <a:t>(with or without logo)</a:t>
            </a:r>
          </a:p>
          <a:p>
            <a:r>
              <a:rPr lang="en-GB" dirty="0"/>
              <a:t>White polo shirt or shirt</a:t>
            </a:r>
          </a:p>
          <a:p>
            <a:r>
              <a:rPr lang="en-GB" dirty="0"/>
              <a:t>Grey school trousers/skirt</a:t>
            </a:r>
          </a:p>
          <a:p>
            <a:r>
              <a:rPr lang="en-GB" dirty="0"/>
              <a:t>Grey school dress</a:t>
            </a:r>
          </a:p>
          <a:p>
            <a:r>
              <a:rPr lang="en-GB" dirty="0"/>
              <a:t>Blue checked school summer dress</a:t>
            </a:r>
          </a:p>
          <a:p>
            <a:r>
              <a:rPr lang="en-GB" dirty="0"/>
              <a:t>Grey school shorts</a:t>
            </a:r>
          </a:p>
          <a:p>
            <a:r>
              <a:rPr lang="en-GB" dirty="0"/>
              <a:t>Black shoes or trainers that children can fasten independently e.g. Velcro</a:t>
            </a:r>
          </a:p>
          <a:p>
            <a:r>
              <a:rPr lang="en-GB" dirty="0"/>
              <a:t>Long hair must be tied up / no extreme hair styles</a:t>
            </a:r>
          </a:p>
          <a:p>
            <a:r>
              <a:rPr lang="en-GB" dirty="0"/>
              <a:t>PE Kit</a:t>
            </a:r>
          </a:p>
          <a:p>
            <a:pPr lvl="1"/>
            <a:r>
              <a:rPr lang="en-GB" dirty="0"/>
              <a:t>Coloured t-shirt (Linked to teams used for PE etc)</a:t>
            </a:r>
          </a:p>
          <a:p>
            <a:pPr lvl="1"/>
            <a:r>
              <a:rPr lang="en-GB" dirty="0"/>
              <a:t>Black or grey PE shorts</a:t>
            </a:r>
          </a:p>
          <a:p>
            <a:pPr marL="914400" lvl="2" indent="0">
              <a:buNone/>
            </a:pPr>
            <a:r>
              <a:rPr lang="en-GB" dirty="0"/>
              <a:t>or</a:t>
            </a:r>
          </a:p>
          <a:p>
            <a:pPr lvl="1"/>
            <a:r>
              <a:rPr lang="en-GB" dirty="0"/>
              <a:t>Black or grey jogging bottoms or leggings</a:t>
            </a:r>
          </a:p>
          <a:p>
            <a:pPr lvl="1"/>
            <a:r>
              <a:rPr lang="en-GB" dirty="0"/>
              <a:t>Navy hooded top with logo</a:t>
            </a:r>
          </a:p>
          <a:p>
            <a:endParaRPr lang="en-GB"/>
          </a:p>
          <a:p>
            <a:endParaRPr lang="en-GB"/>
          </a:p>
          <a:p>
            <a:endParaRPr lang="en-GB"/>
          </a:p>
        </p:txBody>
      </p:sp>
      <p:pic>
        <p:nvPicPr>
          <p:cNvPr id="4" name="Picture 12">
            <a:extLst>
              <a:ext uri="{FF2B5EF4-FFF2-40B4-BE49-F238E27FC236}">
                <a16:creationId xmlns:a16="http://schemas.microsoft.com/office/drawing/2014/main" id="{B986B9F8-7F7E-9586-7788-E0434513DE72}"/>
              </a:ext>
            </a:extLst>
          </p:cNvPr>
          <p:cNvPicPr>
            <a:picLocks noChangeAspect="1"/>
          </p:cNvPicPr>
          <p:nvPr/>
        </p:nvPicPr>
        <p:blipFill>
          <a:blip r:embed="rId2"/>
          <a:stretch>
            <a:fillRect/>
          </a:stretch>
        </p:blipFill>
        <p:spPr>
          <a:xfrm>
            <a:off x="9446919" y="6157562"/>
            <a:ext cx="2743200" cy="620062"/>
          </a:xfrm>
          <a:prstGeom prst="rect">
            <a:avLst/>
          </a:prstGeom>
        </p:spPr>
      </p:pic>
      <p:pic>
        <p:nvPicPr>
          <p:cNvPr id="7" name="Picture 6" descr="A child standing in front of a wood wall&#10;&#10;AI-generated content may be incorrect.">
            <a:extLst>
              <a:ext uri="{FF2B5EF4-FFF2-40B4-BE49-F238E27FC236}">
                <a16:creationId xmlns:a16="http://schemas.microsoft.com/office/drawing/2014/main" id="{6C6E228F-B70C-8911-AB52-A3EF2CB2C4B3}"/>
              </a:ext>
            </a:extLst>
          </p:cNvPr>
          <p:cNvPicPr>
            <a:picLocks noChangeAspect="1"/>
          </p:cNvPicPr>
          <p:nvPr/>
        </p:nvPicPr>
        <p:blipFill>
          <a:blip r:embed="rId3"/>
          <a:srcRect l="14981" r="17519" b="1829"/>
          <a:stretch/>
        </p:blipFill>
        <p:spPr>
          <a:xfrm>
            <a:off x="2256655" y="1771135"/>
            <a:ext cx="1860675" cy="4690573"/>
          </a:xfrm>
          <a:prstGeom prst="rect">
            <a:avLst/>
          </a:prstGeom>
        </p:spPr>
      </p:pic>
      <p:pic>
        <p:nvPicPr>
          <p:cNvPr id="8" name="Picture 7" descr="A child standing in front of a door&#10;&#10;AI-generated content may be incorrect.">
            <a:extLst>
              <a:ext uri="{FF2B5EF4-FFF2-40B4-BE49-F238E27FC236}">
                <a16:creationId xmlns:a16="http://schemas.microsoft.com/office/drawing/2014/main" id="{40B38F0E-3B58-9DC1-D95A-78D394A80199}"/>
              </a:ext>
            </a:extLst>
          </p:cNvPr>
          <p:cNvPicPr>
            <a:picLocks noChangeAspect="1"/>
          </p:cNvPicPr>
          <p:nvPr/>
        </p:nvPicPr>
        <p:blipFill>
          <a:blip r:embed="rId4"/>
          <a:srcRect l="11151" r="23956" b="-208"/>
          <a:stretch/>
        </p:blipFill>
        <p:spPr>
          <a:xfrm>
            <a:off x="264127" y="128716"/>
            <a:ext cx="1859329" cy="4963303"/>
          </a:xfrm>
          <a:prstGeom prst="rect">
            <a:avLst/>
          </a:prstGeom>
        </p:spPr>
      </p:pic>
    </p:spTree>
    <p:extLst>
      <p:ext uri="{BB962C8B-B14F-4D97-AF65-F5344CB8AC3E}">
        <p14:creationId xmlns:p14="http://schemas.microsoft.com/office/powerpoint/2010/main" val="1479336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C65A3-C4E3-4726-AD53-DE014E8249AE}"/>
              </a:ext>
            </a:extLst>
          </p:cNvPr>
          <p:cNvSpPr>
            <a:spLocks noGrp="1"/>
          </p:cNvSpPr>
          <p:nvPr>
            <p:ph type="title"/>
          </p:nvPr>
        </p:nvSpPr>
        <p:spPr>
          <a:xfrm>
            <a:off x="80363" y="200475"/>
            <a:ext cx="8534400" cy="1078150"/>
          </a:xfrm>
        </p:spPr>
        <p:txBody>
          <a:bodyPr/>
          <a:lstStyle/>
          <a:p>
            <a:r>
              <a:rPr lang="en-GB"/>
              <a:t>Communication</a:t>
            </a:r>
          </a:p>
        </p:txBody>
      </p:sp>
      <p:pic>
        <p:nvPicPr>
          <p:cNvPr id="3" name="Picture 3">
            <a:extLst>
              <a:ext uri="{FF2B5EF4-FFF2-40B4-BE49-F238E27FC236}">
                <a16:creationId xmlns:a16="http://schemas.microsoft.com/office/drawing/2014/main" id="{9AB83515-8035-4139-9B00-8E724E8DCECB}"/>
              </a:ext>
            </a:extLst>
          </p:cNvPr>
          <p:cNvPicPr>
            <a:picLocks noChangeAspect="1"/>
          </p:cNvPicPr>
          <p:nvPr/>
        </p:nvPicPr>
        <p:blipFill>
          <a:blip r:embed="rId2"/>
          <a:stretch>
            <a:fillRect/>
          </a:stretch>
        </p:blipFill>
        <p:spPr>
          <a:xfrm>
            <a:off x="9797990" y="200475"/>
            <a:ext cx="2228850" cy="504825"/>
          </a:xfrm>
          <a:prstGeom prst="rect">
            <a:avLst/>
          </a:prstGeom>
        </p:spPr>
      </p:pic>
      <p:sp>
        <p:nvSpPr>
          <p:cNvPr id="4" name="TextBox 3">
            <a:extLst>
              <a:ext uri="{FF2B5EF4-FFF2-40B4-BE49-F238E27FC236}">
                <a16:creationId xmlns:a16="http://schemas.microsoft.com/office/drawing/2014/main" id="{23E09C74-5F2F-4AC2-B7A4-962BCD74454E}"/>
              </a:ext>
            </a:extLst>
          </p:cNvPr>
          <p:cNvSpPr txBox="1"/>
          <p:nvPr/>
        </p:nvSpPr>
        <p:spPr>
          <a:xfrm>
            <a:off x="238665" y="1043796"/>
            <a:ext cx="662508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800"/>
          </a:p>
          <a:p>
            <a:endParaRPr lang="en-GB"/>
          </a:p>
          <a:p>
            <a:pPr marL="285750" indent="-285750">
              <a:buFont typeface="Arial"/>
              <a:buChar char="•"/>
            </a:pPr>
            <a:endParaRPr lang="en-GB"/>
          </a:p>
        </p:txBody>
      </p:sp>
      <p:sp>
        <p:nvSpPr>
          <p:cNvPr id="5" name="TextBox 4">
            <a:extLst>
              <a:ext uri="{FF2B5EF4-FFF2-40B4-BE49-F238E27FC236}">
                <a16:creationId xmlns:a16="http://schemas.microsoft.com/office/drawing/2014/main" id="{63D50C33-A44C-4703-8406-105923DCFE69}"/>
              </a:ext>
            </a:extLst>
          </p:cNvPr>
          <p:cNvSpPr txBox="1"/>
          <p:nvPr/>
        </p:nvSpPr>
        <p:spPr>
          <a:xfrm>
            <a:off x="332154" y="1043796"/>
            <a:ext cx="8030818" cy="526297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400"/>
              <a:t>School communicates through email, text messages and sometimes paper letters.</a:t>
            </a:r>
          </a:p>
          <a:p>
            <a:pPr marL="285750" indent="-285750">
              <a:buFont typeface="Arial" panose="020B0604020202020204" pitchFamily="34" charset="0"/>
              <a:buChar char="•"/>
            </a:pPr>
            <a:r>
              <a:rPr lang="en-GB" sz="2400"/>
              <a:t>Each Friday, a weekly newsletter comes home with details of all that is going on in school.</a:t>
            </a:r>
          </a:p>
          <a:p>
            <a:pPr marL="285750" indent="-285750">
              <a:buFont typeface="Arial" panose="020B0604020202020204" pitchFamily="34" charset="0"/>
              <a:buChar char="•"/>
            </a:pPr>
            <a:r>
              <a:rPr lang="en-GB" sz="2400"/>
              <a:t>Class teachers will also email to share specific information and updates.</a:t>
            </a:r>
          </a:p>
          <a:p>
            <a:pPr marL="285750" indent="-285750">
              <a:buFont typeface="Arial" panose="020B0604020202020204" pitchFamily="34" charset="0"/>
              <a:buChar char="•"/>
            </a:pPr>
            <a:r>
              <a:rPr lang="en-GB" sz="2400"/>
              <a:t>School can list 2 numbers as priority one contacts so that both parents receive any general text messages sent.</a:t>
            </a:r>
          </a:p>
          <a:p>
            <a:pPr marL="285750" indent="-285750">
              <a:buFont typeface="Arial" panose="020B0604020202020204" pitchFamily="34" charset="0"/>
              <a:buChar char="•"/>
            </a:pPr>
            <a:r>
              <a:rPr lang="en-GB" sz="2400"/>
              <a:t>Please add the following emails to your contacts so that emails come straight to your inbox:</a:t>
            </a:r>
          </a:p>
          <a:p>
            <a:pPr marL="742950" lvl="1" indent="-285750">
              <a:buFont typeface="Arial" panose="020B0604020202020204" pitchFamily="34" charset="0"/>
              <a:buChar char="•"/>
            </a:pPr>
            <a:r>
              <a:rPr lang="en-GB" sz="2400">
                <a:hlinkClick r:id="rId3"/>
              </a:rPr>
              <a:t>manston.primary@manston.leeds.sch.uk</a:t>
            </a:r>
            <a:endParaRPr lang="en-GB" sz="2400"/>
          </a:p>
          <a:p>
            <a:pPr marL="742950" lvl="1" indent="-285750">
              <a:buFont typeface="Arial" panose="020B0604020202020204" pitchFamily="34" charset="0"/>
              <a:buChar char="•"/>
            </a:pPr>
            <a:r>
              <a:rPr lang="en-GB" sz="2400">
                <a:solidFill>
                  <a:srgbClr val="424242"/>
                </a:solidFill>
                <a:latin typeface="Segoe UI"/>
                <a:cs typeface="Segoe UI"/>
                <a:hlinkClick r:id="rId4"/>
              </a:rPr>
              <a:t>no-reply@mail.arbor-education.com</a:t>
            </a:r>
            <a:r>
              <a:rPr lang="en-GB" sz="2400">
                <a:solidFill>
                  <a:srgbClr val="424242"/>
                </a:solidFill>
                <a:latin typeface="Segoe UI"/>
                <a:cs typeface="Segoe UI"/>
              </a:rPr>
              <a:t> </a:t>
            </a:r>
            <a:endParaRPr lang="en-GB" sz="2400">
              <a:solidFill>
                <a:srgbClr val="000000"/>
              </a:solidFill>
              <a:latin typeface="Trebuchet MS"/>
              <a:cs typeface="Segoe UI"/>
            </a:endParaRPr>
          </a:p>
          <a:p>
            <a:pPr marL="742950" lvl="1" indent="-285750">
              <a:buFont typeface="Arial" panose="020B0604020202020204" pitchFamily="34" charset="0"/>
              <a:buChar char="•"/>
            </a:pPr>
            <a:endParaRPr lang="en-GB" sz="2400"/>
          </a:p>
        </p:txBody>
      </p:sp>
      <p:pic>
        <p:nvPicPr>
          <p:cNvPr id="7" name="Picture 6" descr="A close-up of a logo&#10;&#10;Description automatically generated">
            <a:extLst>
              <a:ext uri="{FF2B5EF4-FFF2-40B4-BE49-F238E27FC236}">
                <a16:creationId xmlns:a16="http://schemas.microsoft.com/office/drawing/2014/main" id="{70FBE5A8-DB9F-077C-9328-8AD2D0BDC0DC}"/>
              </a:ext>
            </a:extLst>
          </p:cNvPr>
          <p:cNvPicPr>
            <a:picLocks noChangeAspect="1"/>
          </p:cNvPicPr>
          <p:nvPr/>
        </p:nvPicPr>
        <p:blipFill>
          <a:blip r:embed="rId5"/>
          <a:stretch>
            <a:fillRect/>
          </a:stretch>
        </p:blipFill>
        <p:spPr>
          <a:xfrm>
            <a:off x="687615" y="5893564"/>
            <a:ext cx="6090558" cy="413944"/>
          </a:xfrm>
          <a:prstGeom prst="rect">
            <a:avLst/>
          </a:prstGeom>
        </p:spPr>
      </p:pic>
    </p:spTree>
    <p:extLst>
      <p:ext uri="{BB962C8B-B14F-4D97-AF65-F5344CB8AC3E}">
        <p14:creationId xmlns:p14="http://schemas.microsoft.com/office/powerpoint/2010/main" val="858563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9641F-6E17-4235-B800-FDF72330ADE5}"/>
              </a:ext>
            </a:extLst>
          </p:cNvPr>
          <p:cNvSpPr>
            <a:spLocks noGrp="1"/>
          </p:cNvSpPr>
          <p:nvPr>
            <p:ph type="title"/>
          </p:nvPr>
        </p:nvSpPr>
        <p:spPr>
          <a:xfrm>
            <a:off x="231206" y="66335"/>
            <a:ext cx="7226606" cy="1166848"/>
          </a:xfrm>
        </p:spPr>
        <p:txBody>
          <a:bodyPr/>
          <a:lstStyle/>
          <a:p>
            <a:r>
              <a:rPr lang="en-GB"/>
              <a:t>Home School Agreement </a:t>
            </a:r>
          </a:p>
        </p:txBody>
      </p:sp>
      <p:sp>
        <p:nvSpPr>
          <p:cNvPr id="3" name="TextBox 2">
            <a:extLst>
              <a:ext uri="{FF2B5EF4-FFF2-40B4-BE49-F238E27FC236}">
                <a16:creationId xmlns:a16="http://schemas.microsoft.com/office/drawing/2014/main" id="{D30BB1A8-AABD-4828-B530-7E2767921381}"/>
              </a:ext>
            </a:extLst>
          </p:cNvPr>
          <p:cNvSpPr txBox="1"/>
          <p:nvPr/>
        </p:nvSpPr>
        <p:spPr>
          <a:xfrm>
            <a:off x="365501" y="1147996"/>
            <a:ext cx="4229389" cy="4832092"/>
          </a:xfrm>
          <a:prstGeom prst="rect">
            <a:avLst/>
          </a:prstGeom>
          <a:noFill/>
        </p:spPr>
        <p:txBody>
          <a:bodyPr wrap="square" lIns="91440" tIns="45720" rIns="91440" bIns="45720" rtlCol="0" anchor="t">
            <a:spAutoFit/>
          </a:bodyPr>
          <a:lstStyle/>
          <a:p>
            <a:pPr marL="285750" indent="-285750" algn="ctr">
              <a:buFont typeface="Arial" panose="020B0604020202020204" pitchFamily="34" charset="0"/>
              <a:buChar char="•"/>
            </a:pPr>
            <a:r>
              <a:rPr lang="en-GB" sz="2800"/>
              <a:t>An updated copy of this, including an online safety pupil user agreement has come home recently.</a:t>
            </a:r>
          </a:p>
          <a:p>
            <a:pPr marL="285750" indent="-285750" algn="ctr">
              <a:buFont typeface="Arial" panose="020B0604020202020204" pitchFamily="34" charset="0"/>
              <a:buChar char="•"/>
            </a:pPr>
            <a:r>
              <a:rPr lang="en-GB" sz="2800"/>
              <a:t>Please review this at home with your child.</a:t>
            </a:r>
          </a:p>
          <a:p>
            <a:pPr marL="285750" indent="-285750" algn="ctr">
              <a:buFont typeface="Arial" panose="020B0604020202020204" pitchFamily="34" charset="0"/>
              <a:buChar char="•"/>
            </a:pPr>
            <a:r>
              <a:rPr lang="en-GB" sz="2800"/>
              <a:t>This agreement applies to all pupils, parents and staff at Manston Primary</a:t>
            </a:r>
          </a:p>
        </p:txBody>
      </p:sp>
      <p:pic>
        <p:nvPicPr>
          <p:cNvPr id="4" name="Picture 3">
            <a:extLst>
              <a:ext uri="{FF2B5EF4-FFF2-40B4-BE49-F238E27FC236}">
                <a16:creationId xmlns:a16="http://schemas.microsoft.com/office/drawing/2014/main" id="{11B29631-E787-4432-BAE6-1686C3533201}"/>
              </a:ext>
            </a:extLst>
          </p:cNvPr>
          <p:cNvPicPr>
            <a:picLocks noChangeAspect="1"/>
          </p:cNvPicPr>
          <p:nvPr/>
        </p:nvPicPr>
        <p:blipFill>
          <a:blip r:embed="rId2"/>
          <a:stretch>
            <a:fillRect/>
          </a:stretch>
        </p:blipFill>
        <p:spPr>
          <a:xfrm>
            <a:off x="4823066" y="1011388"/>
            <a:ext cx="6855276" cy="4615242"/>
          </a:xfrm>
          <a:prstGeom prst="rect">
            <a:avLst/>
          </a:prstGeom>
        </p:spPr>
      </p:pic>
      <p:pic>
        <p:nvPicPr>
          <p:cNvPr id="5" name="Picture 4">
            <a:extLst>
              <a:ext uri="{FF2B5EF4-FFF2-40B4-BE49-F238E27FC236}">
                <a16:creationId xmlns:a16="http://schemas.microsoft.com/office/drawing/2014/main" id="{49453410-3057-44F4-AADC-998FCB39F266}"/>
              </a:ext>
            </a:extLst>
          </p:cNvPr>
          <p:cNvPicPr>
            <a:picLocks noChangeAspect="1"/>
          </p:cNvPicPr>
          <p:nvPr/>
        </p:nvPicPr>
        <p:blipFill>
          <a:blip r:embed="rId3"/>
          <a:stretch>
            <a:fillRect/>
          </a:stretch>
        </p:blipFill>
        <p:spPr>
          <a:xfrm>
            <a:off x="10303309" y="0"/>
            <a:ext cx="1807526" cy="572877"/>
          </a:xfrm>
          <a:prstGeom prst="rect">
            <a:avLst/>
          </a:prstGeom>
        </p:spPr>
      </p:pic>
    </p:spTree>
    <p:extLst>
      <p:ext uri="{BB962C8B-B14F-4D97-AF65-F5344CB8AC3E}">
        <p14:creationId xmlns:p14="http://schemas.microsoft.com/office/powerpoint/2010/main" val="3038530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C65A3-C4E3-4726-AD53-DE014E8249AE}"/>
              </a:ext>
            </a:extLst>
          </p:cNvPr>
          <p:cNvSpPr>
            <a:spLocks noGrp="1"/>
          </p:cNvSpPr>
          <p:nvPr>
            <p:ph type="title"/>
          </p:nvPr>
        </p:nvSpPr>
        <p:spPr>
          <a:xfrm>
            <a:off x="80363" y="200475"/>
            <a:ext cx="8534400" cy="1078150"/>
          </a:xfrm>
        </p:spPr>
        <p:txBody>
          <a:bodyPr/>
          <a:lstStyle/>
          <a:p>
            <a:r>
              <a:rPr lang="en-GB"/>
              <a:t>Equipment</a:t>
            </a:r>
          </a:p>
        </p:txBody>
      </p:sp>
      <p:pic>
        <p:nvPicPr>
          <p:cNvPr id="3" name="Picture 3">
            <a:extLst>
              <a:ext uri="{FF2B5EF4-FFF2-40B4-BE49-F238E27FC236}">
                <a16:creationId xmlns:a16="http://schemas.microsoft.com/office/drawing/2014/main" id="{9AB83515-8035-4139-9B00-8E724E8DCECB}"/>
              </a:ext>
            </a:extLst>
          </p:cNvPr>
          <p:cNvPicPr>
            <a:picLocks noChangeAspect="1"/>
          </p:cNvPicPr>
          <p:nvPr/>
        </p:nvPicPr>
        <p:blipFill>
          <a:blip r:embed="rId2"/>
          <a:stretch>
            <a:fillRect/>
          </a:stretch>
        </p:blipFill>
        <p:spPr>
          <a:xfrm>
            <a:off x="9797990" y="200475"/>
            <a:ext cx="2228850" cy="504825"/>
          </a:xfrm>
          <a:prstGeom prst="rect">
            <a:avLst/>
          </a:prstGeom>
        </p:spPr>
      </p:pic>
      <p:sp>
        <p:nvSpPr>
          <p:cNvPr id="4" name="TextBox 3">
            <a:extLst>
              <a:ext uri="{FF2B5EF4-FFF2-40B4-BE49-F238E27FC236}">
                <a16:creationId xmlns:a16="http://schemas.microsoft.com/office/drawing/2014/main" id="{23E09C74-5F2F-4AC2-B7A4-962BCD74454E}"/>
              </a:ext>
            </a:extLst>
          </p:cNvPr>
          <p:cNvSpPr txBox="1"/>
          <p:nvPr/>
        </p:nvSpPr>
        <p:spPr>
          <a:xfrm>
            <a:off x="238664" y="1043796"/>
            <a:ext cx="9819735" cy="58169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a:t>Each day children will need to bring: </a:t>
            </a:r>
          </a:p>
          <a:p>
            <a:pPr marL="285750" indent="-285750">
              <a:buFont typeface="Arial"/>
              <a:buChar char="•"/>
            </a:pPr>
            <a:r>
              <a:rPr lang="en-GB" sz="2800"/>
              <a:t>A named water bottle</a:t>
            </a:r>
          </a:p>
          <a:p>
            <a:pPr marL="285750" indent="-285750">
              <a:buFont typeface="Arial"/>
              <a:buChar char="•"/>
            </a:pPr>
            <a:r>
              <a:rPr lang="en-GB" sz="2800"/>
              <a:t>Named coats, hats, gloves suitable to the weather</a:t>
            </a:r>
          </a:p>
          <a:p>
            <a:pPr marL="285750" indent="-285750">
              <a:buFont typeface="Arial"/>
              <a:buChar char="•"/>
            </a:pPr>
            <a:r>
              <a:rPr lang="en-GB" sz="2800"/>
              <a:t>Homework</a:t>
            </a:r>
          </a:p>
          <a:p>
            <a:pPr marL="285750" indent="-285750">
              <a:buFont typeface="Arial"/>
              <a:buChar char="•"/>
            </a:pPr>
            <a:r>
              <a:rPr lang="en-GB" sz="2800"/>
              <a:t>Reading book </a:t>
            </a:r>
          </a:p>
          <a:p>
            <a:pPr marL="285750" indent="-285750">
              <a:buFont typeface="Arial"/>
              <a:buChar char="•"/>
            </a:pPr>
            <a:endParaRPr lang="en-GB" sz="2800"/>
          </a:p>
          <a:p>
            <a:r>
              <a:rPr lang="en-GB" sz="2800"/>
              <a:t>Pupils do not need:</a:t>
            </a:r>
          </a:p>
          <a:p>
            <a:pPr marL="285750" indent="-285750">
              <a:buFont typeface="Arial"/>
              <a:buChar char="•"/>
            </a:pPr>
            <a:r>
              <a:rPr lang="en-GB" sz="2800"/>
              <a:t>Pencil cases</a:t>
            </a:r>
          </a:p>
          <a:p>
            <a:pPr marL="285750" indent="-285750">
              <a:buFont typeface="Arial"/>
              <a:buChar char="•"/>
            </a:pPr>
            <a:r>
              <a:rPr lang="en-GB" sz="2800"/>
              <a:t>Toys or games</a:t>
            </a:r>
          </a:p>
          <a:p>
            <a:pPr marL="285750" indent="-285750">
              <a:buFont typeface="Arial"/>
              <a:buChar char="•"/>
            </a:pPr>
            <a:endParaRPr lang="en-GB" sz="2800"/>
          </a:p>
          <a:p>
            <a:pPr marL="285750" indent="-285750">
              <a:buFont typeface="Arial"/>
              <a:buChar char="•"/>
            </a:pPr>
            <a:r>
              <a:rPr lang="en-GB" sz="2800"/>
              <a:t>School staff will not spend time looking for items that are not named.</a:t>
            </a:r>
          </a:p>
          <a:p>
            <a:endParaRPr lang="en-GB"/>
          </a:p>
          <a:p>
            <a:pPr marL="285750" indent="-285750">
              <a:buFont typeface="Arial"/>
              <a:buChar char="•"/>
            </a:pPr>
            <a:endParaRPr lang="en-GB"/>
          </a:p>
        </p:txBody>
      </p:sp>
    </p:spTree>
    <p:extLst>
      <p:ext uri="{BB962C8B-B14F-4D97-AF65-F5344CB8AC3E}">
        <p14:creationId xmlns:p14="http://schemas.microsoft.com/office/powerpoint/2010/main" val="3767754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3F996-EB85-47B3-8E5A-C0DF25100CCA}"/>
              </a:ext>
            </a:extLst>
          </p:cNvPr>
          <p:cNvSpPr>
            <a:spLocks noGrp="1"/>
          </p:cNvSpPr>
          <p:nvPr>
            <p:ph type="title"/>
          </p:nvPr>
        </p:nvSpPr>
        <p:spPr>
          <a:xfrm>
            <a:off x="413502" y="316007"/>
            <a:ext cx="11020926" cy="1123040"/>
          </a:xfrm>
        </p:spPr>
        <p:txBody>
          <a:bodyPr>
            <a:normAutofit/>
          </a:bodyPr>
          <a:lstStyle/>
          <a:p>
            <a:r>
              <a:rPr lang="en-GB"/>
              <a:t>Attendance</a:t>
            </a:r>
            <a:r>
              <a:rPr lang="en-GB" sz="2800">
                <a:ea typeface="+mj-lt"/>
                <a:cs typeface="+mj-lt"/>
              </a:rPr>
              <a:t>.</a:t>
            </a:r>
            <a:br>
              <a:rPr lang="en-GB" sz="2800">
                <a:ea typeface="+mj-lt"/>
                <a:cs typeface="+mj-lt"/>
              </a:rPr>
            </a:br>
            <a:r>
              <a:rPr lang="en-GB" sz="2800">
                <a:ea typeface="+mj-lt"/>
                <a:cs typeface="+mj-lt"/>
              </a:rPr>
              <a:t> </a:t>
            </a:r>
          </a:p>
        </p:txBody>
      </p:sp>
      <p:sp>
        <p:nvSpPr>
          <p:cNvPr id="3" name="TextBox 2">
            <a:extLst>
              <a:ext uri="{FF2B5EF4-FFF2-40B4-BE49-F238E27FC236}">
                <a16:creationId xmlns:a16="http://schemas.microsoft.com/office/drawing/2014/main" id="{FD8F0A29-08E1-4605-A9F5-E78FC5602E97}"/>
              </a:ext>
            </a:extLst>
          </p:cNvPr>
          <p:cNvSpPr txBox="1"/>
          <p:nvPr/>
        </p:nvSpPr>
        <p:spPr>
          <a:xfrm>
            <a:off x="411193" y="1173193"/>
            <a:ext cx="11197086"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GB" sz="2800"/>
              <a:t>Our pupils have excellent attendance, and this is something we want to keep improving.</a:t>
            </a:r>
          </a:p>
          <a:p>
            <a:pPr marL="457200" indent="-457200">
              <a:buFont typeface="Arial"/>
              <a:buChar char="•"/>
            </a:pPr>
            <a:r>
              <a:rPr lang="en-GB" sz="2800"/>
              <a:t>If your child is absent, please ring, email or speak with a member of staff in the office to let them know the details of the absence.</a:t>
            </a:r>
          </a:p>
          <a:p>
            <a:pPr marL="457200" indent="-457200">
              <a:buFont typeface="Arial"/>
              <a:buChar char="•"/>
            </a:pPr>
            <a:r>
              <a:rPr lang="en-GB" sz="2800"/>
              <a:t>Please be reminded that </a:t>
            </a:r>
            <a:r>
              <a:rPr lang="en-GB" sz="2800" b="1"/>
              <a:t>school cannot authorise holidays in term </a:t>
            </a:r>
            <a:r>
              <a:rPr lang="en-GB" sz="2800"/>
              <a:t>time and any applications for exceptional leave must be made by filling in a form from the office.</a:t>
            </a:r>
          </a:p>
          <a:p>
            <a:pPr marL="457200" indent="-457200">
              <a:buFont typeface="Arial"/>
              <a:buChar char="•"/>
            </a:pPr>
            <a:r>
              <a:rPr lang="en-GB" sz="2800"/>
              <a:t>School starts at 08:50 am each day and finishes at 3:15pm</a:t>
            </a:r>
          </a:p>
          <a:p>
            <a:pPr marL="457200" indent="-457200">
              <a:buFont typeface="Arial"/>
              <a:buChar char="•"/>
            </a:pPr>
            <a:r>
              <a:rPr lang="en-GB" sz="2800"/>
              <a:t>Further details including our full policy can be found on our school website.</a:t>
            </a:r>
          </a:p>
        </p:txBody>
      </p:sp>
      <p:pic>
        <p:nvPicPr>
          <p:cNvPr id="5" name="Picture 3">
            <a:extLst>
              <a:ext uri="{FF2B5EF4-FFF2-40B4-BE49-F238E27FC236}">
                <a16:creationId xmlns:a16="http://schemas.microsoft.com/office/drawing/2014/main" id="{18BDFD35-28DA-4E1A-84DA-90A1CD537088}"/>
              </a:ext>
            </a:extLst>
          </p:cNvPr>
          <p:cNvPicPr>
            <a:picLocks noChangeAspect="1"/>
          </p:cNvPicPr>
          <p:nvPr/>
        </p:nvPicPr>
        <p:blipFill>
          <a:blip r:embed="rId2"/>
          <a:stretch>
            <a:fillRect/>
          </a:stretch>
        </p:blipFill>
        <p:spPr>
          <a:xfrm>
            <a:off x="9797990" y="200475"/>
            <a:ext cx="2228850" cy="504825"/>
          </a:xfrm>
          <a:prstGeom prst="rect">
            <a:avLst/>
          </a:prstGeom>
        </p:spPr>
      </p:pic>
    </p:spTree>
    <p:extLst>
      <p:ext uri="{BB962C8B-B14F-4D97-AF65-F5344CB8AC3E}">
        <p14:creationId xmlns:p14="http://schemas.microsoft.com/office/powerpoint/2010/main" val="3232119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18BDFD35-28DA-4E1A-84DA-90A1CD537088}"/>
              </a:ext>
            </a:extLst>
          </p:cNvPr>
          <p:cNvPicPr>
            <a:picLocks noChangeAspect="1"/>
          </p:cNvPicPr>
          <p:nvPr/>
        </p:nvPicPr>
        <p:blipFill>
          <a:blip r:embed="rId2"/>
          <a:stretch>
            <a:fillRect/>
          </a:stretch>
        </p:blipFill>
        <p:spPr>
          <a:xfrm>
            <a:off x="9786784" y="110828"/>
            <a:ext cx="2228850" cy="504825"/>
          </a:xfrm>
          <a:prstGeom prst="rect">
            <a:avLst/>
          </a:prstGeom>
        </p:spPr>
      </p:pic>
      <p:pic>
        <p:nvPicPr>
          <p:cNvPr id="4" name="Picture 3">
            <a:extLst>
              <a:ext uri="{FF2B5EF4-FFF2-40B4-BE49-F238E27FC236}">
                <a16:creationId xmlns:a16="http://schemas.microsoft.com/office/drawing/2014/main" id="{AFF1FC8C-9EA0-F2F6-13FD-F17DB4A97CB9}"/>
              </a:ext>
            </a:extLst>
          </p:cNvPr>
          <p:cNvPicPr>
            <a:picLocks noChangeAspect="1"/>
          </p:cNvPicPr>
          <p:nvPr/>
        </p:nvPicPr>
        <p:blipFill>
          <a:blip r:embed="rId3"/>
          <a:stretch>
            <a:fillRect/>
          </a:stretch>
        </p:blipFill>
        <p:spPr>
          <a:xfrm>
            <a:off x="6348" y="0"/>
            <a:ext cx="9792452" cy="6846795"/>
          </a:xfrm>
          <a:prstGeom prst="rect">
            <a:avLst/>
          </a:prstGeom>
        </p:spPr>
      </p:pic>
    </p:spTree>
    <p:extLst>
      <p:ext uri="{BB962C8B-B14F-4D97-AF65-F5344CB8AC3E}">
        <p14:creationId xmlns:p14="http://schemas.microsoft.com/office/powerpoint/2010/main" val="744860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760" y="-5709"/>
            <a:ext cx="9274630" cy="816430"/>
          </a:xfrm>
        </p:spPr>
        <p:txBody>
          <a:bodyPr>
            <a:normAutofit fontScale="90000"/>
          </a:bodyPr>
          <a:lstStyle/>
          <a:p>
            <a:r>
              <a:rPr lang="en-GB">
                <a:latin typeface="Arial" panose="020B0604020202020204" pitchFamily="34" charset="0"/>
                <a:cs typeface="Arial" panose="020B0604020202020204" pitchFamily="34" charset="0"/>
              </a:rPr>
              <a:t>Frequently Asked Questions</a:t>
            </a:r>
          </a:p>
        </p:txBody>
      </p:sp>
      <p:sp>
        <p:nvSpPr>
          <p:cNvPr id="5" name="Rectangle 4"/>
          <p:cNvSpPr/>
          <p:nvPr/>
        </p:nvSpPr>
        <p:spPr>
          <a:xfrm>
            <a:off x="785497" y="810721"/>
            <a:ext cx="10088829" cy="6278642"/>
          </a:xfrm>
          <a:prstGeom prst="rect">
            <a:avLst/>
          </a:prstGeom>
        </p:spPr>
        <p:txBody>
          <a:bodyPr wrap="square" lIns="91440" tIns="45720" rIns="91440" bIns="45720" anchor="t">
            <a:spAutoFit/>
          </a:bodyPr>
          <a:lstStyle/>
          <a:p>
            <a:pPr fontAlgn="base"/>
            <a:r>
              <a:rPr lang="en-GB" b="1" i="1" dirty="0"/>
              <a:t>What is the MTC?</a:t>
            </a:r>
            <a:r>
              <a:rPr lang="en-US" dirty="0"/>
              <a:t>​</a:t>
            </a:r>
          </a:p>
          <a:p>
            <a:pPr fontAlgn="base"/>
            <a:r>
              <a:rPr lang="en-GB" i="1" dirty="0"/>
              <a:t>The MTC is an on-screen check (test) consisting of 25 times tables questions. Your child will answer 3 practice questions before moving on to the official check and will then have 6 seconds to answer each question. On average, the check should take no longer than 5 minutes to complete.</a:t>
            </a:r>
            <a:r>
              <a:rPr lang="en-GB" dirty="0"/>
              <a:t>​</a:t>
            </a:r>
          </a:p>
          <a:p>
            <a:pPr fontAlgn="base"/>
            <a:r>
              <a:rPr lang="en-GB" u="sng" dirty="0">
                <a:hlinkClick r:id="rId2"/>
              </a:rPr>
              <a:t>https://www.gov.uk/government/collections/multiplication-tables-check</a:t>
            </a:r>
            <a:r>
              <a:rPr lang="en-GB" dirty="0"/>
              <a:t> </a:t>
            </a:r>
            <a:r>
              <a:rPr lang="en-US" dirty="0"/>
              <a:t>​</a:t>
            </a:r>
          </a:p>
          <a:p>
            <a:pPr fontAlgn="base"/>
            <a:r>
              <a:rPr lang="en-GB" dirty="0"/>
              <a:t>The purpose of the check is to determine whether pupils can fluently recall their times tables up to 12, which is essential for future success in mathematics. The test is compulsory for all Y4 children in England. ​</a:t>
            </a:r>
            <a:r>
              <a:rPr lang="en-GB" b="1" dirty="0"/>
              <a:t>It takes place in June.</a:t>
            </a:r>
          </a:p>
          <a:p>
            <a:pPr algn="just">
              <a:spcAft>
                <a:spcPts val="0"/>
              </a:spcAft>
            </a:pPr>
            <a:endParaRPr lang="en-GB" sz="1600" dirty="0">
              <a:latin typeface="Arial" panose="020B0604020202020204" pitchFamily="34" charset="0"/>
              <a:ea typeface="Times New Roman" panose="02020603050405020304" pitchFamily="18" charset="0"/>
            </a:endParaRPr>
          </a:p>
          <a:p>
            <a:pPr algn="just"/>
            <a:r>
              <a:rPr lang="en-GB" b="1" dirty="0">
                <a:latin typeface="Arial"/>
                <a:ea typeface="Times New Roman" panose="02020603050405020304" pitchFamily="18" charset="0"/>
                <a:cs typeface="Arial"/>
              </a:rPr>
              <a:t>Swimming: </a:t>
            </a:r>
            <a:r>
              <a:rPr lang="en-GB" dirty="0">
                <a:latin typeface="Arial"/>
                <a:ea typeface="Times New Roman" panose="02020603050405020304" pitchFamily="18" charset="0"/>
                <a:cs typeface="Arial"/>
              </a:rPr>
              <a:t>Every Wednesday unless told otherwise.</a:t>
            </a:r>
            <a:endParaRPr lang="en-GB" dirty="0">
              <a:latin typeface="Arial" panose="020B0604020202020204" pitchFamily="34" charset="0"/>
              <a:ea typeface="Times New Roman" panose="02020603050405020304" pitchFamily="18" charset="0"/>
              <a:cs typeface="Arial"/>
            </a:endParaRPr>
          </a:p>
          <a:p>
            <a:pPr algn="just"/>
            <a:r>
              <a:rPr lang="en-GB" dirty="0">
                <a:latin typeface="Arial"/>
                <a:ea typeface="Times New Roman" panose="02020603050405020304" pitchFamily="18" charset="0"/>
                <a:cs typeface="Arial"/>
              </a:rPr>
              <a:t>It is important that pupils attend swimming weekly. Swimming will be on a Wednesday and children need to bring a coat as well as their usual swimming gear as we walk no matter the weather.</a:t>
            </a:r>
          </a:p>
          <a:p>
            <a:pPr algn="just"/>
            <a:endParaRPr lang="en-GB" sz="1600" dirty="0">
              <a:latin typeface="Arial"/>
              <a:ea typeface="Times New Roman" panose="02020603050405020304" pitchFamily="18" charset="0"/>
              <a:cs typeface="Arial"/>
            </a:endParaRPr>
          </a:p>
          <a:p>
            <a:pPr algn="just"/>
            <a:r>
              <a:rPr lang="en-GB" sz="1600" b="1" dirty="0">
                <a:latin typeface="Arial"/>
                <a:ea typeface="Times New Roman" panose="02020603050405020304" pitchFamily="18" charset="0"/>
                <a:cs typeface="Arial"/>
              </a:rPr>
              <a:t>Homework:</a:t>
            </a:r>
          </a:p>
          <a:p>
            <a:pPr algn="just"/>
            <a:r>
              <a:rPr lang="en-GB" dirty="0">
                <a:latin typeface="Arial"/>
                <a:ea typeface="Times New Roman" panose="02020603050405020304" pitchFamily="18" charset="0"/>
                <a:cs typeface="Arial"/>
              </a:rPr>
              <a:t>Homework is part of our school policy and is part of the home school agreement previously mentioned. Getting your child into a routine of doing homework will not only recap previous learning but will also prepare them for when they progress up school and homework is increased.</a:t>
            </a:r>
            <a:endParaRPr lang="en-GB" sz="1600" dirty="0">
              <a:latin typeface="Arial"/>
              <a:ea typeface="Times New Roman" panose="02020603050405020304" pitchFamily="18" charset="0"/>
              <a:cs typeface="Arial"/>
            </a:endParaRPr>
          </a:p>
          <a:p>
            <a:pPr algn="just"/>
            <a:r>
              <a:rPr lang="en-GB" dirty="0">
                <a:latin typeface="Arial"/>
                <a:ea typeface="Times New Roman" panose="02020603050405020304" pitchFamily="18" charset="0"/>
                <a:cs typeface="Arial"/>
              </a:rPr>
              <a:t>Towards the spring a lot of our homework focus goes on to TTRS and learning our times tables.</a:t>
            </a:r>
            <a:endParaRPr lang="en-GB" dirty="0">
              <a:latin typeface="Arial" panose="020B0604020202020204" pitchFamily="34" charset="0"/>
              <a:ea typeface="Times New Roman" panose="02020603050405020304" pitchFamily="18" charset="0"/>
              <a:cs typeface="Arial"/>
            </a:endParaRPr>
          </a:p>
          <a:p>
            <a:pPr algn="just"/>
            <a:endParaRPr lang="en-GB" sz="1600" dirty="0">
              <a:latin typeface="Arial" panose="020B0604020202020204" pitchFamily="34" charset="0"/>
              <a:ea typeface="Times New Roman" panose="02020603050405020304" pitchFamily="18" charset="0"/>
              <a:cs typeface="Arial" panose="020B0604020202020204" pitchFamily="34" charset="0"/>
            </a:endParaRPr>
          </a:p>
          <a:p>
            <a:pPr algn="just"/>
            <a:endParaRPr lang="en-GB" sz="1600" dirty="0">
              <a:latin typeface="Arial" panose="020B0604020202020204" pitchFamily="34" charset="0"/>
              <a:ea typeface="Times New Roman" panose="02020603050405020304" pitchFamily="18" charset="0"/>
              <a:cs typeface="Arial" panose="020B0604020202020204" pitchFamily="34" charset="0"/>
            </a:endParaRPr>
          </a:p>
          <a:p>
            <a:pPr algn="just"/>
            <a:endParaRPr lang="en-GB" sz="1600" dirty="0">
              <a:latin typeface="Arial" panose="020B0604020202020204" pitchFamily="34" charset="0"/>
              <a:ea typeface="Times New Roman" panose="02020603050405020304" pitchFamily="18" charset="0"/>
              <a:cs typeface="Arial" panose="020B0604020202020204" pitchFamily="34" charset="0"/>
            </a:endParaRPr>
          </a:p>
        </p:txBody>
      </p:sp>
      <p:pic>
        <p:nvPicPr>
          <p:cNvPr id="6" name="Picture 5">
            <a:extLst>
              <a:ext uri="{FF2B5EF4-FFF2-40B4-BE49-F238E27FC236}">
                <a16:creationId xmlns:a16="http://schemas.microsoft.com/office/drawing/2014/main" id="{0DE1CF2C-F084-4B7E-BDF1-CBE5019D6ABB}"/>
              </a:ext>
            </a:extLst>
          </p:cNvPr>
          <p:cNvPicPr>
            <a:picLocks noChangeAspect="1"/>
          </p:cNvPicPr>
          <p:nvPr/>
        </p:nvPicPr>
        <p:blipFill>
          <a:blip r:embed="rId3"/>
          <a:stretch>
            <a:fillRect/>
          </a:stretch>
        </p:blipFill>
        <p:spPr>
          <a:xfrm>
            <a:off x="10303309" y="0"/>
            <a:ext cx="1807526" cy="572877"/>
          </a:xfrm>
          <a:prstGeom prst="rect">
            <a:avLst/>
          </a:prstGeom>
        </p:spPr>
      </p:pic>
    </p:spTree>
    <p:extLst>
      <p:ext uri="{BB962C8B-B14F-4D97-AF65-F5344CB8AC3E}">
        <p14:creationId xmlns:p14="http://schemas.microsoft.com/office/powerpoint/2010/main" val="32701172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7549" y="439989"/>
            <a:ext cx="9274630" cy="816430"/>
          </a:xfrm>
        </p:spPr>
        <p:txBody>
          <a:bodyPr>
            <a:normAutofit fontScale="90000"/>
          </a:bodyPr>
          <a:lstStyle/>
          <a:p>
            <a:pPr algn="l"/>
            <a:r>
              <a:rPr lang="en-GB">
                <a:latin typeface="Arial" panose="020B0604020202020204" pitchFamily="34" charset="0"/>
                <a:cs typeface="Arial" panose="020B0604020202020204" pitchFamily="34" charset="0"/>
              </a:rPr>
              <a:t>Data Checking</a:t>
            </a:r>
            <a:endParaRPr lang="en-US"/>
          </a:p>
        </p:txBody>
      </p:sp>
      <p:sp>
        <p:nvSpPr>
          <p:cNvPr id="5" name="Rectangle 4"/>
          <p:cNvSpPr/>
          <p:nvPr/>
        </p:nvSpPr>
        <p:spPr>
          <a:xfrm>
            <a:off x="731519" y="1602944"/>
            <a:ext cx="10071463" cy="338554"/>
          </a:xfrm>
          <a:prstGeom prst="rect">
            <a:avLst/>
          </a:prstGeom>
        </p:spPr>
        <p:txBody>
          <a:bodyPr wrap="square">
            <a:spAutoFit/>
          </a:bodyPr>
          <a:lstStyle/>
          <a:p>
            <a:pPr algn="just">
              <a:spcAft>
                <a:spcPts val="0"/>
              </a:spcAft>
            </a:pPr>
            <a:endParaRPr lang="en-GB" sz="1600">
              <a:effectLst/>
              <a:latin typeface="Arial" panose="020B0604020202020204" pitchFamily="34" charset="0"/>
              <a:ea typeface="Times New Roman" panose="02020603050405020304" pitchFamily="18" charset="0"/>
            </a:endParaRPr>
          </a:p>
        </p:txBody>
      </p:sp>
      <p:sp>
        <p:nvSpPr>
          <p:cNvPr id="3" name="Rectangle 2"/>
          <p:cNvSpPr/>
          <p:nvPr/>
        </p:nvSpPr>
        <p:spPr>
          <a:xfrm>
            <a:off x="731519" y="1602944"/>
            <a:ext cx="9454897" cy="4247317"/>
          </a:xfrm>
          <a:prstGeom prst="rect">
            <a:avLst/>
          </a:prstGeom>
        </p:spPr>
        <p:txBody>
          <a:bodyPr wrap="square" lIns="91440" tIns="45720" rIns="91440" bIns="45720" anchor="t">
            <a:spAutoFit/>
          </a:bodyPr>
          <a:lstStyle/>
          <a:p>
            <a:r>
              <a:rPr lang="en-GB" sz="2800"/>
              <a:t>Please check/update the details we hold for your child to ensure we have:</a:t>
            </a:r>
          </a:p>
          <a:p>
            <a:pPr marL="285750" lvl="0" indent="-285750">
              <a:buFont typeface="Arial" panose="020B0604020202020204" pitchFamily="34" charset="0"/>
              <a:buChar char="•"/>
            </a:pPr>
            <a:r>
              <a:rPr lang="en-GB" sz="2800"/>
              <a:t>At least 2 emergency contacts</a:t>
            </a:r>
          </a:p>
          <a:p>
            <a:pPr marL="285750" lvl="0" indent="-285750">
              <a:buFont typeface="Arial" panose="020B0604020202020204" pitchFamily="34" charset="0"/>
              <a:buChar char="•"/>
            </a:pPr>
            <a:r>
              <a:rPr lang="en-GB" sz="2800"/>
              <a:t>Current emails/ addresses</a:t>
            </a:r>
          </a:p>
          <a:p>
            <a:pPr marL="285750" lvl="0" indent="-285750">
              <a:buFont typeface="Arial" panose="020B0604020202020204" pitchFamily="34" charset="0"/>
              <a:buChar char="•"/>
            </a:pPr>
            <a:r>
              <a:rPr lang="en-GB" sz="2800"/>
              <a:t>Up to date medical information</a:t>
            </a:r>
          </a:p>
          <a:p>
            <a:pPr marL="285750" lvl="0" indent="-285750">
              <a:buFont typeface="Arial" panose="020B0604020202020204" pitchFamily="34" charset="0"/>
              <a:buChar char="•"/>
            </a:pPr>
            <a:r>
              <a:rPr lang="en-GB" sz="2800"/>
              <a:t>Any medication / information is up to date</a:t>
            </a:r>
          </a:p>
          <a:p>
            <a:pPr marL="285750" lvl="0" indent="-285750">
              <a:buFont typeface="Arial" panose="020B0604020202020204" pitchFamily="34" charset="0"/>
              <a:buChar char="•"/>
            </a:pPr>
            <a:endParaRPr lang="en-GB" sz="2800"/>
          </a:p>
          <a:p>
            <a:pPr marL="285750" indent="-285750">
              <a:buFont typeface="Arial" panose="020B0604020202020204" pitchFamily="34" charset="0"/>
              <a:buChar char="•"/>
            </a:pPr>
            <a:r>
              <a:rPr lang="en-GB" sz="2800"/>
              <a:t>You can do this by emailing the school office or updating details on the Arbor App.</a:t>
            </a:r>
          </a:p>
          <a:p>
            <a:endParaRPr lang="en-GB"/>
          </a:p>
        </p:txBody>
      </p:sp>
      <p:pic>
        <p:nvPicPr>
          <p:cNvPr id="7" name="Picture 6">
            <a:extLst>
              <a:ext uri="{FF2B5EF4-FFF2-40B4-BE49-F238E27FC236}">
                <a16:creationId xmlns:a16="http://schemas.microsoft.com/office/drawing/2014/main" id="{89B358E7-6A63-4D28-87EF-B197A617B661}"/>
              </a:ext>
            </a:extLst>
          </p:cNvPr>
          <p:cNvPicPr>
            <a:picLocks noChangeAspect="1"/>
          </p:cNvPicPr>
          <p:nvPr/>
        </p:nvPicPr>
        <p:blipFill>
          <a:blip r:embed="rId2"/>
          <a:stretch>
            <a:fillRect/>
          </a:stretch>
        </p:blipFill>
        <p:spPr>
          <a:xfrm>
            <a:off x="10303309" y="0"/>
            <a:ext cx="1807526" cy="572877"/>
          </a:xfrm>
          <a:prstGeom prst="rect">
            <a:avLst/>
          </a:prstGeom>
        </p:spPr>
      </p:pic>
      <p:pic>
        <p:nvPicPr>
          <p:cNvPr id="4" name="Picture 3" descr="A logo with text and colorful circles&#10;&#10;Description automatically generated">
            <a:extLst>
              <a:ext uri="{FF2B5EF4-FFF2-40B4-BE49-F238E27FC236}">
                <a16:creationId xmlns:a16="http://schemas.microsoft.com/office/drawing/2014/main" id="{DDEF2E9B-EDA2-2EA3-285D-9E6E4914B705}"/>
              </a:ext>
            </a:extLst>
          </p:cNvPr>
          <p:cNvPicPr>
            <a:picLocks noChangeAspect="1"/>
          </p:cNvPicPr>
          <p:nvPr/>
        </p:nvPicPr>
        <p:blipFill>
          <a:blip r:embed="rId3"/>
          <a:srcRect b="6316"/>
          <a:stretch/>
        </p:blipFill>
        <p:spPr>
          <a:xfrm>
            <a:off x="6863962" y="2423276"/>
            <a:ext cx="2857500" cy="1005724"/>
          </a:xfrm>
          <a:prstGeom prst="rect">
            <a:avLst/>
          </a:prstGeom>
        </p:spPr>
      </p:pic>
    </p:spTree>
    <p:extLst>
      <p:ext uri="{BB962C8B-B14F-4D97-AF65-F5344CB8AC3E}">
        <p14:creationId xmlns:p14="http://schemas.microsoft.com/office/powerpoint/2010/main" val="4085664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58281" y="346524"/>
            <a:ext cx="10644753" cy="909895"/>
          </a:xfrm>
        </p:spPr>
        <p:txBody>
          <a:bodyPr>
            <a:normAutofit fontScale="90000"/>
          </a:bodyPr>
          <a:lstStyle/>
          <a:p>
            <a:pPr algn="l"/>
            <a:r>
              <a:rPr lang="en-GB">
                <a:latin typeface="Arial" panose="020B0604020202020204" pitchFamily="34" charset="0"/>
                <a:cs typeface="Arial" panose="020B0604020202020204" pitchFamily="34" charset="0"/>
              </a:rPr>
              <a:t>Any Questions?</a:t>
            </a:r>
            <a:endParaRPr lang="en-GB" sz="4000">
              <a:latin typeface="Arial" panose="020B0604020202020204" pitchFamily="34" charset="0"/>
              <a:cs typeface="Arial" panose="020B0604020202020204" pitchFamily="34" charset="0"/>
            </a:endParaRPr>
          </a:p>
        </p:txBody>
      </p:sp>
      <p:sp>
        <p:nvSpPr>
          <p:cNvPr id="5" name="Rectangle 4"/>
          <p:cNvSpPr/>
          <p:nvPr/>
        </p:nvSpPr>
        <p:spPr>
          <a:xfrm>
            <a:off x="731519" y="1602944"/>
            <a:ext cx="10071463" cy="338554"/>
          </a:xfrm>
          <a:prstGeom prst="rect">
            <a:avLst/>
          </a:prstGeom>
        </p:spPr>
        <p:txBody>
          <a:bodyPr wrap="square">
            <a:spAutoFit/>
          </a:bodyPr>
          <a:lstStyle/>
          <a:p>
            <a:pPr algn="just">
              <a:spcAft>
                <a:spcPts val="0"/>
              </a:spcAft>
            </a:pPr>
            <a:endParaRPr lang="en-GB" sz="1600">
              <a:effectLst/>
              <a:latin typeface="Arial" panose="020B0604020202020204" pitchFamily="34" charset="0"/>
              <a:ea typeface="Times New Roman" panose="02020603050405020304" pitchFamily="18" charset="0"/>
            </a:endParaRPr>
          </a:p>
        </p:txBody>
      </p:sp>
      <p:sp>
        <p:nvSpPr>
          <p:cNvPr id="3" name="TextBox 2">
            <a:extLst>
              <a:ext uri="{FF2B5EF4-FFF2-40B4-BE49-F238E27FC236}">
                <a16:creationId xmlns:a16="http://schemas.microsoft.com/office/drawing/2014/main" id="{0A3E2F15-45AB-4544-9B84-1517980A9B0D}"/>
              </a:ext>
            </a:extLst>
          </p:cNvPr>
          <p:cNvSpPr txBox="1"/>
          <p:nvPr/>
        </p:nvSpPr>
        <p:spPr>
          <a:xfrm>
            <a:off x="731519" y="2274838"/>
            <a:ext cx="9845858" cy="3416320"/>
          </a:xfrm>
          <a:prstGeom prst="rect">
            <a:avLst/>
          </a:prstGeom>
          <a:noFill/>
        </p:spPr>
        <p:txBody>
          <a:bodyPr wrap="square" lIns="91440" tIns="45720" rIns="91440" bIns="45720" rtlCol="0" anchor="t">
            <a:spAutoFit/>
          </a:bodyPr>
          <a:lstStyle/>
          <a:p>
            <a:r>
              <a:rPr lang="en-GB" sz="2400" dirty="0"/>
              <a:t>School Email: </a:t>
            </a:r>
            <a:r>
              <a:rPr lang="en-GB" sz="2400" dirty="0">
                <a:hlinkClick r:id="rId2"/>
              </a:rPr>
              <a:t>manston.primary@manston.leeds.sch.uk</a:t>
            </a:r>
            <a:endParaRPr lang="en-GB" sz="2400" dirty="0"/>
          </a:p>
          <a:p>
            <a:endParaRPr lang="en-GB" sz="2400" dirty="0"/>
          </a:p>
          <a:p>
            <a:r>
              <a:rPr lang="en-GB" sz="2400" dirty="0"/>
              <a:t>Class teacher email: </a:t>
            </a:r>
            <a:r>
              <a:rPr lang="en-GB" sz="2400" dirty="0">
                <a:hlinkClick r:id="rId3"/>
              </a:rPr>
              <a:t>kerri.meah@manston.leeds.sch.uk</a:t>
            </a:r>
            <a:r>
              <a:rPr lang="en-GB" sz="2400" dirty="0"/>
              <a:t>  </a:t>
            </a:r>
          </a:p>
          <a:p>
            <a:r>
              <a:rPr lang="en-GB" sz="2400" dirty="0">
                <a:hlinkClick r:id="rId4"/>
              </a:rPr>
              <a:t>maisy.dutton@manston.leeds.sch.uk</a:t>
            </a:r>
            <a:r>
              <a:rPr lang="en-GB" sz="2400" dirty="0"/>
              <a:t> </a:t>
            </a:r>
          </a:p>
          <a:p>
            <a:endParaRPr lang="en-GB" sz="2400" dirty="0"/>
          </a:p>
          <a:p>
            <a:r>
              <a:rPr lang="en-GB" sz="2400" dirty="0"/>
              <a:t>Queries about swimming: </a:t>
            </a:r>
            <a:r>
              <a:rPr lang="en-GB" sz="2400" dirty="0">
                <a:hlinkClick r:id="rId5"/>
              </a:rPr>
              <a:t>karen.cartwright@manston.leeds.sch.uk</a:t>
            </a:r>
            <a:endParaRPr lang="en-GB"/>
          </a:p>
          <a:p>
            <a:endParaRPr lang="en-GB" sz="2400" dirty="0"/>
          </a:p>
          <a:p>
            <a:r>
              <a:rPr lang="en-GB" sz="2400" dirty="0"/>
              <a:t>Do not hesitate to get in touch if you have any questions or need some support. </a:t>
            </a:r>
          </a:p>
        </p:txBody>
      </p:sp>
      <p:pic>
        <p:nvPicPr>
          <p:cNvPr id="6" name="Picture 5">
            <a:extLst>
              <a:ext uri="{FF2B5EF4-FFF2-40B4-BE49-F238E27FC236}">
                <a16:creationId xmlns:a16="http://schemas.microsoft.com/office/drawing/2014/main" id="{22DBAA4E-57BB-4620-9271-DB351FBB4EED}"/>
              </a:ext>
            </a:extLst>
          </p:cNvPr>
          <p:cNvPicPr>
            <a:picLocks noChangeAspect="1"/>
          </p:cNvPicPr>
          <p:nvPr/>
        </p:nvPicPr>
        <p:blipFill>
          <a:blip r:embed="rId6"/>
          <a:stretch>
            <a:fillRect/>
          </a:stretch>
        </p:blipFill>
        <p:spPr>
          <a:xfrm>
            <a:off x="10303309" y="0"/>
            <a:ext cx="1807526" cy="572877"/>
          </a:xfrm>
          <a:prstGeom prst="rect">
            <a:avLst/>
          </a:prstGeom>
        </p:spPr>
      </p:pic>
    </p:spTree>
    <p:extLst>
      <p:ext uri="{BB962C8B-B14F-4D97-AF65-F5344CB8AC3E}">
        <p14:creationId xmlns:p14="http://schemas.microsoft.com/office/powerpoint/2010/main" val="221843141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323DF3BE99CC44DAE1014EFEC6E6CEF" ma:contentTypeVersion="20" ma:contentTypeDescription="Create a new document." ma:contentTypeScope="" ma:versionID="134cb407e629fa89ac5014b5d5bf8787">
  <xsd:schema xmlns:xsd="http://www.w3.org/2001/XMLSchema" xmlns:xs="http://www.w3.org/2001/XMLSchema" xmlns:p="http://schemas.microsoft.com/office/2006/metadata/properties" xmlns:ns2="d49c4a8b-676c-4bce-87e8-3cd21701efe0" xmlns:ns3="1d6de035-965f-4c5c-b706-90b30598c892" targetNamespace="http://schemas.microsoft.com/office/2006/metadata/properties" ma:root="true" ma:fieldsID="972d78d44afd394eb1e013a8992d42b4" ns2:_="" ns3:_="">
    <xsd:import namespace="d49c4a8b-676c-4bce-87e8-3cd21701efe0"/>
    <xsd:import namespace="1d6de035-965f-4c5c-b706-90b30598c89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_Flow_SignoffStatu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9c4a8b-676c-4bce-87e8-3cd21701ef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31276bf-0ae5-4bdd-9ac1-c5f221591d2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_Flow_SignoffStatus" ma:index="25" nillable="true" ma:displayName="Sign-off status" ma:internalName="Sign_x002d_off_x0020_status">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d6de035-965f-4c5c-b706-90b30598c89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a4cdd48-ec8a-40d6-8809-41066a3af25e}" ma:internalName="TaxCatchAll" ma:showField="CatchAllData" ma:web="1d6de035-965f-4c5c-b706-90b30598c89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1d6de035-965f-4c5c-b706-90b30598c892">
      <UserInfo>
        <DisplayName>James Clay</DisplayName>
        <AccountId>6</AccountId>
        <AccountType/>
      </UserInfo>
    </SharedWithUsers>
    <lcf76f155ced4ddcb4097134ff3c332f xmlns="d49c4a8b-676c-4bce-87e8-3cd21701efe0">
      <Terms xmlns="http://schemas.microsoft.com/office/infopath/2007/PartnerControls"/>
    </lcf76f155ced4ddcb4097134ff3c332f>
    <TaxCatchAll xmlns="1d6de035-965f-4c5c-b706-90b30598c892" xsi:nil="true"/>
    <_Flow_SignoffStatus xmlns="d49c4a8b-676c-4bce-87e8-3cd21701efe0" xsi:nil="true"/>
  </documentManagement>
</p:properties>
</file>

<file path=customXml/itemProps1.xml><?xml version="1.0" encoding="utf-8"?>
<ds:datastoreItem xmlns:ds="http://schemas.openxmlformats.org/officeDocument/2006/customXml" ds:itemID="{9750EE9A-8690-4BFA-8B3A-4CE3D393E1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9c4a8b-676c-4bce-87e8-3cd21701efe0"/>
    <ds:schemaRef ds:uri="1d6de035-965f-4c5c-b706-90b30598c8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89B762C-82E8-4614-9C73-D6B779B893D3}">
  <ds:schemaRefs>
    <ds:schemaRef ds:uri="http://schemas.microsoft.com/sharepoint/v3/contenttype/forms"/>
  </ds:schemaRefs>
</ds:datastoreItem>
</file>

<file path=customXml/itemProps3.xml><?xml version="1.0" encoding="utf-8"?>
<ds:datastoreItem xmlns:ds="http://schemas.openxmlformats.org/officeDocument/2006/customXml" ds:itemID="{44F5202F-1990-4DAC-843C-3CE0C33572D7}">
  <ds:schemaRefs>
    <ds:schemaRef ds:uri="http://schemas.microsoft.com/office/2006/documentManagement/types"/>
    <ds:schemaRef ds:uri="http://schemas.microsoft.com/office/infopath/2007/PartnerControls"/>
    <ds:schemaRef ds:uri="1da7d65c-94f9-4df4-a014-4eacb687bd99"/>
    <ds:schemaRef ds:uri="http://purl.org/dc/elements/1.1/"/>
    <ds:schemaRef ds:uri="http://schemas.openxmlformats.org/package/2006/metadata/core-properties"/>
    <ds:schemaRef ds:uri="http://www.w3.org/XML/1998/namespace"/>
    <ds:schemaRef ds:uri="027e73dc-eef9-4fba-947e-a1b6e0f2aec1"/>
    <ds:schemaRef ds:uri="http://schemas.microsoft.com/office/2006/metadata/properties"/>
    <ds:schemaRef ds:uri="http://purl.org/dc/dcmitype/"/>
    <ds:schemaRef ds:uri="http://purl.org/dc/terms/"/>
    <ds:schemaRef ds:uri="1d6de035-965f-4c5c-b706-90b30598c892"/>
    <ds:schemaRef ds:uri="d49c4a8b-676c-4bce-87e8-3cd21701efe0"/>
  </ds:schemaRefs>
</ds:datastoreItem>
</file>

<file path=docProps/app.xml><?xml version="1.0" encoding="utf-8"?>
<Properties xmlns="http://schemas.openxmlformats.org/officeDocument/2006/extended-properties" xmlns:vt="http://schemas.openxmlformats.org/officeDocument/2006/docPropsVTypes">
  <Template>Facet</Template>
  <TotalTime>41</TotalTime>
  <Words>1633</Words>
  <Application>Microsoft Office PowerPoint</Application>
  <PresentationFormat>Widescreen</PresentationFormat>
  <Paragraphs>226</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Segoe UI</vt:lpstr>
      <vt:lpstr>Tenorite</vt:lpstr>
      <vt:lpstr>Trebuchet MS</vt:lpstr>
      <vt:lpstr>Wingdings 3</vt:lpstr>
      <vt:lpstr>Facet</vt:lpstr>
      <vt:lpstr>Meet the teacher </vt:lpstr>
      <vt:lpstr>Staffing</vt:lpstr>
      <vt:lpstr>Inclusion Staff</vt:lpstr>
      <vt:lpstr>Inclusion Staff</vt:lpstr>
      <vt:lpstr>Child Protection Staff</vt:lpstr>
      <vt:lpstr>Daily timings</vt:lpstr>
      <vt:lpstr>Timetable </vt:lpstr>
      <vt:lpstr>Weekly Events</vt:lpstr>
      <vt:lpstr>Topics this term. </vt:lpstr>
      <vt:lpstr>PowerPoint Presentation</vt:lpstr>
      <vt:lpstr>Topics this term. </vt:lpstr>
      <vt:lpstr>Homework</vt:lpstr>
      <vt:lpstr>Possible trips and events</vt:lpstr>
      <vt:lpstr>School Uniform</vt:lpstr>
      <vt:lpstr>Uniform</vt:lpstr>
      <vt:lpstr>Communication</vt:lpstr>
      <vt:lpstr>Home School Agreement </vt:lpstr>
      <vt:lpstr>Equipment</vt:lpstr>
      <vt:lpstr>Attendance.  </vt:lpstr>
      <vt:lpstr>PowerPoint Presentation</vt:lpstr>
      <vt:lpstr>Frequently Asked Questions</vt:lpstr>
      <vt:lpstr>Data Checking</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James Clay</dc:creator>
  <cp:lastModifiedBy>Holly Wiles</cp:lastModifiedBy>
  <cp:revision>80</cp:revision>
  <dcterms:created xsi:type="dcterms:W3CDTF">2019-09-23T16:21:40Z</dcterms:created>
  <dcterms:modified xsi:type="dcterms:W3CDTF">2026-09-14T09:54:46Z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0x0101007323DF3BE99CC44DAE1014EFEC6E6CEF</vt:lpwstr>
  </property>
  <property fmtid="{D5CDD505-2E9C-101B-9397-08002B2CF9AE}" pid="3" name="MediaServiceImageTags">
    <vt:lpwstr/>
  </property>
</Properties>
</file>