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4"/>
  </p:sldMasterIdLst>
  <p:sldIdLst>
    <p:sldId id="256" r:id="rId5"/>
    <p:sldId id="283" r:id="rId6"/>
    <p:sldId id="298" r:id="rId7"/>
    <p:sldId id="296" r:id="rId8"/>
    <p:sldId id="297" r:id="rId9"/>
    <p:sldId id="286" r:id="rId10"/>
    <p:sldId id="269" r:id="rId11"/>
    <p:sldId id="267" r:id="rId12"/>
    <p:sldId id="258" r:id="rId13"/>
    <p:sldId id="275" r:id="rId14"/>
    <p:sldId id="284" r:id="rId15"/>
    <p:sldId id="263" r:id="rId16"/>
    <p:sldId id="262" r:id="rId17"/>
    <p:sldId id="282" r:id="rId18"/>
    <p:sldId id="260" r:id="rId19"/>
    <p:sldId id="293" r:id="rId20"/>
    <p:sldId id="288" r:id="rId21"/>
    <p:sldId id="287" r:id="rId22"/>
    <p:sldId id="280" r:id="rId23"/>
    <p:sldId id="295" r:id="rId24"/>
    <p:sldId id="265" r:id="rId25"/>
    <p:sldId id="266" r:id="rId26"/>
    <p:sldId id="26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EEBD03-1131-FBB6-FF40-6DCAB2ADC1E7}" v="13" dt="2026-09-02T15:31:09.818"/>
    <p1510:client id="{935D4870-226A-61DF-EBBD-4D51F836A490}" v="1" dt="2026-09-02T13:26:06.5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236392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61198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04866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904411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5A8C1A-D6E8-4EE0-9823-B16214233CA4}"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85456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5A8C1A-D6E8-4EE0-9823-B16214233CA4}"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485091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5A8C1A-D6E8-4EE0-9823-B16214233CA4}"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45256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540023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92C77A-4C92-4F8D-AAF8-51BBCCA12D6A}" type="slidenum">
              <a:rPr lang="en-GB" smtClean="0"/>
              <a:t>‹#›</a:t>
            </a:fld>
            <a:endParaRPr lang="en-GB"/>
          </a:p>
        </p:txBody>
      </p:sp>
      <p:sp>
        <p:nvSpPr>
          <p:cNvPr id="5" name="Date Placeholder 4"/>
          <p:cNvSpPr>
            <a:spLocks noGrp="1"/>
          </p:cNvSpPr>
          <p:nvPr>
            <p:ph type="dt" sz="half" idx="10"/>
          </p:nvPr>
        </p:nvSpPr>
        <p:spPr/>
        <p:txBody>
          <a:bodyPr/>
          <a:lstStyle/>
          <a:p>
            <a:fld id="{C55A8C1A-D6E8-4EE0-9823-B16214233CA4}" type="datetimeFigureOut">
              <a:rPr lang="en-GB" smtClean="0"/>
              <a:t>14/09/2026</a:t>
            </a:fld>
            <a:endParaRPr lang="en-GB"/>
          </a:p>
        </p:txBody>
      </p:sp>
    </p:spTree>
    <p:extLst>
      <p:ext uri="{BB962C8B-B14F-4D97-AF65-F5344CB8AC3E}">
        <p14:creationId xmlns:p14="http://schemas.microsoft.com/office/powerpoint/2010/main" val="3550482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41625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22182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1123107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29999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84892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3325103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5A8C1A-D6E8-4EE0-9823-B16214233CA4}"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92C77A-4C92-4F8D-AAF8-51BBCCA12D6A}" type="slidenum">
              <a:rPr lang="en-GB" smtClean="0"/>
              <a:t>‹#›</a:t>
            </a:fld>
            <a:endParaRPr lang="en-GB"/>
          </a:p>
        </p:txBody>
      </p:sp>
    </p:spTree>
    <p:extLst>
      <p:ext uri="{BB962C8B-B14F-4D97-AF65-F5344CB8AC3E}">
        <p14:creationId xmlns:p14="http://schemas.microsoft.com/office/powerpoint/2010/main" val="225772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5A8C1A-D6E8-4EE0-9823-B16214233CA4}" type="datetimeFigureOut">
              <a:rPr lang="en-GB" smtClean="0"/>
              <a:t>14/09/2026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D92C77A-4C92-4F8D-AAF8-51BBCCA12D6A}" type="slidenum">
              <a:rPr lang="en-GB" smtClean="0"/>
              <a:t>‹#›</a:t>
            </a:fld>
            <a:endParaRPr lang="en-GB"/>
          </a:p>
        </p:txBody>
      </p:sp>
    </p:spTree>
    <p:extLst>
      <p:ext uri="{BB962C8B-B14F-4D97-AF65-F5344CB8AC3E}">
        <p14:creationId xmlns:p14="http://schemas.microsoft.com/office/powerpoint/2010/main" val="178733440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iwears.co.uk/info@uniwears.co.uk" TargetMode="External"/><Relationship Id="rId2" Type="http://schemas.openxmlformats.org/officeDocument/2006/relationships/hyperlink" Target="https://www.uniwears.co.uk/"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www.manstonprimary.co.uk/page/?title=Uniform&amp;pid=17"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hyperlink" Target="mailto:manston.primar@Manston.leeds.sch.uk" TargetMode="External"/><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hyperlink" Target="mailto:no-reply@mail.arbor-education.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mailto:alex.finn@manston.leeds.sch.uk" TargetMode="External"/><Relationship Id="rId2" Type="http://schemas.openxmlformats.org/officeDocument/2006/relationships/hyperlink" Target="mailto:manston.primary@manston/leeds/sch.uk" TargetMode="External"/><Relationship Id="rId1" Type="http://schemas.openxmlformats.org/officeDocument/2006/relationships/slideLayout" Target="../slideLayouts/slideLayou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2372" y="2039639"/>
            <a:ext cx="4980373" cy="884329"/>
          </a:xfrm>
        </p:spPr>
        <p:txBody>
          <a:bodyPr>
            <a:normAutofit fontScale="90000"/>
          </a:bodyPr>
          <a:lstStyle/>
          <a:p>
            <a:r>
              <a:rPr lang="en-GB" dirty="0">
                <a:latin typeface="Arial" panose="020B0604020202020204" pitchFamily="34" charset="0"/>
                <a:cs typeface="Arial" panose="020B0604020202020204" pitchFamily="34" charset="0"/>
              </a:rPr>
              <a:t>Meet the teacher </a:t>
            </a:r>
          </a:p>
        </p:txBody>
      </p:sp>
      <p:sp>
        <p:nvSpPr>
          <p:cNvPr id="5" name="Subtitle 4">
            <a:extLst>
              <a:ext uri="{FF2B5EF4-FFF2-40B4-BE49-F238E27FC236}">
                <a16:creationId xmlns:a16="http://schemas.microsoft.com/office/drawing/2014/main" id="{19C25204-0C50-4A25-A631-7F30FED99C53}"/>
              </a:ext>
            </a:extLst>
          </p:cNvPr>
          <p:cNvSpPr>
            <a:spLocks noGrp="1"/>
          </p:cNvSpPr>
          <p:nvPr>
            <p:ph type="subTitle" idx="1"/>
          </p:nvPr>
        </p:nvSpPr>
        <p:spPr>
          <a:xfrm>
            <a:off x="1124505" y="2768929"/>
            <a:ext cx="4604551" cy="1021836"/>
          </a:xfrm>
        </p:spPr>
        <p:txBody>
          <a:bodyPr>
            <a:normAutofit/>
          </a:bodyPr>
          <a:lstStyle/>
          <a:p>
            <a:pPr algn="l"/>
            <a:r>
              <a:rPr lang="en-GB" sz="3200" dirty="0"/>
              <a:t>September 2026</a:t>
            </a:r>
          </a:p>
        </p:txBody>
      </p:sp>
      <p:pic>
        <p:nvPicPr>
          <p:cNvPr id="6" name="Picture 5">
            <a:extLst>
              <a:ext uri="{FF2B5EF4-FFF2-40B4-BE49-F238E27FC236}">
                <a16:creationId xmlns:a16="http://schemas.microsoft.com/office/drawing/2014/main" id="{21E2681D-09FA-4B3A-A926-286BA83CE4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372" y="0"/>
            <a:ext cx="2565109" cy="701375"/>
          </a:xfrm>
          <a:prstGeom prst="rect">
            <a:avLst/>
          </a:prstGeom>
        </p:spPr>
      </p:pic>
    </p:spTree>
    <p:extLst>
      <p:ext uri="{BB962C8B-B14F-4D97-AF65-F5344CB8AC3E}">
        <p14:creationId xmlns:p14="http://schemas.microsoft.com/office/powerpoint/2010/main" val="2741429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344" y="293453"/>
            <a:ext cx="8791575" cy="884329"/>
          </a:xfrm>
        </p:spPr>
        <p:txBody>
          <a:bodyPr/>
          <a:lstStyle/>
          <a:p>
            <a:pPr algn="l"/>
            <a:r>
              <a:rPr lang="en-GB" dirty="0">
                <a:latin typeface="Arial" panose="020B0604020202020204" pitchFamily="34" charset="0"/>
                <a:cs typeface="Arial" panose="020B0604020202020204" pitchFamily="34" charset="0"/>
              </a:rPr>
              <a:t>Staffing</a:t>
            </a:r>
          </a:p>
        </p:txBody>
      </p:sp>
      <p:sp>
        <p:nvSpPr>
          <p:cNvPr id="3" name="Subtitle 2"/>
          <p:cNvSpPr>
            <a:spLocks noGrp="1"/>
          </p:cNvSpPr>
          <p:nvPr>
            <p:ph type="subTitle" idx="1"/>
          </p:nvPr>
        </p:nvSpPr>
        <p:spPr>
          <a:xfrm>
            <a:off x="838343" y="1048160"/>
            <a:ext cx="8791575" cy="792783"/>
          </a:xfrm>
        </p:spPr>
        <p:txBody>
          <a:bodyPr>
            <a:normAutofit/>
          </a:bodyPr>
          <a:lstStyle/>
          <a:p>
            <a:pPr algn="l"/>
            <a:r>
              <a:rPr lang="en-GB" sz="3600" dirty="0"/>
              <a:t>Year 1  2026-2027</a:t>
            </a:r>
          </a:p>
        </p:txBody>
      </p:sp>
      <p:sp>
        <p:nvSpPr>
          <p:cNvPr id="8" name="TextBox 7"/>
          <p:cNvSpPr txBox="1"/>
          <p:nvPr/>
        </p:nvSpPr>
        <p:spPr>
          <a:xfrm>
            <a:off x="6480073" y="5165816"/>
            <a:ext cx="2584510" cy="461665"/>
          </a:xfrm>
          <a:prstGeom prst="rect">
            <a:avLst/>
          </a:prstGeom>
          <a:noFill/>
        </p:spPr>
        <p:txBody>
          <a:bodyPr wrap="square" lIns="91440" tIns="45720" rIns="91440" bIns="45720" rtlCol="0" anchor="t">
            <a:spAutoFit/>
          </a:bodyPr>
          <a:lstStyle/>
          <a:p>
            <a:r>
              <a:rPr lang="en-GB" sz="2400" b="1" dirty="0"/>
              <a:t> </a:t>
            </a:r>
          </a:p>
        </p:txBody>
      </p:sp>
      <p:pic>
        <p:nvPicPr>
          <p:cNvPr id="4" name="Picture 3">
            <a:extLst>
              <a:ext uri="{FF2B5EF4-FFF2-40B4-BE49-F238E27FC236}">
                <a16:creationId xmlns:a16="http://schemas.microsoft.com/office/drawing/2014/main" id="{DF89BE1E-A1CE-4510-A813-B9E1F3E0BC72}"/>
              </a:ext>
            </a:extLst>
          </p:cNvPr>
          <p:cNvPicPr>
            <a:picLocks noChangeAspect="1"/>
          </p:cNvPicPr>
          <p:nvPr/>
        </p:nvPicPr>
        <p:blipFill>
          <a:blip r:embed="rId2"/>
          <a:stretch>
            <a:fillRect/>
          </a:stretch>
        </p:blipFill>
        <p:spPr>
          <a:xfrm>
            <a:off x="9838944" y="136903"/>
            <a:ext cx="2221757" cy="501132"/>
          </a:xfrm>
          <a:prstGeom prst="rect">
            <a:avLst/>
          </a:prstGeom>
        </p:spPr>
      </p:pic>
      <p:sp>
        <p:nvSpPr>
          <p:cNvPr id="14" name="TextBox 13">
            <a:extLst>
              <a:ext uri="{FF2B5EF4-FFF2-40B4-BE49-F238E27FC236}">
                <a16:creationId xmlns:a16="http://schemas.microsoft.com/office/drawing/2014/main" id="{C63D0AA4-2E07-43D7-A559-938C186B62BC}"/>
              </a:ext>
            </a:extLst>
          </p:cNvPr>
          <p:cNvSpPr txBox="1"/>
          <p:nvPr/>
        </p:nvSpPr>
        <p:spPr>
          <a:xfrm>
            <a:off x="-119268" y="5534561"/>
            <a:ext cx="2899401" cy="1323439"/>
          </a:xfrm>
          <a:prstGeom prst="rect">
            <a:avLst/>
          </a:prstGeom>
          <a:noFill/>
        </p:spPr>
        <p:txBody>
          <a:bodyPr wrap="square" rtlCol="0">
            <a:spAutoFit/>
          </a:bodyPr>
          <a:lstStyle/>
          <a:p>
            <a:pPr algn="ctr"/>
            <a:r>
              <a:rPr lang="en-GB" sz="2000" dirty="0"/>
              <a:t>Mrs Alex Finn</a:t>
            </a:r>
          </a:p>
          <a:p>
            <a:pPr algn="ctr"/>
            <a:r>
              <a:rPr lang="en-GB" sz="2000" dirty="0"/>
              <a:t>Class Teacher / Assistant Headteacher </a:t>
            </a:r>
          </a:p>
          <a:p>
            <a:pPr algn="ctr"/>
            <a:r>
              <a:rPr lang="en-GB" sz="2000" b="1" dirty="0"/>
              <a:t>Monday - Thursday</a:t>
            </a:r>
          </a:p>
        </p:txBody>
      </p:sp>
      <p:sp>
        <p:nvSpPr>
          <p:cNvPr id="11" name="TextBox 10">
            <a:extLst>
              <a:ext uri="{FF2B5EF4-FFF2-40B4-BE49-F238E27FC236}">
                <a16:creationId xmlns:a16="http://schemas.microsoft.com/office/drawing/2014/main" id="{E90BCAF7-B3CF-4382-8F82-E7709EFF1B17}"/>
              </a:ext>
            </a:extLst>
          </p:cNvPr>
          <p:cNvSpPr txBox="1"/>
          <p:nvPr/>
        </p:nvSpPr>
        <p:spPr>
          <a:xfrm>
            <a:off x="2579830" y="5782810"/>
            <a:ext cx="5018166" cy="1015663"/>
          </a:xfrm>
          <a:prstGeom prst="rect">
            <a:avLst/>
          </a:prstGeom>
          <a:noFill/>
        </p:spPr>
        <p:txBody>
          <a:bodyPr wrap="square" rtlCol="0">
            <a:spAutoFit/>
          </a:bodyPr>
          <a:lstStyle/>
          <a:p>
            <a:pPr algn="ctr"/>
            <a:r>
              <a:rPr lang="en-GB" sz="2000" dirty="0"/>
              <a:t>Mrs Michelle Barrett</a:t>
            </a:r>
          </a:p>
          <a:p>
            <a:pPr algn="ctr"/>
            <a:r>
              <a:rPr lang="en-GB" sz="2000" dirty="0"/>
              <a:t>LSA: </a:t>
            </a:r>
            <a:r>
              <a:rPr lang="en-GB" sz="2000" b="1" dirty="0"/>
              <a:t>Monday, Wednesday, Thursday</a:t>
            </a:r>
          </a:p>
          <a:p>
            <a:pPr algn="ctr"/>
            <a:r>
              <a:rPr lang="en-GB" sz="2000" dirty="0"/>
              <a:t>Class Teacher: </a:t>
            </a:r>
            <a:r>
              <a:rPr lang="en-GB" sz="2000" b="1" dirty="0"/>
              <a:t>Friday</a:t>
            </a:r>
            <a:r>
              <a:rPr lang="en-GB" sz="2000" dirty="0"/>
              <a:t> </a:t>
            </a:r>
          </a:p>
        </p:txBody>
      </p:sp>
      <p:sp>
        <p:nvSpPr>
          <p:cNvPr id="12" name="TextBox 11">
            <a:extLst>
              <a:ext uri="{FF2B5EF4-FFF2-40B4-BE49-F238E27FC236}">
                <a16:creationId xmlns:a16="http://schemas.microsoft.com/office/drawing/2014/main" id="{5A073A20-5824-4A7F-862B-166068451DDB}"/>
              </a:ext>
            </a:extLst>
          </p:cNvPr>
          <p:cNvSpPr txBox="1"/>
          <p:nvPr/>
        </p:nvSpPr>
        <p:spPr>
          <a:xfrm>
            <a:off x="7173834" y="5760669"/>
            <a:ext cx="5018166" cy="1015663"/>
          </a:xfrm>
          <a:prstGeom prst="rect">
            <a:avLst/>
          </a:prstGeom>
          <a:noFill/>
        </p:spPr>
        <p:txBody>
          <a:bodyPr wrap="square" rtlCol="0">
            <a:spAutoFit/>
          </a:bodyPr>
          <a:lstStyle/>
          <a:p>
            <a:pPr algn="ctr"/>
            <a:r>
              <a:rPr lang="en-GB" sz="2000" dirty="0"/>
              <a:t>Mrs Rebecca Pearce</a:t>
            </a:r>
          </a:p>
          <a:p>
            <a:pPr algn="ctr"/>
            <a:r>
              <a:rPr lang="en-GB" sz="2000" dirty="0"/>
              <a:t>LSA: </a:t>
            </a:r>
            <a:r>
              <a:rPr lang="en-GB" sz="2000" b="1" dirty="0"/>
              <a:t>Tuesday, Wednesday, Friday</a:t>
            </a:r>
          </a:p>
          <a:p>
            <a:pPr algn="ctr"/>
            <a:endParaRPr lang="en-GB" sz="2000" dirty="0"/>
          </a:p>
        </p:txBody>
      </p:sp>
      <p:pic>
        <p:nvPicPr>
          <p:cNvPr id="15" name="Picture 14">
            <a:extLst>
              <a:ext uri="{FF2B5EF4-FFF2-40B4-BE49-F238E27FC236}">
                <a16:creationId xmlns:a16="http://schemas.microsoft.com/office/drawing/2014/main" id="{2C156FEC-B76F-4B1A-99D0-DF77064A32DE}"/>
              </a:ext>
            </a:extLst>
          </p:cNvPr>
          <p:cNvPicPr>
            <a:picLocks noChangeAspect="1"/>
          </p:cNvPicPr>
          <p:nvPr/>
        </p:nvPicPr>
        <p:blipFill>
          <a:blip r:embed="rId3"/>
          <a:stretch>
            <a:fillRect/>
          </a:stretch>
        </p:blipFill>
        <p:spPr>
          <a:xfrm>
            <a:off x="656008" y="2200359"/>
            <a:ext cx="1736926" cy="2606040"/>
          </a:xfrm>
          <a:prstGeom prst="rect">
            <a:avLst/>
          </a:prstGeom>
        </p:spPr>
      </p:pic>
      <p:pic>
        <p:nvPicPr>
          <p:cNvPr id="17" name="Picture 16">
            <a:extLst>
              <a:ext uri="{FF2B5EF4-FFF2-40B4-BE49-F238E27FC236}">
                <a16:creationId xmlns:a16="http://schemas.microsoft.com/office/drawing/2014/main" id="{CFB55ED7-8913-4992-B3F4-20FA8F2FAA32}"/>
              </a:ext>
            </a:extLst>
          </p:cNvPr>
          <p:cNvPicPr>
            <a:picLocks noChangeAspect="1"/>
          </p:cNvPicPr>
          <p:nvPr/>
        </p:nvPicPr>
        <p:blipFill>
          <a:blip r:embed="rId4"/>
          <a:stretch>
            <a:fillRect/>
          </a:stretch>
        </p:blipFill>
        <p:spPr>
          <a:xfrm>
            <a:off x="4220450" y="2200359"/>
            <a:ext cx="1736926" cy="2606040"/>
          </a:xfrm>
          <a:prstGeom prst="rect">
            <a:avLst/>
          </a:prstGeom>
        </p:spPr>
      </p:pic>
      <p:pic>
        <p:nvPicPr>
          <p:cNvPr id="18" name="Picture 17">
            <a:extLst>
              <a:ext uri="{FF2B5EF4-FFF2-40B4-BE49-F238E27FC236}">
                <a16:creationId xmlns:a16="http://schemas.microsoft.com/office/drawing/2014/main" id="{20D81123-61F6-41E8-9451-01DC12714389}"/>
              </a:ext>
            </a:extLst>
          </p:cNvPr>
          <p:cNvPicPr>
            <a:picLocks noChangeAspect="1"/>
          </p:cNvPicPr>
          <p:nvPr/>
        </p:nvPicPr>
        <p:blipFill>
          <a:blip r:embed="rId5"/>
          <a:stretch>
            <a:fillRect/>
          </a:stretch>
        </p:blipFill>
        <p:spPr>
          <a:xfrm>
            <a:off x="7842270" y="2279659"/>
            <a:ext cx="1736926" cy="2606041"/>
          </a:xfrm>
          <a:prstGeom prst="rect">
            <a:avLst/>
          </a:prstGeom>
        </p:spPr>
      </p:pic>
    </p:spTree>
    <p:extLst>
      <p:ext uri="{BB962C8B-B14F-4D97-AF65-F5344CB8AC3E}">
        <p14:creationId xmlns:p14="http://schemas.microsoft.com/office/powerpoint/2010/main" val="3739567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9CD27B-B33C-4FD1-A001-10462B313DCF}"/>
              </a:ext>
            </a:extLst>
          </p:cNvPr>
          <p:cNvPicPr>
            <a:picLocks noChangeAspect="1"/>
          </p:cNvPicPr>
          <p:nvPr/>
        </p:nvPicPr>
        <p:blipFill>
          <a:blip r:embed="rId2"/>
          <a:stretch>
            <a:fillRect/>
          </a:stretch>
        </p:blipFill>
        <p:spPr>
          <a:xfrm>
            <a:off x="2362240" y="983215"/>
            <a:ext cx="1736926" cy="2606041"/>
          </a:xfrm>
          <a:prstGeom prst="rect">
            <a:avLst/>
          </a:prstGeom>
        </p:spPr>
      </p:pic>
      <p:pic>
        <p:nvPicPr>
          <p:cNvPr id="5" name="Picture 4">
            <a:extLst>
              <a:ext uri="{FF2B5EF4-FFF2-40B4-BE49-F238E27FC236}">
                <a16:creationId xmlns:a16="http://schemas.microsoft.com/office/drawing/2014/main" id="{6A05FD9C-6B40-49E7-ADD2-BF44BBAB3488}"/>
              </a:ext>
            </a:extLst>
          </p:cNvPr>
          <p:cNvPicPr>
            <a:picLocks noChangeAspect="1"/>
          </p:cNvPicPr>
          <p:nvPr/>
        </p:nvPicPr>
        <p:blipFill>
          <a:blip r:embed="rId3"/>
          <a:stretch>
            <a:fillRect/>
          </a:stretch>
        </p:blipFill>
        <p:spPr>
          <a:xfrm>
            <a:off x="6096000" y="888948"/>
            <a:ext cx="1736926" cy="2606040"/>
          </a:xfrm>
          <a:prstGeom prst="rect">
            <a:avLst/>
          </a:prstGeom>
        </p:spPr>
      </p:pic>
      <p:sp>
        <p:nvSpPr>
          <p:cNvPr id="6" name="TextBox 5">
            <a:extLst>
              <a:ext uri="{FF2B5EF4-FFF2-40B4-BE49-F238E27FC236}">
                <a16:creationId xmlns:a16="http://schemas.microsoft.com/office/drawing/2014/main" id="{AFEDAB83-3A74-4770-88B4-4BB2FE968811}"/>
              </a:ext>
            </a:extLst>
          </p:cNvPr>
          <p:cNvSpPr txBox="1"/>
          <p:nvPr/>
        </p:nvSpPr>
        <p:spPr>
          <a:xfrm>
            <a:off x="1643544" y="3947798"/>
            <a:ext cx="2899401" cy="1015663"/>
          </a:xfrm>
          <a:prstGeom prst="rect">
            <a:avLst/>
          </a:prstGeom>
          <a:noFill/>
        </p:spPr>
        <p:txBody>
          <a:bodyPr wrap="square" rtlCol="0">
            <a:spAutoFit/>
          </a:bodyPr>
          <a:lstStyle/>
          <a:p>
            <a:pPr algn="ctr"/>
            <a:r>
              <a:rPr lang="en-GB" sz="2000" dirty="0"/>
              <a:t>Mrs Dutton-Waugh</a:t>
            </a:r>
          </a:p>
          <a:p>
            <a:pPr algn="ctr"/>
            <a:r>
              <a:rPr lang="en-GB" sz="2000" dirty="0"/>
              <a:t>Class Teacher: </a:t>
            </a:r>
            <a:r>
              <a:rPr lang="en-GB" sz="2000" b="1" dirty="0"/>
              <a:t>Wednesday PM</a:t>
            </a:r>
          </a:p>
        </p:txBody>
      </p:sp>
      <p:sp>
        <p:nvSpPr>
          <p:cNvPr id="7" name="TextBox 6">
            <a:extLst>
              <a:ext uri="{FF2B5EF4-FFF2-40B4-BE49-F238E27FC236}">
                <a16:creationId xmlns:a16="http://schemas.microsoft.com/office/drawing/2014/main" id="{7E8DA12A-A91D-48AF-B590-611987BC1F0E}"/>
              </a:ext>
            </a:extLst>
          </p:cNvPr>
          <p:cNvSpPr txBox="1"/>
          <p:nvPr/>
        </p:nvSpPr>
        <p:spPr>
          <a:xfrm>
            <a:off x="5514762" y="3947798"/>
            <a:ext cx="2899401" cy="1323439"/>
          </a:xfrm>
          <a:prstGeom prst="rect">
            <a:avLst/>
          </a:prstGeom>
          <a:noFill/>
        </p:spPr>
        <p:txBody>
          <a:bodyPr wrap="square" rtlCol="0">
            <a:spAutoFit/>
          </a:bodyPr>
          <a:lstStyle/>
          <a:p>
            <a:pPr algn="ctr"/>
            <a:r>
              <a:rPr lang="en-GB" sz="2000" dirty="0"/>
              <a:t>Miss Kelly Turnbull</a:t>
            </a:r>
          </a:p>
          <a:p>
            <a:pPr algn="ctr"/>
            <a:r>
              <a:rPr lang="en-GB" sz="2000" dirty="0"/>
              <a:t>LSA: </a:t>
            </a:r>
            <a:r>
              <a:rPr lang="en-GB" sz="2000" b="1" dirty="0"/>
              <a:t>Monday-Friday</a:t>
            </a:r>
          </a:p>
          <a:p>
            <a:pPr algn="ctr"/>
            <a:r>
              <a:rPr lang="en-GB" sz="2000" dirty="0"/>
              <a:t>(Phonics support) </a:t>
            </a:r>
          </a:p>
          <a:p>
            <a:pPr algn="ctr"/>
            <a:endParaRPr lang="en-GB" sz="2000" b="1" dirty="0"/>
          </a:p>
        </p:txBody>
      </p:sp>
    </p:spTree>
    <p:extLst>
      <p:ext uri="{BB962C8B-B14F-4D97-AF65-F5344CB8AC3E}">
        <p14:creationId xmlns:p14="http://schemas.microsoft.com/office/powerpoint/2010/main" val="3093537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B5489-382F-D68B-985C-A215A7C5E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DD9EF-1363-1E88-07B1-667EFD5A4E1F}"/>
              </a:ext>
            </a:extLst>
          </p:cNvPr>
          <p:cNvSpPr>
            <a:spLocks noGrp="1"/>
          </p:cNvSpPr>
          <p:nvPr>
            <p:ph type="ctrTitle"/>
          </p:nvPr>
        </p:nvSpPr>
        <p:spPr>
          <a:xfrm>
            <a:off x="838344" y="293453"/>
            <a:ext cx="8791575" cy="884329"/>
          </a:xfrm>
        </p:spPr>
        <p:txBody>
          <a:bodyPr/>
          <a:lstStyle/>
          <a:p>
            <a:pPr algn="l"/>
            <a:r>
              <a:rPr lang="en-GB">
                <a:latin typeface="Arial"/>
                <a:cs typeface="Arial"/>
              </a:rPr>
              <a:t>Inclusion Support Staff</a:t>
            </a:r>
            <a:endParaRPr lang="en-GB"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67E3F1A-C45C-F307-3D13-7005C0135005}"/>
              </a:ext>
            </a:extLst>
          </p:cNvPr>
          <p:cNvSpPr>
            <a:spLocks noGrp="1"/>
          </p:cNvSpPr>
          <p:nvPr>
            <p:ph type="subTitle" idx="1"/>
          </p:nvPr>
        </p:nvSpPr>
        <p:spPr>
          <a:xfrm>
            <a:off x="838343" y="1048160"/>
            <a:ext cx="8791575" cy="792783"/>
          </a:xfrm>
        </p:spPr>
        <p:txBody>
          <a:bodyPr>
            <a:normAutofit/>
          </a:bodyPr>
          <a:lstStyle/>
          <a:p>
            <a:pPr algn="l"/>
            <a:r>
              <a:rPr lang="en-GB" sz="3600"/>
              <a:t>2026-27</a:t>
            </a:r>
            <a:endParaRPr lang="en-GB" sz="3600" dirty="0"/>
          </a:p>
        </p:txBody>
      </p:sp>
      <p:pic>
        <p:nvPicPr>
          <p:cNvPr id="4" name="Picture 3">
            <a:extLst>
              <a:ext uri="{FF2B5EF4-FFF2-40B4-BE49-F238E27FC236}">
                <a16:creationId xmlns:a16="http://schemas.microsoft.com/office/drawing/2014/main" id="{938328EB-8DEE-11EB-2534-39225DC0F257}"/>
              </a:ext>
            </a:extLst>
          </p:cNvPr>
          <p:cNvPicPr>
            <a:picLocks noChangeAspect="1"/>
          </p:cNvPicPr>
          <p:nvPr/>
        </p:nvPicPr>
        <p:blipFill>
          <a:blip r:embed="rId2"/>
          <a:stretch>
            <a:fillRect/>
          </a:stretch>
        </p:blipFill>
        <p:spPr>
          <a:xfrm>
            <a:off x="9838944" y="136903"/>
            <a:ext cx="2221757" cy="501132"/>
          </a:xfrm>
          <a:prstGeom prst="rect">
            <a:avLst/>
          </a:prstGeom>
        </p:spPr>
      </p:pic>
      <p:sp>
        <p:nvSpPr>
          <p:cNvPr id="11" name="Content Placeholder 2">
            <a:extLst>
              <a:ext uri="{FF2B5EF4-FFF2-40B4-BE49-F238E27FC236}">
                <a16:creationId xmlns:a16="http://schemas.microsoft.com/office/drawing/2014/main" id="{0AA7D1B6-CEFC-4E93-A6D6-00E957D8724C}"/>
              </a:ext>
            </a:extLst>
          </p:cNvPr>
          <p:cNvSpPr txBox="1">
            <a:spLocks/>
          </p:cNvSpPr>
          <p:nvPr/>
        </p:nvSpPr>
        <p:spPr>
          <a:xfrm>
            <a:off x="5517571" y="5318386"/>
            <a:ext cx="3711504" cy="1246161"/>
          </a:xfrm>
          <a:prstGeom prst="rect">
            <a:avLst/>
          </a:prstGeom>
          <a:ln w="19050" cap="rnd" cmpd="sng" algn="ctr">
            <a:solidFill>
              <a:schemeClr val="bg1"/>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chor="t">
            <a:normAutofit lnSpcReduction="1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n-GB" sz="2400" dirty="0">
                <a:solidFill>
                  <a:schemeClr val="tx1">
                    <a:lumMod val="75000"/>
                    <a:lumOff val="25000"/>
                  </a:schemeClr>
                </a:solidFill>
              </a:rPr>
              <a:t>Kirsty Thorpe</a:t>
            </a:r>
          </a:p>
          <a:p>
            <a:pPr algn="ctr"/>
            <a:r>
              <a:rPr lang="en-GB" sz="2400" dirty="0">
                <a:solidFill>
                  <a:schemeClr val="tx1">
                    <a:lumMod val="75000"/>
                    <a:lumOff val="25000"/>
                  </a:schemeClr>
                </a:solidFill>
              </a:rPr>
              <a:t>Safeguarding and Welfare Officer</a:t>
            </a:r>
          </a:p>
        </p:txBody>
      </p:sp>
      <p:sp>
        <p:nvSpPr>
          <p:cNvPr id="13" name="Content Placeholder 2">
            <a:extLst>
              <a:ext uri="{FF2B5EF4-FFF2-40B4-BE49-F238E27FC236}">
                <a16:creationId xmlns:a16="http://schemas.microsoft.com/office/drawing/2014/main" id="{7319832E-6EB1-448E-8F72-0ECE458789A1}"/>
              </a:ext>
            </a:extLst>
          </p:cNvPr>
          <p:cNvSpPr txBox="1">
            <a:spLocks/>
          </p:cNvSpPr>
          <p:nvPr/>
        </p:nvSpPr>
        <p:spPr>
          <a:xfrm>
            <a:off x="1837976" y="5246724"/>
            <a:ext cx="2904780" cy="1305022"/>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GB" sz="2400" dirty="0"/>
              <a:t>Elisabeth Porter</a:t>
            </a:r>
          </a:p>
          <a:p>
            <a:pPr marL="0" indent="0" algn="ctr">
              <a:buFont typeface="Wingdings 3" charset="2"/>
              <a:buNone/>
            </a:pPr>
            <a:r>
              <a:rPr lang="en-GB" sz="2400" dirty="0"/>
              <a:t>SENDCo</a:t>
            </a:r>
          </a:p>
          <a:p>
            <a:pPr marL="0" indent="0" algn="ctr">
              <a:buNone/>
            </a:pPr>
            <a:endParaRPr lang="en-GB" sz="1600" i="1" dirty="0"/>
          </a:p>
        </p:txBody>
      </p:sp>
      <p:pic>
        <p:nvPicPr>
          <p:cNvPr id="14" name="Picture 13" descr="A person with blonde hair smiling&#10;&#10;AI-generated content may be incorrect.">
            <a:extLst>
              <a:ext uri="{FF2B5EF4-FFF2-40B4-BE49-F238E27FC236}">
                <a16:creationId xmlns:a16="http://schemas.microsoft.com/office/drawing/2014/main" id="{895AD92B-ED09-40B7-B515-C68CB3E36AF5}"/>
              </a:ext>
            </a:extLst>
          </p:cNvPr>
          <p:cNvPicPr>
            <a:picLocks noChangeAspect="1"/>
          </p:cNvPicPr>
          <p:nvPr/>
        </p:nvPicPr>
        <p:blipFill>
          <a:blip r:embed="rId3"/>
          <a:srcRect b="467"/>
          <a:stretch>
            <a:fillRect/>
          </a:stretch>
        </p:blipFill>
        <p:spPr>
          <a:xfrm>
            <a:off x="1943920" y="2101183"/>
            <a:ext cx="2692891" cy="3145541"/>
          </a:xfrm>
          <a:prstGeom prst="rect">
            <a:avLst/>
          </a:prstGeom>
        </p:spPr>
      </p:pic>
      <p:pic>
        <p:nvPicPr>
          <p:cNvPr id="16" name="Picture 15" descr="A person with blonde hair wearing glasses&#10;&#10;AI-generated content may be incorrect.">
            <a:extLst>
              <a:ext uri="{FF2B5EF4-FFF2-40B4-BE49-F238E27FC236}">
                <a16:creationId xmlns:a16="http://schemas.microsoft.com/office/drawing/2014/main" id="{71308811-0DEF-4BE4-AA73-6D6593E97D5C}"/>
              </a:ext>
            </a:extLst>
          </p:cNvPr>
          <p:cNvPicPr>
            <a:picLocks noChangeAspect="1"/>
          </p:cNvPicPr>
          <p:nvPr/>
        </p:nvPicPr>
        <p:blipFill>
          <a:blip r:embed="rId4"/>
          <a:stretch>
            <a:fillRect/>
          </a:stretch>
        </p:blipFill>
        <p:spPr>
          <a:xfrm>
            <a:off x="5999924" y="1590114"/>
            <a:ext cx="2519082" cy="3677771"/>
          </a:xfrm>
          <a:prstGeom prst="rect">
            <a:avLst/>
          </a:prstGeom>
        </p:spPr>
      </p:pic>
    </p:spTree>
    <p:extLst>
      <p:ext uri="{BB962C8B-B14F-4D97-AF65-F5344CB8AC3E}">
        <p14:creationId xmlns:p14="http://schemas.microsoft.com/office/powerpoint/2010/main" val="2299695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979B1-F928-0BBC-B8EC-8A5444141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CAE2A-8A9F-4A52-92C4-E3C9E8982942}"/>
              </a:ext>
            </a:extLst>
          </p:cNvPr>
          <p:cNvSpPr>
            <a:spLocks noGrp="1"/>
          </p:cNvSpPr>
          <p:nvPr>
            <p:ph type="ctrTitle"/>
          </p:nvPr>
        </p:nvSpPr>
        <p:spPr>
          <a:xfrm>
            <a:off x="838344" y="293453"/>
            <a:ext cx="8791575" cy="884329"/>
          </a:xfrm>
        </p:spPr>
        <p:txBody>
          <a:bodyPr/>
          <a:lstStyle/>
          <a:p>
            <a:pPr algn="l"/>
            <a:r>
              <a:rPr lang="en-GB">
                <a:latin typeface="Arial"/>
                <a:cs typeface="Arial"/>
              </a:rPr>
              <a:t>Inclusion Support Staff</a:t>
            </a:r>
            <a:endParaRPr lang="en-GB"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2659987-62EA-ADAE-71E9-96D322F29E89}"/>
              </a:ext>
            </a:extLst>
          </p:cNvPr>
          <p:cNvSpPr>
            <a:spLocks noGrp="1"/>
          </p:cNvSpPr>
          <p:nvPr>
            <p:ph type="subTitle" idx="1"/>
          </p:nvPr>
        </p:nvSpPr>
        <p:spPr>
          <a:xfrm>
            <a:off x="838343" y="1048160"/>
            <a:ext cx="8791575" cy="792783"/>
          </a:xfrm>
        </p:spPr>
        <p:txBody>
          <a:bodyPr>
            <a:normAutofit/>
          </a:bodyPr>
          <a:lstStyle/>
          <a:p>
            <a:pPr algn="l"/>
            <a:r>
              <a:rPr lang="en-GB" sz="3600"/>
              <a:t>2026-27</a:t>
            </a:r>
            <a:endParaRPr lang="en-GB" sz="3600" dirty="0"/>
          </a:p>
        </p:txBody>
      </p:sp>
      <p:sp>
        <p:nvSpPr>
          <p:cNvPr id="8" name="TextBox 7">
            <a:extLst>
              <a:ext uri="{FF2B5EF4-FFF2-40B4-BE49-F238E27FC236}">
                <a16:creationId xmlns:a16="http://schemas.microsoft.com/office/drawing/2014/main" id="{9F5F45F7-F13D-A84D-5C58-538751D7732D}"/>
              </a:ext>
            </a:extLst>
          </p:cNvPr>
          <p:cNvSpPr txBox="1"/>
          <p:nvPr/>
        </p:nvSpPr>
        <p:spPr>
          <a:xfrm>
            <a:off x="6480073" y="5165816"/>
            <a:ext cx="2584510" cy="461665"/>
          </a:xfrm>
          <a:prstGeom prst="rect">
            <a:avLst/>
          </a:prstGeom>
          <a:noFill/>
        </p:spPr>
        <p:txBody>
          <a:bodyPr wrap="square" lIns="91440" tIns="45720" rIns="91440" bIns="45720" rtlCol="0" anchor="t">
            <a:spAutoFit/>
          </a:bodyPr>
          <a:lstStyle/>
          <a:p>
            <a:r>
              <a:rPr lang="en-GB" sz="2400" b="1" dirty="0"/>
              <a:t> </a:t>
            </a:r>
          </a:p>
        </p:txBody>
      </p:sp>
      <p:sp>
        <p:nvSpPr>
          <p:cNvPr id="10" name="TextBox 9">
            <a:extLst>
              <a:ext uri="{FF2B5EF4-FFF2-40B4-BE49-F238E27FC236}">
                <a16:creationId xmlns:a16="http://schemas.microsoft.com/office/drawing/2014/main" id="{29657741-79FC-8786-CD3B-B4CA58C25107}"/>
              </a:ext>
            </a:extLst>
          </p:cNvPr>
          <p:cNvSpPr txBox="1"/>
          <p:nvPr/>
        </p:nvSpPr>
        <p:spPr>
          <a:xfrm>
            <a:off x="1820552" y="5204258"/>
            <a:ext cx="3412864" cy="830997"/>
          </a:xfrm>
          <a:prstGeom prst="rect">
            <a:avLst/>
          </a:prstGeom>
          <a:noFill/>
        </p:spPr>
        <p:txBody>
          <a:bodyPr wrap="square" lIns="91440" tIns="45720" rIns="91440" bIns="45720" rtlCol="0" anchor="t">
            <a:spAutoFit/>
          </a:bodyPr>
          <a:lstStyle/>
          <a:p>
            <a:pPr algn="ctr"/>
            <a:r>
              <a:rPr lang="en-GB" sz="2400" b="1"/>
              <a:t>Miss Nevill- </a:t>
            </a:r>
            <a:r>
              <a:rPr lang="en-GB" sz="2400" b="1" dirty="0"/>
              <a:t>Behaviour and Inclusion Office</a:t>
            </a:r>
            <a:endParaRPr lang="en-US"/>
          </a:p>
        </p:txBody>
      </p:sp>
      <p:pic>
        <p:nvPicPr>
          <p:cNvPr id="4" name="Picture 3">
            <a:extLst>
              <a:ext uri="{FF2B5EF4-FFF2-40B4-BE49-F238E27FC236}">
                <a16:creationId xmlns:a16="http://schemas.microsoft.com/office/drawing/2014/main" id="{7CDCCF31-4733-3AED-4940-F12EA600720A}"/>
              </a:ext>
            </a:extLst>
          </p:cNvPr>
          <p:cNvPicPr>
            <a:picLocks noChangeAspect="1"/>
          </p:cNvPicPr>
          <p:nvPr/>
        </p:nvPicPr>
        <p:blipFill>
          <a:blip r:embed="rId2"/>
          <a:stretch>
            <a:fillRect/>
          </a:stretch>
        </p:blipFill>
        <p:spPr>
          <a:xfrm>
            <a:off x="9838944" y="136903"/>
            <a:ext cx="2221757" cy="501132"/>
          </a:xfrm>
          <a:prstGeom prst="rect">
            <a:avLst/>
          </a:prstGeom>
        </p:spPr>
      </p:pic>
      <p:pic>
        <p:nvPicPr>
          <p:cNvPr id="9" name="Picture 8" descr="A person with blonde hair&#10;&#10;AI-generated content may be incorrect.">
            <a:extLst>
              <a:ext uri="{FF2B5EF4-FFF2-40B4-BE49-F238E27FC236}">
                <a16:creationId xmlns:a16="http://schemas.microsoft.com/office/drawing/2014/main" id="{BECEF7B8-FF57-80DC-C870-DC3C9621739B}"/>
              </a:ext>
            </a:extLst>
          </p:cNvPr>
          <p:cNvPicPr>
            <a:picLocks noChangeAspect="1"/>
          </p:cNvPicPr>
          <p:nvPr/>
        </p:nvPicPr>
        <p:blipFill>
          <a:blip r:embed="rId3"/>
          <a:stretch>
            <a:fillRect/>
          </a:stretch>
        </p:blipFill>
        <p:spPr>
          <a:xfrm>
            <a:off x="6933615" y="2109131"/>
            <a:ext cx="1940006" cy="2896703"/>
          </a:xfrm>
          <a:prstGeom prst="rect">
            <a:avLst/>
          </a:prstGeom>
        </p:spPr>
      </p:pic>
      <p:sp>
        <p:nvSpPr>
          <p:cNvPr id="12" name="TextBox 18">
            <a:extLst>
              <a:ext uri="{FF2B5EF4-FFF2-40B4-BE49-F238E27FC236}">
                <a16:creationId xmlns:a16="http://schemas.microsoft.com/office/drawing/2014/main" id="{1B83A700-16C5-4A80-9B5B-9439F3E374C7}"/>
              </a:ext>
            </a:extLst>
          </p:cNvPr>
          <p:cNvSpPr txBox="1"/>
          <p:nvPr/>
        </p:nvSpPr>
        <p:spPr>
          <a:xfrm>
            <a:off x="6612152" y="5204439"/>
            <a:ext cx="2584510"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2400" b="1" dirty="0"/>
              <a:t>Mrs Joul – </a:t>
            </a:r>
            <a:r>
              <a:rPr lang="en-GB" sz="2400" b="1"/>
              <a:t>Learning Mentor</a:t>
            </a:r>
            <a:endParaRPr lang="en-GB" sz="2400" b="1" dirty="0"/>
          </a:p>
        </p:txBody>
      </p:sp>
      <p:pic>
        <p:nvPicPr>
          <p:cNvPr id="15" name="Picture 14">
            <a:extLst>
              <a:ext uri="{FF2B5EF4-FFF2-40B4-BE49-F238E27FC236}">
                <a16:creationId xmlns:a16="http://schemas.microsoft.com/office/drawing/2014/main" id="{33C52816-2B41-C423-D07E-D9C6E6731E56}"/>
              </a:ext>
            </a:extLst>
          </p:cNvPr>
          <p:cNvPicPr>
            <a:picLocks noChangeAspect="1"/>
          </p:cNvPicPr>
          <p:nvPr/>
        </p:nvPicPr>
        <p:blipFill>
          <a:blip r:embed="rId4"/>
          <a:stretch>
            <a:fillRect/>
          </a:stretch>
        </p:blipFill>
        <p:spPr>
          <a:xfrm>
            <a:off x="2370589" y="2125435"/>
            <a:ext cx="2320019" cy="2861131"/>
          </a:xfrm>
          <a:prstGeom prst="rect">
            <a:avLst/>
          </a:prstGeom>
        </p:spPr>
      </p:pic>
    </p:spTree>
    <p:extLst>
      <p:ext uri="{BB962C8B-B14F-4D97-AF65-F5344CB8AC3E}">
        <p14:creationId xmlns:p14="http://schemas.microsoft.com/office/powerpoint/2010/main" val="3070074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7781" y="283614"/>
            <a:ext cx="8791575" cy="884329"/>
          </a:xfrm>
        </p:spPr>
        <p:txBody>
          <a:bodyPr/>
          <a:lstStyle/>
          <a:p>
            <a:r>
              <a:rPr lang="en-GB">
                <a:latin typeface="Arial"/>
                <a:cs typeface="Arial"/>
              </a:rPr>
              <a:t>Child protection Staff</a:t>
            </a:r>
            <a:endParaRPr lang="en-GB">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F89BE1E-A1CE-4510-A813-B9E1F3E0BC72}"/>
              </a:ext>
            </a:extLst>
          </p:cNvPr>
          <p:cNvPicPr>
            <a:picLocks noChangeAspect="1"/>
          </p:cNvPicPr>
          <p:nvPr/>
        </p:nvPicPr>
        <p:blipFill>
          <a:blip r:embed="rId2"/>
          <a:stretch>
            <a:fillRect/>
          </a:stretch>
        </p:blipFill>
        <p:spPr>
          <a:xfrm>
            <a:off x="9360643" y="145414"/>
            <a:ext cx="2221757" cy="501132"/>
          </a:xfrm>
          <a:prstGeom prst="rect">
            <a:avLst/>
          </a:prstGeom>
        </p:spPr>
      </p:pic>
      <p:pic>
        <p:nvPicPr>
          <p:cNvPr id="3" name="Picture 2" descr="A group of people with text&#10;&#10;AI-generated content may be incorrect.">
            <a:extLst>
              <a:ext uri="{FF2B5EF4-FFF2-40B4-BE49-F238E27FC236}">
                <a16:creationId xmlns:a16="http://schemas.microsoft.com/office/drawing/2014/main" id="{DD16EB9A-2AA7-4E57-F6E4-050D80B6CC0F}"/>
              </a:ext>
            </a:extLst>
          </p:cNvPr>
          <p:cNvPicPr>
            <a:picLocks noChangeAspect="1"/>
          </p:cNvPicPr>
          <p:nvPr/>
        </p:nvPicPr>
        <p:blipFill>
          <a:blip r:embed="rId3"/>
          <a:stretch>
            <a:fillRect/>
          </a:stretch>
        </p:blipFill>
        <p:spPr>
          <a:xfrm>
            <a:off x="2213451" y="1085850"/>
            <a:ext cx="7136448" cy="5029200"/>
          </a:xfrm>
          <a:prstGeom prst="rect">
            <a:avLst/>
          </a:prstGeom>
        </p:spPr>
      </p:pic>
    </p:spTree>
    <p:extLst>
      <p:ext uri="{BB962C8B-B14F-4D97-AF65-F5344CB8AC3E}">
        <p14:creationId xmlns:p14="http://schemas.microsoft.com/office/powerpoint/2010/main" val="3202502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D5D28-9E97-420B-8D16-27FD35A117A9}"/>
              </a:ext>
            </a:extLst>
          </p:cNvPr>
          <p:cNvSpPr>
            <a:spLocks noGrp="1"/>
          </p:cNvSpPr>
          <p:nvPr>
            <p:ph type="title"/>
          </p:nvPr>
        </p:nvSpPr>
        <p:spPr>
          <a:xfrm>
            <a:off x="188958" y="379828"/>
            <a:ext cx="10999432" cy="801142"/>
          </a:xfrm>
        </p:spPr>
        <p:txBody>
          <a:bodyPr>
            <a:normAutofit/>
          </a:bodyPr>
          <a:lstStyle/>
          <a:p>
            <a:r>
              <a:rPr lang="en-US" dirty="0"/>
              <a:t>Daily timings</a:t>
            </a:r>
            <a:endParaRPr lang="en-GB" dirty="0"/>
          </a:p>
        </p:txBody>
      </p:sp>
      <p:sp>
        <p:nvSpPr>
          <p:cNvPr id="4" name="TextBox 3">
            <a:extLst>
              <a:ext uri="{FF2B5EF4-FFF2-40B4-BE49-F238E27FC236}">
                <a16:creationId xmlns:a16="http://schemas.microsoft.com/office/drawing/2014/main" id="{E4F7903E-DE2A-4079-8F55-CD0DDEC62798}"/>
              </a:ext>
            </a:extLst>
          </p:cNvPr>
          <p:cNvSpPr txBox="1"/>
          <p:nvPr/>
        </p:nvSpPr>
        <p:spPr>
          <a:xfrm>
            <a:off x="491960" y="1354060"/>
            <a:ext cx="10999432" cy="430887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3200" dirty="0"/>
              <a:t>School starts at 08:50 am every day</a:t>
            </a:r>
          </a:p>
          <a:p>
            <a:pPr marL="285750" indent="-285750">
              <a:buFont typeface="Arial" panose="020B0604020202020204" pitchFamily="34" charset="0"/>
              <a:buChar char="•"/>
            </a:pPr>
            <a:r>
              <a:rPr lang="en-GB" sz="3200" dirty="0"/>
              <a:t>Classroom doors will be open from 08:45 and pupils are invited to come straight inside</a:t>
            </a:r>
          </a:p>
          <a:p>
            <a:pPr marL="285750" indent="-285750">
              <a:buFont typeface="Arial" panose="020B0604020202020204" pitchFamily="34" charset="0"/>
              <a:buChar char="•"/>
            </a:pPr>
            <a:r>
              <a:rPr lang="en-GB" sz="3200" dirty="0"/>
              <a:t>School ends at 03:15 pm every day</a:t>
            </a:r>
          </a:p>
          <a:p>
            <a:pPr marL="285750" indent="-285750">
              <a:buFont typeface="Arial" panose="020B0604020202020204" pitchFamily="34" charset="0"/>
              <a:buChar char="•"/>
            </a:pPr>
            <a:endParaRPr lang="en-GB" sz="3200" dirty="0"/>
          </a:p>
          <a:p>
            <a:pPr marL="285750" indent="-285750">
              <a:buFont typeface="Arial" panose="020B0604020202020204" pitchFamily="34" charset="0"/>
              <a:buChar char="•"/>
            </a:pPr>
            <a:r>
              <a:rPr lang="en-GB" sz="3200" dirty="0"/>
              <a:t>Break time for this class is at 10.20</a:t>
            </a:r>
          </a:p>
          <a:p>
            <a:pPr marL="285750" indent="-285750">
              <a:buFont typeface="Arial" panose="020B0604020202020204" pitchFamily="34" charset="0"/>
              <a:buChar char="•"/>
            </a:pPr>
            <a:r>
              <a:rPr lang="en-GB" sz="3200" dirty="0"/>
              <a:t>Lunch time for this class is at 11.55</a:t>
            </a:r>
          </a:p>
          <a:p>
            <a:pPr marL="285750" indent="-285750">
              <a:buFont typeface="Arial" panose="020B0604020202020204" pitchFamily="34" charset="0"/>
              <a:buChar char="•"/>
            </a:pPr>
            <a:endParaRPr lang="en-GB" sz="3200" dirty="0"/>
          </a:p>
          <a:p>
            <a:endParaRPr lang="en-GB" dirty="0"/>
          </a:p>
        </p:txBody>
      </p:sp>
    </p:spTree>
    <p:extLst>
      <p:ext uri="{BB962C8B-B14F-4D97-AF65-F5344CB8AC3E}">
        <p14:creationId xmlns:p14="http://schemas.microsoft.com/office/powerpoint/2010/main" val="2239000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904B3-7EA2-4543-A670-7A4819E00298}"/>
              </a:ext>
            </a:extLst>
          </p:cNvPr>
          <p:cNvSpPr>
            <a:spLocks noGrp="1"/>
          </p:cNvSpPr>
          <p:nvPr>
            <p:ph type="title"/>
          </p:nvPr>
        </p:nvSpPr>
        <p:spPr>
          <a:xfrm>
            <a:off x="648701" y="0"/>
            <a:ext cx="8534400" cy="1507067"/>
          </a:xfrm>
        </p:spPr>
        <p:txBody>
          <a:bodyPr/>
          <a:lstStyle/>
          <a:p>
            <a:r>
              <a:rPr lang="en-US" dirty="0"/>
              <a:t>Timetable </a:t>
            </a:r>
            <a:br>
              <a:rPr lang="en-US" dirty="0"/>
            </a:br>
            <a:r>
              <a:rPr lang="en-US" dirty="0"/>
              <a:t>*</a:t>
            </a:r>
            <a:r>
              <a:rPr lang="en-US" sz="1800" dirty="0"/>
              <a:t>S&amp;WS- Sounds and Words Session</a:t>
            </a:r>
            <a:endParaRPr lang="en-GB" dirty="0"/>
          </a:p>
        </p:txBody>
      </p:sp>
      <p:pic>
        <p:nvPicPr>
          <p:cNvPr id="4" name="Picture 3">
            <a:extLst>
              <a:ext uri="{FF2B5EF4-FFF2-40B4-BE49-F238E27FC236}">
                <a16:creationId xmlns:a16="http://schemas.microsoft.com/office/drawing/2014/main" id="{26B4180E-50AC-4ABF-8920-CCA21A488B97}"/>
              </a:ext>
            </a:extLst>
          </p:cNvPr>
          <p:cNvPicPr>
            <a:picLocks noChangeAspect="1"/>
          </p:cNvPicPr>
          <p:nvPr/>
        </p:nvPicPr>
        <p:blipFill>
          <a:blip r:embed="rId2"/>
          <a:stretch>
            <a:fillRect/>
          </a:stretch>
        </p:blipFill>
        <p:spPr>
          <a:xfrm>
            <a:off x="9837721" y="132162"/>
            <a:ext cx="2221757" cy="501132"/>
          </a:xfrm>
          <a:prstGeom prst="rect">
            <a:avLst/>
          </a:prstGeom>
        </p:spPr>
      </p:pic>
      <p:graphicFrame>
        <p:nvGraphicFramePr>
          <p:cNvPr id="3" name="Table 2">
            <a:extLst>
              <a:ext uri="{FF2B5EF4-FFF2-40B4-BE49-F238E27FC236}">
                <a16:creationId xmlns:a16="http://schemas.microsoft.com/office/drawing/2014/main" id="{724E4DB5-16C1-45E4-9E0E-99F3E9F00A54}"/>
              </a:ext>
            </a:extLst>
          </p:cNvPr>
          <p:cNvGraphicFramePr>
            <a:graphicFrameLocks noGrp="1"/>
          </p:cNvGraphicFramePr>
          <p:nvPr>
            <p:extLst>
              <p:ext uri="{D42A27DB-BD31-4B8C-83A1-F6EECF244321}">
                <p14:modId xmlns:p14="http://schemas.microsoft.com/office/powerpoint/2010/main" val="2600027180"/>
              </p:ext>
            </p:extLst>
          </p:nvPr>
        </p:nvGraphicFramePr>
        <p:xfrm>
          <a:off x="337617" y="1231912"/>
          <a:ext cx="11043991" cy="4831022"/>
        </p:xfrm>
        <a:graphic>
          <a:graphicData uri="http://schemas.openxmlformats.org/drawingml/2006/table">
            <a:tbl>
              <a:tblPr firstRow="1" bandRow="1">
                <a:tableStyleId>{5C22544A-7EE6-4342-B048-85BDC9FD1C3A}</a:tableStyleId>
              </a:tblPr>
              <a:tblGrid>
                <a:gridCol w="1180098">
                  <a:extLst>
                    <a:ext uri="{9D8B030D-6E8A-4147-A177-3AD203B41FA5}">
                      <a16:colId xmlns:a16="http://schemas.microsoft.com/office/drawing/2014/main" val="557622369"/>
                    </a:ext>
                  </a:extLst>
                </a:gridCol>
                <a:gridCol w="1606083">
                  <a:extLst>
                    <a:ext uri="{9D8B030D-6E8A-4147-A177-3AD203B41FA5}">
                      <a16:colId xmlns:a16="http://schemas.microsoft.com/office/drawing/2014/main" val="241557699"/>
                    </a:ext>
                  </a:extLst>
                </a:gridCol>
                <a:gridCol w="857751">
                  <a:extLst>
                    <a:ext uri="{9D8B030D-6E8A-4147-A177-3AD203B41FA5}">
                      <a16:colId xmlns:a16="http://schemas.microsoft.com/office/drawing/2014/main" val="1070342776"/>
                    </a:ext>
                  </a:extLst>
                </a:gridCol>
                <a:gridCol w="1697132">
                  <a:extLst>
                    <a:ext uri="{9D8B030D-6E8A-4147-A177-3AD203B41FA5}">
                      <a16:colId xmlns:a16="http://schemas.microsoft.com/office/drawing/2014/main" val="3901556391"/>
                    </a:ext>
                  </a:extLst>
                </a:gridCol>
                <a:gridCol w="1697132">
                  <a:extLst>
                    <a:ext uri="{9D8B030D-6E8A-4147-A177-3AD203B41FA5}">
                      <a16:colId xmlns:a16="http://schemas.microsoft.com/office/drawing/2014/main" val="896109458"/>
                    </a:ext>
                  </a:extLst>
                </a:gridCol>
                <a:gridCol w="846436">
                  <a:extLst>
                    <a:ext uri="{9D8B030D-6E8A-4147-A177-3AD203B41FA5}">
                      <a16:colId xmlns:a16="http://schemas.microsoft.com/office/drawing/2014/main" val="4247795242"/>
                    </a:ext>
                  </a:extLst>
                </a:gridCol>
                <a:gridCol w="1417776">
                  <a:extLst>
                    <a:ext uri="{9D8B030D-6E8A-4147-A177-3AD203B41FA5}">
                      <a16:colId xmlns:a16="http://schemas.microsoft.com/office/drawing/2014/main" val="4240829527"/>
                    </a:ext>
                  </a:extLst>
                </a:gridCol>
                <a:gridCol w="1741583">
                  <a:extLst>
                    <a:ext uri="{9D8B030D-6E8A-4147-A177-3AD203B41FA5}">
                      <a16:colId xmlns:a16="http://schemas.microsoft.com/office/drawing/2014/main" val="3614611148"/>
                    </a:ext>
                  </a:extLst>
                </a:gridCol>
              </a:tblGrid>
              <a:tr h="690934">
                <a:tc>
                  <a:txBody>
                    <a:bodyPr/>
                    <a:lstStyle/>
                    <a:p>
                      <a:r>
                        <a:rPr lang="en-GB" dirty="0"/>
                        <a:t>Day</a:t>
                      </a:r>
                    </a:p>
                  </a:txBody>
                  <a:tcPr/>
                </a:tc>
                <a:tc>
                  <a:txBody>
                    <a:bodyPr/>
                    <a:lstStyle/>
                    <a:p>
                      <a:r>
                        <a:rPr lang="en-GB" dirty="0"/>
                        <a:t>Lesson 1</a:t>
                      </a:r>
                    </a:p>
                  </a:txBody>
                  <a:tcPr/>
                </a:tc>
                <a:tc>
                  <a:txBody>
                    <a:bodyPr/>
                    <a:lstStyle/>
                    <a:p>
                      <a:r>
                        <a:rPr lang="en-GB" dirty="0"/>
                        <a:t>Break</a:t>
                      </a:r>
                    </a:p>
                  </a:txBody>
                  <a:tcPr/>
                </a:tc>
                <a:tc>
                  <a:txBody>
                    <a:bodyPr/>
                    <a:lstStyle/>
                    <a:p>
                      <a:r>
                        <a:rPr lang="en-GB" dirty="0"/>
                        <a:t>Lesson 2</a:t>
                      </a:r>
                    </a:p>
                  </a:txBody>
                  <a:tcPr/>
                </a:tc>
                <a:tc>
                  <a:txBody>
                    <a:bodyPr/>
                    <a:lstStyle/>
                    <a:p>
                      <a:r>
                        <a:rPr lang="en-GB" dirty="0"/>
                        <a:t>Lesson 3</a:t>
                      </a:r>
                    </a:p>
                  </a:txBody>
                  <a:tcPr/>
                </a:tc>
                <a:tc>
                  <a:txBody>
                    <a:bodyPr/>
                    <a:lstStyle/>
                    <a:p>
                      <a:r>
                        <a:rPr lang="en-GB" dirty="0"/>
                        <a:t>Lunch</a:t>
                      </a:r>
                    </a:p>
                  </a:txBody>
                  <a:tcPr/>
                </a:tc>
                <a:tc>
                  <a:txBody>
                    <a:bodyPr/>
                    <a:lstStyle/>
                    <a:p>
                      <a:r>
                        <a:rPr lang="en-GB" dirty="0"/>
                        <a:t>Lesson 4</a:t>
                      </a:r>
                    </a:p>
                  </a:txBody>
                  <a:tcPr/>
                </a:tc>
                <a:tc>
                  <a:txBody>
                    <a:bodyPr/>
                    <a:lstStyle/>
                    <a:p>
                      <a:r>
                        <a:rPr lang="en-GB" dirty="0"/>
                        <a:t>Lesson 5</a:t>
                      </a:r>
                    </a:p>
                  </a:txBody>
                  <a:tcPr/>
                </a:tc>
                <a:extLst>
                  <a:ext uri="{0D108BD9-81ED-4DB2-BD59-A6C34878D82A}">
                    <a16:rowId xmlns:a16="http://schemas.microsoft.com/office/drawing/2014/main" val="1118541408"/>
                  </a:ext>
                </a:extLst>
              </a:tr>
              <a:tr h="705954">
                <a:tc>
                  <a:txBody>
                    <a:bodyPr/>
                    <a:lstStyle/>
                    <a:p>
                      <a:r>
                        <a:rPr lang="en-GB" dirty="0"/>
                        <a:t>Monday</a:t>
                      </a:r>
                    </a:p>
                  </a:txBody>
                  <a:tcPr/>
                </a:tc>
                <a:tc>
                  <a:txBody>
                    <a:bodyPr/>
                    <a:lstStyle/>
                    <a:p>
                      <a:r>
                        <a:rPr lang="en-GB" dirty="0"/>
                        <a:t>Assembly/</a:t>
                      </a:r>
                    </a:p>
                    <a:p>
                      <a:r>
                        <a:rPr lang="en-GB" dirty="0"/>
                        <a:t>Maths</a:t>
                      </a:r>
                    </a:p>
                  </a:txBody>
                  <a:tcPr/>
                </a:tc>
                <a:tc>
                  <a:txBody>
                    <a:bodyPr/>
                    <a:lstStyle/>
                    <a:p>
                      <a:endParaRPr lang="en-GB"/>
                    </a:p>
                  </a:txBody>
                  <a:tcPr/>
                </a:tc>
                <a:tc>
                  <a:txBody>
                    <a:bodyPr/>
                    <a:lstStyle/>
                    <a:p>
                      <a:r>
                        <a:rPr lang="en-GB" dirty="0"/>
                        <a:t>English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Phonics </a:t>
                      </a:r>
                    </a:p>
                    <a:p>
                      <a:endParaRPr lang="en-GB" dirty="0"/>
                    </a:p>
                  </a:txBody>
                  <a:tcPr/>
                </a:tc>
                <a:tc>
                  <a:txBody>
                    <a:bodyPr/>
                    <a:lstStyle/>
                    <a:p>
                      <a:endParaRPr lang="en-GB" dirty="0"/>
                    </a:p>
                  </a:txBody>
                  <a:tcPr/>
                </a:tc>
                <a:tc>
                  <a:txBody>
                    <a:bodyPr/>
                    <a:lstStyle/>
                    <a:p>
                      <a:r>
                        <a:rPr lang="en-GB" dirty="0"/>
                        <a:t>S&amp;WS</a:t>
                      </a:r>
                    </a:p>
                    <a:p>
                      <a:r>
                        <a:rPr lang="en-GB" dirty="0"/>
                        <a:t>PE</a:t>
                      </a:r>
                    </a:p>
                  </a:txBody>
                  <a:tcPr/>
                </a:tc>
                <a:tc>
                  <a:txBody>
                    <a:bodyPr/>
                    <a:lstStyle/>
                    <a:p>
                      <a:r>
                        <a:rPr lang="en-GB" dirty="0"/>
                        <a:t>Science</a:t>
                      </a:r>
                    </a:p>
                  </a:txBody>
                  <a:tcPr/>
                </a:tc>
                <a:extLst>
                  <a:ext uri="{0D108BD9-81ED-4DB2-BD59-A6C34878D82A}">
                    <a16:rowId xmlns:a16="http://schemas.microsoft.com/office/drawing/2014/main" val="735443452"/>
                  </a:ext>
                </a:extLst>
              </a:tr>
              <a:tr h="690934">
                <a:tc>
                  <a:txBody>
                    <a:bodyPr/>
                    <a:lstStyle/>
                    <a:p>
                      <a:r>
                        <a:rPr lang="en-GB" dirty="0"/>
                        <a:t>Tuesday</a:t>
                      </a:r>
                    </a:p>
                  </a:txBody>
                  <a:tcPr/>
                </a:tc>
                <a:tc>
                  <a:txBody>
                    <a:bodyPr/>
                    <a:lstStyle/>
                    <a:p>
                      <a:r>
                        <a:rPr lang="en-GB" dirty="0"/>
                        <a:t>KS1 assembly/</a:t>
                      </a:r>
                    </a:p>
                    <a:p>
                      <a:r>
                        <a:rPr lang="en-GB" dirty="0"/>
                        <a:t>Maths</a:t>
                      </a:r>
                    </a:p>
                  </a:txBody>
                  <a:tcPr/>
                </a:tc>
                <a:tc>
                  <a:txBody>
                    <a:bodyPr/>
                    <a:lstStyle/>
                    <a:p>
                      <a:endParaRPr lang="en-GB"/>
                    </a:p>
                  </a:txBody>
                  <a:tcPr/>
                </a:tc>
                <a:tc>
                  <a:txBody>
                    <a:bodyPr/>
                    <a:lstStyle/>
                    <a:p>
                      <a:r>
                        <a:rPr lang="en-GB" dirty="0"/>
                        <a:t>English</a:t>
                      </a:r>
                    </a:p>
                  </a:txBody>
                  <a:tcPr/>
                </a:tc>
                <a:tc>
                  <a:txBody>
                    <a:bodyPr/>
                    <a:lstStyle/>
                    <a:p>
                      <a:r>
                        <a:rPr lang="en-GB" dirty="0"/>
                        <a:t>Phonics </a:t>
                      </a:r>
                    </a:p>
                  </a:txBody>
                  <a:tcPr/>
                </a:tc>
                <a:tc>
                  <a:txBody>
                    <a:bodyPr/>
                    <a:lstStyle/>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S&amp;WS</a:t>
                      </a:r>
                    </a:p>
                    <a:p>
                      <a:r>
                        <a:rPr lang="en-GB" dirty="0"/>
                        <a:t>RE</a:t>
                      </a:r>
                    </a:p>
                  </a:txBody>
                  <a:tcPr/>
                </a:tc>
                <a:tc>
                  <a:txBody>
                    <a:bodyPr/>
                    <a:lstStyle/>
                    <a:p>
                      <a:r>
                        <a:rPr lang="en-GB" dirty="0"/>
                        <a:t>Music</a:t>
                      </a:r>
                    </a:p>
                  </a:txBody>
                  <a:tcPr/>
                </a:tc>
                <a:extLst>
                  <a:ext uri="{0D108BD9-81ED-4DB2-BD59-A6C34878D82A}">
                    <a16:rowId xmlns:a16="http://schemas.microsoft.com/office/drawing/2014/main" val="749364397"/>
                  </a:ext>
                </a:extLst>
              </a:tr>
              <a:tr h="690934">
                <a:tc>
                  <a:txBody>
                    <a:bodyPr/>
                    <a:lstStyle/>
                    <a:p>
                      <a:r>
                        <a:rPr lang="en-GB" dirty="0"/>
                        <a:t>Wednesday</a:t>
                      </a:r>
                    </a:p>
                  </a:txBody>
                  <a:tcPr/>
                </a:tc>
                <a:tc>
                  <a:txBody>
                    <a:bodyPr/>
                    <a:lstStyle/>
                    <a:p>
                      <a:r>
                        <a:rPr lang="en-GB" dirty="0"/>
                        <a:t>Singing assembly/</a:t>
                      </a:r>
                    </a:p>
                    <a:p>
                      <a:r>
                        <a:rPr lang="en-GB" dirty="0"/>
                        <a:t>Maths</a:t>
                      </a:r>
                    </a:p>
                  </a:txBody>
                  <a:tcPr/>
                </a:tc>
                <a:tc>
                  <a:txBody>
                    <a:bodyPr/>
                    <a:lstStyle/>
                    <a:p>
                      <a:endParaRPr lang="en-GB"/>
                    </a:p>
                  </a:txBody>
                  <a:tcPr/>
                </a:tc>
                <a:tc>
                  <a:txBody>
                    <a:bodyPr/>
                    <a:lstStyle/>
                    <a:p>
                      <a:r>
                        <a:rPr lang="en-GB" dirty="0"/>
                        <a:t>English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Phonics </a:t>
                      </a:r>
                    </a:p>
                    <a:p>
                      <a:endParaRPr lang="en-GB" dirty="0"/>
                    </a:p>
                  </a:txBody>
                  <a:tcPr/>
                </a:tc>
                <a:tc>
                  <a:txBody>
                    <a:bodyPr/>
                    <a:lstStyle/>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S&amp;WS</a:t>
                      </a:r>
                    </a:p>
                    <a:p>
                      <a:r>
                        <a:rPr lang="en-GB" dirty="0"/>
                        <a:t>PE</a:t>
                      </a:r>
                    </a:p>
                  </a:txBody>
                  <a:tcPr/>
                </a:tc>
                <a:tc>
                  <a:txBody>
                    <a:bodyPr/>
                    <a:lstStyle/>
                    <a:p>
                      <a:r>
                        <a:rPr lang="en-GB" dirty="0"/>
                        <a:t>ICT</a:t>
                      </a:r>
                    </a:p>
                  </a:txBody>
                  <a:tcPr/>
                </a:tc>
                <a:extLst>
                  <a:ext uri="{0D108BD9-81ED-4DB2-BD59-A6C34878D82A}">
                    <a16:rowId xmlns:a16="http://schemas.microsoft.com/office/drawing/2014/main" val="3839161578"/>
                  </a:ext>
                </a:extLst>
              </a:tr>
              <a:tr h="705954">
                <a:tc>
                  <a:txBody>
                    <a:bodyPr/>
                    <a:lstStyle/>
                    <a:p>
                      <a:r>
                        <a:rPr lang="en-GB" dirty="0"/>
                        <a:t>Thursday</a:t>
                      </a:r>
                    </a:p>
                  </a:txBody>
                  <a:tcPr/>
                </a:tc>
                <a:tc>
                  <a:txBody>
                    <a:bodyPr/>
                    <a:lstStyle/>
                    <a:p>
                      <a:r>
                        <a:rPr lang="en-GB" dirty="0"/>
                        <a:t>Assembly</a:t>
                      </a:r>
                    </a:p>
                    <a:p>
                      <a:r>
                        <a:rPr lang="en-GB" dirty="0"/>
                        <a:t>Maths</a:t>
                      </a:r>
                    </a:p>
                  </a:txBody>
                  <a:tcPr/>
                </a:tc>
                <a:tc>
                  <a:txBody>
                    <a:bodyPr/>
                    <a:lstStyle/>
                    <a:p>
                      <a:endParaRPr lang="en-GB"/>
                    </a:p>
                  </a:txBody>
                  <a:tcPr/>
                </a:tc>
                <a:tc>
                  <a:txBody>
                    <a:bodyPr/>
                    <a:lstStyle/>
                    <a:p>
                      <a:r>
                        <a:rPr lang="en-GB" dirty="0"/>
                        <a:t>English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Phonics </a:t>
                      </a:r>
                    </a:p>
                    <a:p>
                      <a:endParaRPr lang="en-GB" dirty="0"/>
                    </a:p>
                  </a:txBody>
                  <a:tcPr/>
                </a:tc>
                <a:tc>
                  <a:txBody>
                    <a:bodyPr/>
                    <a:lstStyle/>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S&amp;WS</a:t>
                      </a:r>
                    </a:p>
                    <a:p>
                      <a:r>
                        <a:rPr lang="en-GB" dirty="0"/>
                        <a:t>History / Geography</a:t>
                      </a:r>
                    </a:p>
                  </a:txBody>
                  <a:tcPr/>
                </a:tc>
                <a:tc>
                  <a:txBody>
                    <a:bodyPr/>
                    <a:lstStyle/>
                    <a:p>
                      <a:r>
                        <a:rPr lang="en-GB" dirty="0"/>
                        <a:t>PSHE</a:t>
                      </a:r>
                    </a:p>
                  </a:txBody>
                  <a:tcPr/>
                </a:tc>
                <a:extLst>
                  <a:ext uri="{0D108BD9-81ED-4DB2-BD59-A6C34878D82A}">
                    <a16:rowId xmlns:a16="http://schemas.microsoft.com/office/drawing/2014/main" val="3109724749"/>
                  </a:ext>
                </a:extLst>
              </a:tr>
              <a:tr h="690934">
                <a:tc>
                  <a:txBody>
                    <a:bodyPr/>
                    <a:lstStyle/>
                    <a:p>
                      <a:r>
                        <a:rPr lang="en-GB" dirty="0"/>
                        <a:t>Friday</a:t>
                      </a:r>
                    </a:p>
                  </a:txBody>
                  <a:tcPr/>
                </a:tc>
                <a:tc>
                  <a:txBody>
                    <a:bodyPr/>
                    <a:lstStyle/>
                    <a:p>
                      <a:r>
                        <a:rPr lang="en-GB" dirty="0"/>
                        <a:t>Phonics</a:t>
                      </a:r>
                    </a:p>
                  </a:txBody>
                  <a:tcPr/>
                </a:tc>
                <a:tc>
                  <a:txBody>
                    <a:bodyPr/>
                    <a:lstStyle/>
                    <a:p>
                      <a:endParaRPr lang="en-GB"/>
                    </a:p>
                  </a:txBody>
                  <a:tcPr/>
                </a:tc>
                <a:tc>
                  <a:txBody>
                    <a:bodyPr/>
                    <a:lstStyle/>
                    <a:p>
                      <a:r>
                        <a:rPr lang="en-GB" dirty="0"/>
                        <a:t>English</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Phonics </a:t>
                      </a:r>
                    </a:p>
                    <a:p>
                      <a:endParaRPr lang="en-GB" dirty="0"/>
                    </a:p>
                  </a:txBody>
                  <a:tcPr/>
                </a:tc>
                <a:tc>
                  <a:txBody>
                    <a:bodyPr/>
                    <a:lstStyle/>
                    <a:p>
                      <a:endParaRPr lang="en-GB"/>
                    </a:p>
                  </a:txBody>
                  <a:tcPr/>
                </a:tc>
                <a:tc>
                  <a:txBody>
                    <a:bodyPr/>
                    <a:lstStyle/>
                    <a:p>
                      <a:r>
                        <a:rPr lang="en-GB" dirty="0"/>
                        <a:t>Art/DT</a:t>
                      </a:r>
                    </a:p>
                  </a:txBody>
                  <a:tcPr/>
                </a:tc>
                <a:tc>
                  <a:txBody>
                    <a:bodyPr/>
                    <a:lstStyle/>
                    <a:p>
                      <a:r>
                        <a:rPr lang="en-GB" dirty="0"/>
                        <a:t>Achievement Assembly</a:t>
                      </a:r>
                    </a:p>
                  </a:txBody>
                  <a:tcPr/>
                </a:tc>
                <a:extLst>
                  <a:ext uri="{0D108BD9-81ED-4DB2-BD59-A6C34878D82A}">
                    <a16:rowId xmlns:a16="http://schemas.microsoft.com/office/drawing/2014/main" val="2493821440"/>
                  </a:ext>
                </a:extLst>
              </a:tr>
            </a:tbl>
          </a:graphicData>
        </a:graphic>
      </p:graphicFrame>
    </p:spTree>
    <p:extLst>
      <p:ext uri="{BB962C8B-B14F-4D97-AF65-F5344CB8AC3E}">
        <p14:creationId xmlns:p14="http://schemas.microsoft.com/office/powerpoint/2010/main" val="1513181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915" y="104762"/>
            <a:ext cx="8001000" cy="816430"/>
          </a:xfrm>
        </p:spPr>
        <p:txBody>
          <a:bodyPr>
            <a:normAutofit fontScale="90000"/>
          </a:bodyPr>
          <a:lstStyle/>
          <a:p>
            <a:r>
              <a:rPr lang="en-GB">
                <a:latin typeface="Arial" panose="020B0604020202020204" pitchFamily="34" charset="0"/>
                <a:cs typeface="Arial" panose="020B0604020202020204" pitchFamily="34" charset="0"/>
              </a:rPr>
              <a:t>Weekly Events</a:t>
            </a:r>
          </a:p>
        </p:txBody>
      </p:sp>
      <p:graphicFrame>
        <p:nvGraphicFramePr>
          <p:cNvPr id="5" name="Table 4"/>
          <p:cNvGraphicFramePr>
            <a:graphicFrameLocks noGrp="1"/>
          </p:cNvGraphicFramePr>
          <p:nvPr>
            <p:extLst>
              <p:ext uri="{D42A27DB-BD31-4B8C-83A1-F6EECF244321}">
                <p14:modId xmlns:p14="http://schemas.microsoft.com/office/powerpoint/2010/main" val="3603389387"/>
              </p:ext>
            </p:extLst>
          </p:nvPr>
        </p:nvGraphicFramePr>
        <p:xfrm>
          <a:off x="1050725" y="949946"/>
          <a:ext cx="10371225" cy="3810376"/>
        </p:xfrm>
        <a:graphic>
          <a:graphicData uri="http://schemas.openxmlformats.org/drawingml/2006/table">
            <a:tbl>
              <a:tblPr firstRow="1" bandRow="1">
                <a:tableStyleId>{5C22544A-7EE6-4342-B048-85BDC9FD1C3A}</a:tableStyleId>
              </a:tblPr>
              <a:tblGrid>
                <a:gridCol w="3457075">
                  <a:extLst>
                    <a:ext uri="{9D8B030D-6E8A-4147-A177-3AD203B41FA5}">
                      <a16:colId xmlns:a16="http://schemas.microsoft.com/office/drawing/2014/main" val="3360341266"/>
                    </a:ext>
                  </a:extLst>
                </a:gridCol>
                <a:gridCol w="3457075">
                  <a:extLst>
                    <a:ext uri="{9D8B030D-6E8A-4147-A177-3AD203B41FA5}">
                      <a16:colId xmlns:a16="http://schemas.microsoft.com/office/drawing/2014/main" val="377853822"/>
                    </a:ext>
                  </a:extLst>
                </a:gridCol>
                <a:gridCol w="3457075">
                  <a:extLst>
                    <a:ext uri="{9D8B030D-6E8A-4147-A177-3AD203B41FA5}">
                      <a16:colId xmlns:a16="http://schemas.microsoft.com/office/drawing/2014/main" val="2094858533"/>
                    </a:ext>
                  </a:extLst>
                </a:gridCol>
              </a:tblGrid>
              <a:tr h="625066">
                <a:tc>
                  <a:txBody>
                    <a:bodyPr/>
                    <a:lstStyle/>
                    <a:p>
                      <a:pPr algn="ctr"/>
                      <a:r>
                        <a:rPr lang="en-GB"/>
                        <a:t>Day</a:t>
                      </a:r>
                    </a:p>
                  </a:txBody>
                  <a:tcPr/>
                </a:tc>
                <a:tc gridSpan="2">
                  <a:txBody>
                    <a:bodyPr/>
                    <a:lstStyle/>
                    <a:p>
                      <a:pPr algn="ctr"/>
                      <a:r>
                        <a:rPr lang="en-GB"/>
                        <a:t>Event</a:t>
                      </a:r>
                    </a:p>
                  </a:txBody>
                  <a:tcPr/>
                </a:tc>
                <a:tc hMerge="1">
                  <a:txBody>
                    <a:bodyPr/>
                    <a:lstStyle/>
                    <a:p>
                      <a:pPr algn="ctr"/>
                      <a:endParaRPr lang="en-GB"/>
                    </a:p>
                  </a:txBody>
                  <a:tcPr/>
                </a:tc>
                <a:extLst>
                  <a:ext uri="{0D108BD9-81ED-4DB2-BD59-A6C34878D82A}">
                    <a16:rowId xmlns:a16="http://schemas.microsoft.com/office/drawing/2014/main" val="2222346312"/>
                  </a:ext>
                </a:extLst>
              </a:tr>
              <a:tr h="625066">
                <a:tc>
                  <a:txBody>
                    <a:bodyPr/>
                    <a:lstStyle/>
                    <a:p>
                      <a:pPr algn="ctr"/>
                      <a:r>
                        <a:rPr lang="en-GB"/>
                        <a:t>Monday</a:t>
                      </a:r>
                    </a:p>
                  </a:txBody>
                  <a:tcPr/>
                </a:tc>
                <a:tc>
                  <a:txBody>
                    <a:bodyPr/>
                    <a:lstStyle/>
                    <a:p>
                      <a:pPr algn="ctr"/>
                      <a:r>
                        <a:rPr lang="en-GB"/>
                        <a:t>PE (wear kit)</a:t>
                      </a:r>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endParaRPr lang="en-GB" dirty="0"/>
                    </a:p>
                  </a:txBody>
                  <a:tcPr anchor="ctr"/>
                </a:tc>
                <a:extLst>
                  <a:ext uri="{0D108BD9-81ED-4DB2-BD59-A6C34878D82A}">
                    <a16:rowId xmlns:a16="http://schemas.microsoft.com/office/drawing/2014/main" val="1777051361"/>
                  </a:ext>
                </a:extLst>
              </a:tr>
              <a:tr h="625066">
                <a:tc>
                  <a:txBody>
                    <a:bodyPr/>
                    <a:lstStyle/>
                    <a:p>
                      <a:pPr algn="ctr"/>
                      <a:r>
                        <a:rPr lang="en-GB"/>
                        <a:t>Tuesday</a:t>
                      </a:r>
                    </a:p>
                  </a:txBody>
                  <a:tcPr/>
                </a:tc>
                <a:tc>
                  <a:txBody>
                    <a:bodyPr/>
                    <a:lstStyle/>
                    <a:p>
                      <a:pPr algn="ctr"/>
                      <a:endParaRPr lang="en-GB" dirty="0"/>
                    </a:p>
                  </a:txBody>
                  <a:tcPr anchor="ctr"/>
                </a:tc>
                <a:tc>
                  <a:txBody>
                    <a:bodyPr/>
                    <a:lstStyle/>
                    <a:p>
                      <a:pPr algn="ctr"/>
                      <a:endParaRPr lang="en-GB" dirty="0"/>
                    </a:p>
                  </a:txBody>
                  <a:tcPr anchor="ctr"/>
                </a:tc>
                <a:extLst>
                  <a:ext uri="{0D108BD9-81ED-4DB2-BD59-A6C34878D82A}">
                    <a16:rowId xmlns:a16="http://schemas.microsoft.com/office/drawing/2014/main" val="216567878"/>
                  </a:ext>
                </a:extLst>
              </a:tr>
              <a:tr h="670032">
                <a:tc>
                  <a:txBody>
                    <a:bodyPr/>
                    <a:lstStyle/>
                    <a:p>
                      <a:pPr algn="ctr"/>
                      <a:r>
                        <a:rPr lang="en-GB"/>
                        <a:t>Wednesday</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t>PE (wear kit)</a:t>
                      </a:r>
                    </a:p>
                    <a:p>
                      <a:pPr lvl="0" algn="ctr">
                        <a:buNone/>
                      </a:pPr>
                      <a:endParaRPr lang="en-US" dirty="0"/>
                    </a:p>
                  </a:txBody>
                  <a:tcPr anchor="ctr"/>
                </a:tc>
                <a:tc>
                  <a:txBody>
                    <a:bodyPr/>
                    <a:lstStyle/>
                    <a:p>
                      <a:pPr marL="0" marR="0" lvl="0" indent="0" algn="ctr" rtl="0" eaLnBrk="1" fontAlgn="auto" latinLnBrk="0" hangingPunct="1">
                        <a:lnSpc>
                          <a:spcPct val="100000"/>
                        </a:lnSpc>
                        <a:spcBef>
                          <a:spcPts val="0"/>
                        </a:spcBef>
                        <a:spcAft>
                          <a:spcPts val="0"/>
                        </a:spcAft>
                        <a:buFontTx/>
                        <a:buNone/>
                      </a:pPr>
                      <a:r>
                        <a:rPr lang="en-GB" dirty="0"/>
                        <a:t>Homework due</a:t>
                      </a:r>
                    </a:p>
                  </a:txBody>
                  <a:tcPr anchor="ctr"/>
                </a:tc>
                <a:extLst>
                  <a:ext uri="{0D108BD9-81ED-4DB2-BD59-A6C34878D82A}">
                    <a16:rowId xmlns:a16="http://schemas.microsoft.com/office/drawing/2014/main" val="3040501513"/>
                  </a:ext>
                </a:extLst>
              </a:tr>
              <a:tr h="625066">
                <a:tc>
                  <a:txBody>
                    <a:bodyPr/>
                    <a:lstStyle/>
                    <a:p>
                      <a:pPr algn="ctr"/>
                      <a:r>
                        <a:rPr lang="en-GB"/>
                        <a:t>Thursday</a:t>
                      </a:r>
                    </a:p>
                  </a:txBody>
                  <a:tcPr/>
                </a:tc>
                <a:tc>
                  <a:txBody>
                    <a:bodyPr/>
                    <a:lstStyle/>
                    <a:p>
                      <a:pPr algn="ctr"/>
                      <a:endParaRPr lang="en-GB"/>
                    </a:p>
                  </a:txBody>
                  <a:tcPr anchor="ctr"/>
                </a:tc>
                <a:tc>
                  <a:txBody>
                    <a:bodyPr/>
                    <a:lstStyle/>
                    <a:p>
                      <a:pPr marL="0" marR="0" lvl="0" indent="0" algn="ctr">
                        <a:lnSpc>
                          <a:spcPct val="100000"/>
                        </a:lnSpc>
                        <a:spcBef>
                          <a:spcPts val="0"/>
                        </a:spcBef>
                        <a:spcAft>
                          <a:spcPts val="0"/>
                        </a:spcAft>
                        <a:buClrTx/>
                        <a:buSzTx/>
                        <a:buFontTx/>
                        <a:buNone/>
                      </a:pPr>
                      <a:r>
                        <a:rPr lang="en-GB" dirty="0"/>
                        <a:t>Homework set </a:t>
                      </a:r>
                    </a:p>
                  </a:txBody>
                  <a:tcPr anchor="ctr"/>
                </a:tc>
                <a:extLst>
                  <a:ext uri="{0D108BD9-81ED-4DB2-BD59-A6C34878D82A}">
                    <a16:rowId xmlns:a16="http://schemas.microsoft.com/office/drawing/2014/main" val="2395688092"/>
                  </a:ext>
                </a:extLst>
              </a:tr>
              <a:tr h="625066">
                <a:tc>
                  <a:txBody>
                    <a:bodyPr/>
                    <a:lstStyle/>
                    <a:p>
                      <a:pPr algn="ctr"/>
                      <a:r>
                        <a:rPr lang="en-GB"/>
                        <a:t>Friday</a:t>
                      </a:r>
                    </a:p>
                  </a:txBody>
                  <a:tcPr/>
                </a:tc>
                <a:tc>
                  <a:txBody>
                    <a:bodyPr/>
                    <a:lstStyle/>
                    <a:p>
                      <a:pPr algn="ctr"/>
                      <a:endParaRPr lang="en-GB"/>
                    </a:p>
                  </a:txBody>
                  <a:tcPr anchor="ctr"/>
                </a:tc>
                <a:tc>
                  <a:txBody>
                    <a:bodyPr/>
                    <a:lstStyle/>
                    <a:p>
                      <a:pPr algn="ctr"/>
                      <a:endParaRPr lang="en-US" dirty="0"/>
                    </a:p>
                    <a:p>
                      <a:pPr lvl="0" algn="ctr">
                        <a:buNone/>
                      </a:pPr>
                      <a:r>
                        <a:rPr lang="en-US" dirty="0"/>
                        <a:t>Achievement assembly</a:t>
                      </a:r>
                      <a:endParaRPr lang="en-GB" dirty="0"/>
                    </a:p>
                  </a:txBody>
                  <a:tcPr anchor="ctr"/>
                </a:tc>
                <a:extLst>
                  <a:ext uri="{0D108BD9-81ED-4DB2-BD59-A6C34878D82A}">
                    <a16:rowId xmlns:a16="http://schemas.microsoft.com/office/drawing/2014/main" val="4225498553"/>
                  </a:ext>
                </a:extLst>
              </a:tr>
            </a:tbl>
          </a:graphicData>
        </a:graphic>
      </p:graphicFrame>
      <p:sp>
        <p:nvSpPr>
          <p:cNvPr id="6" name="Rectangle 5"/>
          <p:cNvSpPr/>
          <p:nvPr/>
        </p:nvSpPr>
        <p:spPr>
          <a:xfrm>
            <a:off x="404949" y="5551714"/>
            <a:ext cx="11087462" cy="1200329"/>
          </a:xfrm>
          <a:prstGeom prst="rect">
            <a:avLst/>
          </a:prstGeom>
        </p:spPr>
        <p:txBody>
          <a:bodyPr wrap="square" lIns="91440" tIns="45720" rIns="91440" bIns="45720" anchor="t">
            <a:spAutoFit/>
          </a:bodyPr>
          <a:lstStyle/>
          <a:p>
            <a:pPr algn="ctr"/>
            <a:r>
              <a:rPr lang="en-GB"/>
              <a:t>Please note that for PE earrings (studs only) need to be removed once the ears have been pierced for 6 months. If your child cannot do this unaided please send them in without earrings on PE days. Pupils with newly pierced ears will be required to tape up their ears during PE lessons for safety reasons.</a:t>
            </a:r>
            <a:endParaRPr lang="en-US"/>
          </a:p>
        </p:txBody>
      </p:sp>
      <p:pic>
        <p:nvPicPr>
          <p:cNvPr id="8" name="Picture 7">
            <a:extLst>
              <a:ext uri="{FF2B5EF4-FFF2-40B4-BE49-F238E27FC236}">
                <a16:creationId xmlns:a16="http://schemas.microsoft.com/office/drawing/2014/main" id="{2D3408D9-B934-492A-A424-73B81B5F1291}"/>
              </a:ext>
            </a:extLst>
          </p:cNvPr>
          <p:cNvPicPr>
            <a:picLocks noChangeAspect="1"/>
          </p:cNvPicPr>
          <p:nvPr/>
        </p:nvPicPr>
        <p:blipFill>
          <a:blip r:embed="rId2"/>
          <a:stretch>
            <a:fillRect/>
          </a:stretch>
        </p:blipFill>
        <p:spPr>
          <a:xfrm>
            <a:off x="9837721" y="132162"/>
            <a:ext cx="2221757" cy="501132"/>
          </a:xfrm>
          <a:prstGeom prst="rect">
            <a:avLst/>
          </a:prstGeom>
        </p:spPr>
      </p:pic>
    </p:spTree>
    <p:extLst>
      <p:ext uri="{BB962C8B-B14F-4D97-AF65-F5344CB8AC3E}">
        <p14:creationId xmlns:p14="http://schemas.microsoft.com/office/powerpoint/2010/main" val="1895809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E7DE-15C0-4040-BEB3-BF87987B715A}"/>
              </a:ext>
            </a:extLst>
          </p:cNvPr>
          <p:cNvSpPr>
            <a:spLocks noGrp="1"/>
          </p:cNvSpPr>
          <p:nvPr>
            <p:ph type="title"/>
          </p:nvPr>
        </p:nvSpPr>
        <p:spPr>
          <a:xfrm>
            <a:off x="724317" y="115858"/>
            <a:ext cx="8534400" cy="1507067"/>
          </a:xfrm>
        </p:spPr>
        <p:txBody>
          <a:bodyPr/>
          <a:lstStyle/>
          <a:p>
            <a:r>
              <a:rPr lang="en-GB"/>
              <a:t>Topics this term.</a:t>
            </a:r>
            <a:br>
              <a:rPr lang="en-GB"/>
            </a:br>
            <a:endParaRPr lang="en-GB"/>
          </a:p>
        </p:txBody>
      </p:sp>
      <p:sp>
        <p:nvSpPr>
          <p:cNvPr id="3" name="TextBox 2">
            <a:extLst>
              <a:ext uri="{FF2B5EF4-FFF2-40B4-BE49-F238E27FC236}">
                <a16:creationId xmlns:a16="http://schemas.microsoft.com/office/drawing/2014/main" id="{612A74E9-DBB7-4BC4-B14C-F104B3911BB3}"/>
              </a:ext>
            </a:extLst>
          </p:cNvPr>
          <p:cNvSpPr txBox="1"/>
          <p:nvPr/>
        </p:nvSpPr>
        <p:spPr>
          <a:xfrm>
            <a:off x="724317" y="676009"/>
            <a:ext cx="11329888" cy="88639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sng" dirty="0"/>
              <a:t>Phonics: </a:t>
            </a:r>
            <a:r>
              <a:rPr lang="en-US" dirty="0"/>
              <a:t>This is taught every day. We continue to use the Floppy’s Phonics Scheme. An email will be sent out weekly to inform you of sounds taught. Your child will need to complete the pages in their Floppy’s workbook. </a:t>
            </a:r>
            <a:endParaRPr lang="en-US" sz="2400" u="sng" dirty="0"/>
          </a:p>
          <a:p>
            <a:r>
              <a:rPr lang="en-US" sz="2400" u="sng" dirty="0"/>
              <a:t>English:</a:t>
            </a:r>
          </a:p>
          <a:p>
            <a:r>
              <a:rPr lang="en-US" dirty="0">
                <a:ea typeface="+mn-lt"/>
                <a:cs typeface="+mn-lt"/>
              </a:rPr>
              <a:t>This is taught each day. We start each session with handwriting. We practice letter formation / writing words and captions. </a:t>
            </a:r>
          </a:p>
          <a:p>
            <a:endParaRPr lang="en-US" dirty="0">
              <a:ea typeface="+mn-lt"/>
              <a:cs typeface="+mn-lt"/>
            </a:endParaRPr>
          </a:p>
          <a:p>
            <a:r>
              <a:rPr lang="en-US" u="sng" dirty="0">
                <a:ea typeface="+mn-lt"/>
                <a:cs typeface="+mn-lt"/>
              </a:rPr>
              <a:t>The Proudest Blue: </a:t>
            </a:r>
            <a:r>
              <a:rPr lang="en-US" dirty="0">
                <a:ea typeface="+mn-lt"/>
                <a:cs typeface="+mn-lt"/>
              </a:rPr>
              <a:t>Read and discuss, sequence and caption pictures from the story. </a:t>
            </a:r>
          </a:p>
          <a:p>
            <a:r>
              <a:rPr lang="en-US" u="sng" dirty="0">
                <a:ea typeface="+mn-lt"/>
                <a:cs typeface="+mn-lt"/>
              </a:rPr>
              <a:t>In Every House, on Every Street:</a:t>
            </a:r>
            <a:r>
              <a:rPr lang="en-US" dirty="0">
                <a:ea typeface="+mn-lt"/>
                <a:cs typeface="+mn-lt"/>
              </a:rPr>
              <a:t> Acrostic poem.</a:t>
            </a:r>
          </a:p>
          <a:p>
            <a:r>
              <a:rPr lang="en-US" u="sng" dirty="0">
                <a:ea typeface="+mn-lt"/>
                <a:cs typeface="+mn-lt"/>
              </a:rPr>
              <a:t>Traction Man: </a:t>
            </a:r>
            <a:r>
              <a:rPr lang="en-US" dirty="0">
                <a:ea typeface="+mn-lt"/>
                <a:cs typeface="+mn-lt"/>
              </a:rPr>
              <a:t>Letter of complain – first person.</a:t>
            </a:r>
          </a:p>
          <a:p>
            <a:r>
              <a:rPr lang="en-US" u="sng" dirty="0">
                <a:ea typeface="+mn-lt"/>
                <a:cs typeface="+mn-lt"/>
              </a:rPr>
              <a:t>Toys and Games: </a:t>
            </a:r>
            <a:r>
              <a:rPr lang="en-US" dirty="0">
                <a:ea typeface="+mn-lt"/>
                <a:cs typeface="+mn-lt"/>
              </a:rPr>
              <a:t>Old toy advert. </a:t>
            </a:r>
          </a:p>
          <a:p>
            <a:endParaRPr lang="en-US" dirty="0">
              <a:ea typeface="+mn-lt"/>
              <a:cs typeface="+mn-lt"/>
            </a:endParaRPr>
          </a:p>
          <a:p>
            <a:r>
              <a:rPr lang="en-US" dirty="0">
                <a:ea typeface="+mn-lt"/>
                <a:cs typeface="+mn-lt"/>
              </a:rPr>
              <a:t>High expectations of handwriting, capital letters, finger spaces and full stops. Chances for children to edit and improve their work. </a:t>
            </a:r>
          </a:p>
          <a:p>
            <a:endParaRPr lang="en-US" dirty="0">
              <a:ea typeface="+mn-lt"/>
              <a:cs typeface="+mn-lt"/>
            </a:endParaRPr>
          </a:p>
          <a:p>
            <a:r>
              <a:rPr lang="en-US" sz="2400" u="sng" dirty="0" err="1"/>
              <a:t>Maths</a:t>
            </a:r>
            <a:r>
              <a:rPr lang="en-US" sz="2400" u="sng" dirty="0"/>
              <a:t>: </a:t>
            </a:r>
            <a:r>
              <a:rPr lang="en-US" dirty="0">
                <a:ea typeface="+mn-lt"/>
                <a:cs typeface="+mn-lt"/>
              </a:rPr>
              <a:t>This is taught each day. We start the day with a 10 minute mastering number session (NCETM)</a:t>
            </a:r>
          </a:p>
          <a:p>
            <a:r>
              <a:rPr lang="en-US" dirty="0">
                <a:ea typeface="+mn-lt"/>
                <a:cs typeface="+mn-lt"/>
              </a:rPr>
              <a:t>We use Oak Academy / NCETM schemes to teach </a:t>
            </a:r>
            <a:r>
              <a:rPr lang="en-US" dirty="0" err="1">
                <a:ea typeface="+mn-lt"/>
                <a:cs typeface="+mn-lt"/>
              </a:rPr>
              <a:t>Maths</a:t>
            </a:r>
            <a:r>
              <a:rPr lang="en-US" dirty="0">
                <a:ea typeface="+mn-lt"/>
                <a:cs typeface="+mn-lt"/>
              </a:rPr>
              <a:t>. This term we will be focusing on:</a:t>
            </a:r>
          </a:p>
          <a:p>
            <a:pPr marL="285750" indent="-285750">
              <a:buFontTx/>
              <a:buChar char="-"/>
            </a:pPr>
            <a:r>
              <a:rPr lang="en-GB" dirty="0"/>
              <a:t>Previous Reception experiences and counting within 100  </a:t>
            </a:r>
          </a:p>
          <a:p>
            <a:pPr marL="285750" indent="-285750">
              <a:buFontTx/>
              <a:buChar char="-"/>
            </a:pPr>
            <a:r>
              <a:rPr lang="en-US" dirty="0">
                <a:ea typeface="+mn-lt"/>
                <a:cs typeface="+mn-lt"/>
              </a:rPr>
              <a:t>Comparison of </a:t>
            </a:r>
            <a:r>
              <a:rPr lang="en-US" dirty="0" err="1">
                <a:ea typeface="+mn-lt"/>
                <a:cs typeface="+mn-lt"/>
              </a:rPr>
              <a:t>quantaties</a:t>
            </a:r>
            <a:r>
              <a:rPr lang="en-US" dirty="0">
                <a:ea typeface="+mn-lt"/>
                <a:cs typeface="+mn-lt"/>
              </a:rPr>
              <a:t> and part-whole relationships</a:t>
            </a:r>
          </a:p>
          <a:p>
            <a:pPr marL="285750" indent="-285750">
              <a:buFontTx/>
              <a:buChar char="-"/>
            </a:pPr>
            <a:r>
              <a:rPr lang="en-US" dirty="0">
                <a:ea typeface="+mn-lt"/>
                <a:cs typeface="+mn-lt"/>
              </a:rPr>
              <a:t>Numbers 0-5</a:t>
            </a:r>
          </a:p>
          <a:p>
            <a:pPr marL="285750" indent="-285750">
              <a:buFontTx/>
              <a:buChar char="-"/>
            </a:pPr>
            <a:r>
              <a:rPr lang="en-US" dirty="0">
                <a:ea typeface="+mn-lt"/>
                <a:cs typeface="+mn-lt"/>
              </a:rPr>
              <a:t>Recognise, compose, decompose and manipulate 2D and 3D shapes</a:t>
            </a:r>
            <a:endParaRPr lang="en-US" dirty="0"/>
          </a:p>
          <a:p>
            <a:endParaRPr lang="en-US" dirty="0"/>
          </a:p>
          <a:p>
            <a:endParaRPr lang="en-US" dirty="0"/>
          </a:p>
          <a:p>
            <a:endParaRPr lang="en-US" dirty="0"/>
          </a:p>
          <a:p>
            <a:endParaRPr lang="en-US" sz="2400" dirty="0"/>
          </a:p>
          <a:p>
            <a:endParaRPr lang="en-US" sz="2400" dirty="0"/>
          </a:p>
          <a:p>
            <a:endParaRPr lang="en-US" sz="2400" dirty="0"/>
          </a:p>
          <a:p>
            <a:br>
              <a:rPr lang="en-US" sz="2400" dirty="0"/>
            </a:br>
            <a:endParaRPr lang="en-US" sz="2400" u="sng" dirty="0"/>
          </a:p>
        </p:txBody>
      </p:sp>
      <p:pic>
        <p:nvPicPr>
          <p:cNvPr id="4" name="Picture 3">
            <a:extLst>
              <a:ext uri="{FF2B5EF4-FFF2-40B4-BE49-F238E27FC236}">
                <a16:creationId xmlns:a16="http://schemas.microsoft.com/office/drawing/2014/main" id="{B6646878-9CEA-40F1-A5A2-C5940D17854B}"/>
              </a:ext>
            </a:extLst>
          </p:cNvPr>
          <p:cNvPicPr>
            <a:picLocks noChangeAspect="1"/>
          </p:cNvPicPr>
          <p:nvPr/>
        </p:nvPicPr>
        <p:blipFill>
          <a:blip r:embed="rId2"/>
          <a:stretch>
            <a:fillRect/>
          </a:stretch>
        </p:blipFill>
        <p:spPr>
          <a:xfrm>
            <a:off x="10303309" y="0"/>
            <a:ext cx="1807526" cy="572877"/>
          </a:xfrm>
          <a:prstGeom prst="rect">
            <a:avLst/>
          </a:prstGeom>
        </p:spPr>
      </p:pic>
    </p:spTree>
    <p:extLst>
      <p:ext uri="{BB962C8B-B14F-4D97-AF65-F5344CB8AC3E}">
        <p14:creationId xmlns:p14="http://schemas.microsoft.com/office/powerpoint/2010/main" val="350302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E7DE-15C0-4040-BEB3-BF87987B715A}"/>
              </a:ext>
            </a:extLst>
          </p:cNvPr>
          <p:cNvSpPr>
            <a:spLocks noGrp="1"/>
          </p:cNvSpPr>
          <p:nvPr>
            <p:ph type="title"/>
          </p:nvPr>
        </p:nvSpPr>
        <p:spPr>
          <a:xfrm>
            <a:off x="724317" y="115858"/>
            <a:ext cx="8534400" cy="1507067"/>
          </a:xfrm>
        </p:spPr>
        <p:txBody>
          <a:bodyPr/>
          <a:lstStyle/>
          <a:p>
            <a:r>
              <a:rPr lang="en-GB" dirty="0"/>
              <a:t>Topics this term</a:t>
            </a:r>
            <a:br>
              <a:rPr lang="en-GB" dirty="0"/>
            </a:br>
            <a:endParaRPr lang="en-GB" dirty="0"/>
          </a:p>
        </p:txBody>
      </p:sp>
      <p:sp>
        <p:nvSpPr>
          <p:cNvPr id="3" name="TextBox 2">
            <a:extLst>
              <a:ext uri="{FF2B5EF4-FFF2-40B4-BE49-F238E27FC236}">
                <a16:creationId xmlns:a16="http://schemas.microsoft.com/office/drawing/2014/main" id="{612A74E9-DBB7-4BC4-B14C-F104B3911BB3}"/>
              </a:ext>
            </a:extLst>
          </p:cNvPr>
          <p:cNvSpPr txBox="1"/>
          <p:nvPr/>
        </p:nvSpPr>
        <p:spPr>
          <a:xfrm>
            <a:off x="774032" y="864268"/>
            <a:ext cx="10222831"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u="sng" dirty="0"/>
              <a:t>Science</a:t>
            </a:r>
            <a:r>
              <a:rPr lang="en-US" sz="2000" dirty="0"/>
              <a:t>: Seasonal Changes / Everyday Materials</a:t>
            </a:r>
          </a:p>
          <a:p>
            <a:br>
              <a:rPr lang="en-US" sz="2000" dirty="0"/>
            </a:br>
            <a:r>
              <a:rPr lang="en-US" sz="2000" u="sng" dirty="0"/>
              <a:t>Geography</a:t>
            </a:r>
            <a:r>
              <a:rPr lang="en-US" sz="2000" dirty="0"/>
              <a:t>: Fairtrade / The World and My School</a:t>
            </a:r>
          </a:p>
          <a:p>
            <a:endParaRPr lang="en-US" sz="2000" dirty="0"/>
          </a:p>
          <a:p>
            <a:r>
              <a:rPr lang="en-US" sz="2000" u="sng" dirty="0"/>
              <a:t>History</a:t>
            </a:r>
            <a:r>
              <a:rPr lang="en-US" sz="2000" dirty="0"/>
              <a:t>: Black History </a:t>
            </a:r>
          </a:p>
          <a:p>
            <a:endParaRPr lang="en-US" sz="2000" dirty="0"/>
          </a:p>
          <a:p>
            <a:r>
              <a:rPr lang="en-US" sz="2000" u="sng" dirty="0"/>
              <a:t>RE</a:t>
            </a:r>
            <a:r>
              <a:rPr lang="en-US" sz="2000" dirty="0"/>
              <a:t>: Why are festivals important in a community? How do Hindu stories help believers in their lives?</a:t>
            </a:r>
          </a:p>
          <a:p>
            <a:endParaRPr lang="en-US" sz="2000" dirty="0"/>
          </a:p>
          <a:p>
            <a:r>
              <a:rPr lang="en-US" sz="2000" u="sng" dirty="0"/>
              <a:t>PSHE</a:t>
            </a:r>
            <a:r>
              <a:rPr lang="en-US" sz="2000" dirty="0"/>
              <a:t>: My Healthy Self / Connecting With Others</a:t>
            </a:r>
          </a:p>
          <a:p>
            <a:br>
              <a:rPr lang="en-US" sz="2000" dirty="0"/>
            </a:br>
            <a:r>
              <a:rPr lang="en-US" sz="2000" u="sng" dirty="0"/>
              <a:t>Art</a:t>
            </a:r>
            <a:r>
              <a:rPr lang="en-US" sz="2000" dirty="0"/>
              <a:t>: Make Your mark</a:t>
            </a:r>
          </a:p>
          <a:p>
            <a:r>
              <a:rPr lang="en-US" sz="2000" u="sng" dirty="0"/>
              <a:t>DT</a:t>
            </a:r>
            <a:r>
              <a:rPr lang="en-US" sz="2000" dirty="0"/>
              <a:t>: Mechanisms </a:t>
            </a:r>
          </a:p>
          <a:p>
            <a:br>
              <a:rPr lang="en-US" sz="2000" dirty="0"/>
            </a:br>
            <a:r>
              <a:rPr lang="en-US" sz="2000" u="sng" dirty="0"/>
              <a:t>Computing</a:t>
            </a:r>
            <a:r>
              <a:rPr lang="en-US" sz="2000" dirty="0"/>
              <a:t>: Computing systems and Networks: mouse control</a:t>
            </a:r>
          </a:p>
          <a:p>
            <a:br>
              <a:rPr lang="en-US" sz="2000" dirty="0"/>
            </a:br>
            <a:r>
              <a:rPr lang="en-US" sz="2000" u="sng" dirty="0"/>
              <a:t>Music</a:t>
            </a:r>
            <a:r>
              <a:rPr lang="en-US" sz="2000" dirty="0"/>
              <a:t>: following Charanga on-line music resource planning </a:t>
            </a:r>
          </a:p>
          <a:p>
            <a:endParaRPr lang="en-US" sz="2000" dirty="0"/>
          </a:p>
          <a:p>
            <a:r>
              <a:rPr lang="en-US" sz="2000" u="sng" dirty="0">
                <a:cs typeface="Calibri"/>
              </a:rPr>
              <a:t>PE</a:t>
            </a:r>
            <a:r>
              <a:rPr lang="en-US" sz="2000" dirty="0">
                <a:cs typeface="Calibri"/>
              </a:rPr>
              <a:t>: Fundamentals and Team Building </a:t>
            </a:r>
            <a:endParaRPr lang="en-US" sz="2000" dirty="0"/>
          </a:p>
        </p:txBody>
      </p:sp>
      <p:pic>
        <p:nvPicPr>
          <p:cNvPr id="4" name="Picture 3">
            <a:extLst>
              <a:ext uri="{FF2B5EF4-FFF2-40B4-BE49-F238E27FC236}">
                <a16:creationId xmlns:a16="http://schemas.microsoft.com/office/drawing/2014/main" id="{ACA1158E-238A-47DE-9EA9-06B6EFA7F08E}"/>
              </a:ext>
            </a:extLst>
          </p:cNvPr>
          <p:cNvPicPr>
            <a:picLocks noChangeAspect="1"/>
          </p:cNvPicPr>
          <p:nvPr/>
        </p:nvPicPr>
        <p:blipFill>
          <a:blip r:embed="rId2"/>
          <a:stretch>
            <a:fillRect/>
          </a:stretch>
        </p:blipFill>
        <p:spPr>
          <a:xfrm>
            <a:off x="10303309" y="0"/>
            <a:ext cx="1807526" cy="572877"/>
          </a:xfrm>
          <a:prstGeom prst="rect">
            <a:avLst/>
          </a:prstGeom>
        </p:spPr>
      </p:pic>
    </p:spTree>
    <p:extLst>
      <p:ext uri="{BB962C8B-B14F-4D97-AF65-F5344CB8AC3E}">
        <p14:creationId xmlns:p14="http://schemas.microsoft.com/office/powerpoint/2010/main" val="3221772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5182" y="132162"/>
            <a:ext cx="8001000" cy="816430"/>
          </a:xfrm>
        </p:spPr>
        <p:txBody>
          <a:bodyPr>
            <a:normAutofit fontScale="90000"/>
          </a:bodyPr>
          <a:lstStyle/>
          <a:p>
            <a:r>
              <a:rPr lang="en-GB" dirty="0">
                <a:latin typeface="Arial" panose="020B0604020202020204" pitchFamily="34" charset="0"/>
                <a:cs typeface="Arial" panose="020B0604020202020204" pitchFamily="34" charset="0"/>
              </a:rPr>
              <a:t>Homework</a:t>
            </a:r>
          </a:p>
        </p:txBody>
      </p:sp>
      <p:pic>
        <p:nvPicPr>
          <p:cNvPr id="5" name="Picture 4">
            <a:extLst>
              <a:ext uri="{FF2B5EF4-FFF2-40B4-BE49-F238E27FC236}">
                <a16:creationId xmlns:a16="http://schemas.microsoft.com/office/drawing/2014/main" id="{4D1ACA9A-B93D-4FD2-96AC-F407524619A2}"/>
              </a:ext>
            </a:extLst>
          </p:cNvPr>
          <p:cNvPicPr>
            <a:picLocks noChangeAspect="1"/>
          </p:cNvPicPr>
          <p:nvPr/>
        </p:nvPicPr>
        <p:blipFill>
          <a:blip r:embed="rId2"/>
          <a:stretch>
            <a:fillRect/>
          </a:stretch>
        </p:blipFill>
        <p:spPr>
          <a:xfrm>
            <a:off x="9837721" y="132162"/>
            <a:ext cx="2221757" cy="501132"/>
          </a:xfrm>
          <a:prstGeom prst="rect">
            <a:avLst/>
          </a:prstGeom>
        </p:spPr>
      </p:pic>
      <p:sp>
        <p:nvSpPr>
          <p:cNvPr id="4" name="Rectangle 3">
            <a:extLst>
              <a:ext uri="{FF2B5EF4-FFF2-40B4-BE49-F238E27FC236}">
                <a16:creationId xmlns:a16="http://schemas.microsoft.com/office/drawing/2014/main" id="{CE7A5EA9-B809-4A39-97ED-EB11BA2B515A}"/>
              </a:ext>
            </a:extLst>
          </p:cNvPr>
          <p:cNvSpPr/>
          <p:nvPr/>
        </p:nvSpPr>
        <p:spPr>
          <a:xfrm>
            <a:off x="591769" y="652563"/>
            <a:ext cx="11467750" cy="6432530"/>
          </a:xfrm>
          <a:prstGeom prst="rect">
            <a:avLst/>
          </a:prstGeom>
        </p:spPr>
        <p:txBody>
          <a:bodyPr wrap="square" lIns="91440" tIns="45720" rIns="91440" bIns="45720" anchor="t">
            <a:spAutoFit/>
          </a:bodyPr>
          <a:lstStyle/>
          <a:p>
            <a:endParaRPr lang="en-GB" sz="3600" u="sng" dirty="0"/>
          </a:p>
          <a:p>
            <a:r>
              <a:rPr lang="en-GB" sz="3600" dirty="0"/>
              <a:t>	 </a:t>
            </a:r>
          </a:p>
          <a:p>
            <a:r>
              <a:rPr lang="en-GB" sz="3600" dirty="0"/>
              <a:t>1 hour per week which </a:t>
            </a:r>
            <a:r>
              <a:rPr lang="en-GB" sz="3600" u="sng" dirty="0"/>
              <a:t>could </a:t>
            </a:r>
            <a:r>
              <a:rPr lang="en-GB" sz="3600" dirty="0"/>
              <a:t>include</a:t>
            </a:r>
          </a:p>
          <a:p>
            <a:pPr marL="571500" indent="-571500">
              <a:buFontTx/>
              <a:buChar char="-"/>
            </a:pPr>
            <a:r>
              <a:rPr lang="en-GB" sz="3600" dirty="0"/>
              <a:t>Phonics (weekly email)</a:t>
            </a:r>
          </a:p>
          <a:p>
            <a:pPr marL="571500" indent="-571500">
              <a:buFontTx/>
              <a:buChar char="-"/>
            </a:pPr>
            <a:r>
              <a:rPr lang="en-GB" sz="3600" dirty="0"/>
              <a:t>Reading / spelling</a:t>
            </a:r>
          </a:p>
          <a:p>
            <a:pPr marL="571500" indent="-571500">
              <a:buFontTx/>
              <a:buChar char="-"/>
            </a:pPr>
            <a:r>
              <a:rPr lang="en-GB" sz="3600" dirty="0"/>
              <a:t>Maths</a:t>
            </a:r>
          </a:p>
          <a:p>
            <a:pPr marL="571500" indent="-571500">
              <a:buFontTx/>
              <a:buChar char="-"/>
            </a:pPr>
            <a:r>
              <a:rPr lang="en-GB" sz="3600" dirty="0"/>
              <a:t>English</a:t>
            </a:r>
          </a:p>
          <a:p>
            <a:pPr marL="571500" indent="-571500">
              <a:buFontTx/>
              <a:buChar char="-"/>
            </a:pPr>
            <a:r>
              <a:rPr lang="en-GB" sz="3600" dirty="0"/>
              <a:t>Topics work</a:t>
            </a:r>
          </a:p>
          <a:p>
            <a:r>
              <a:rPr lang="en-GB" sz="3600" dirty="0"/>
              <a:t>Reading at home 4 or 5 times a week for 10/15 minutes </a:t>
            </a:r>
          </a:p>
          <a:p>
            <a:r>
              <a:rPr lang="en-GB" sz="3600" dirty="0" err="1"/>
              <a:t>Numbots</a:t>
            </a:r>
            <a:r>
              <a:rPr lang="en-GB" sz="3600" dirty="0"/>
              <a:t> / Oxford Owl access</a:t>
            </a:r>
          </a:p>
          <a:p>
            <a:r>
              <a:rPr lang="en-GB" sz="1600" dirty="0">
                <a:ea typeface="+mn-lt"/>
                <a:cs typeface="+mn-lt"/>
              </a:rPr>
              <a:t> </a:t>
            </a:r>
            <a:endParaRPr lang="en-GB" dirty="0"/>
          </a:p>
        </p:txBody>
      </p:sp>
    </p:spTree>
    <p:extLst>
      <p:ext uri="{BB962C8B-B14F-4D97-AF65-F5344CB8AC3E}">
        <p14:creationId xmlns:p14="http://schemas.microsoft.com/office/powerpoint/2010/main" val="1019576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8743FE-A4D1-410F-B910-B06C99B88E81}"/>
              </a:ext>
            </a:extLst>
          </p:cNvPr>
          <p:cNvSpPr>
            <a:spLocks noGrp="1"/>
          </p:cNvSpPr>
          <p:nvPr>
            <p:ph type="title"/>
          </p:nvPr>
        </p:nvSpPr>
        <p:spPr>
          <a:xfrm>
            <a:off x="252891" y="323557"/>
            <a:ext cx="8534400" cy="1012578"/>
          </a:xfrm>
        </p:spPr>
        <p:txBody>
          <a:bodyPr/>
          <a:lstStyle/>
          <a:p>
            <a:r>
              <a:rPr lang="en-GB" dirty="0"/>
              <a:t>Possible trips and events</a:t>
            </a:r>
          </a:p>
        </p:txBody>
      </p:sp>
      <p:sp>
        <p:nvSpPr>
          <p:cNvPr id="7" name="TextBox 6">
            <a:extLst>
              <a:ext uri="{FF2B5EF4-FFF2-40B4-BE49-F238E27FC236}">
                <a16:creationId xmlns:a16="http://schemas.microsoft.com/office/drawing/2014/main" id="{BCEAE8DB-D43D-48B0-BC2C-FCBA07503E87}"/>
              </a:ext>
            </a:extLst>
          </p:cNvPr>
          <p:cNvSpPr txBox="1"/>
          <p:nvPr/>
        </p:nvSpPr>
        <p:spPr>
          <a:xfrm>
            <a:off x="310552" y="1388853"/>
            <a:ext cx="10578859"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panose="020B0604020202020204" pitchFamily="34" charset="0"/>
              <a:buChar char="•"/>
            </a:pPr>
            <a:r>
              <a:rPr lang="en-GB" sz="3200" dirty="0"/>
              <a:t>Hopefully, we will be able to go on trips and take part in lots of exciting activities this year. These could include:</a:t>
            </a:r>
            <a:endParaRPr lang="en-US" dirty="0"/>
          </a:p>
          <a:p>
            <a:pPr marL="457200" indent="-457200">
              <a:buFont typeface="Arial" panose="020B0604020202020204" pitchFamily="34" charset="0"/>
              <a:buChar char="•"/>
            </a:pPr>
            <a:r>
              <a:rPr lang="en-GB" sz="3200" dirty="0"/>
              <a:t>Local area walk</a:t>
            </a:r>
          </a:p>
          <a:p>
            <a:pPr marL="457200" indent="-457200">
              <a:buFont typeface="Arial" panose="020B0604020202020204" pitchFamily="34" charset="0"/>
              <a:buChar char="•"/>
            </a:pPr>
            <a:r>
              <a:rPr lang="en-GB" sz="3200" dirty="0"/>
              <a:t>Tropical world / mini beast experience </a:t>
            </a:r>
          </a:p>
          <a:p>
            <a:pPr marL="457200" indent="-457200">
              <a:buFont typeface="Arial" panose="020B0604020202020204" pitchFamily="34" charset="0"/>
              <a:buChar char="•"/>
            </a:pPr>
            <a:r>
              <a:rPr lang="en-GB" sz="3200" dirty="0"/>
              <a:t>Library</a:t>
            </a:r>
          </a:p>
          <a:p>
            <a:pPr marL="457200" indent="-457200">
              <a:buFont typeface="Arial" panose="020B0604020202020204" pitchFamily="34" charset="0"/>
              <a:buChar char="•"/>
            </a:pPr>
            <a:r>
              <a:rPr lang="en-GB" sz="3200" dirty="0"/>
              <a:t>Local park </a:t>
            </a:r>
          </a:p>
          <a:p>
            <a:pPr marL="457200" indent="-457200">
              <a:buFont typeface="Arial" panose="020B0604020202020204" pitchFamily="34" charset="0"/>
              <a:buChar char="•"/>
            </a:pPr>
            <a:r>
              <a:rPr lang="en-GB" sz="3200" dirty="0"/>
              <a:t>Circus activities – in school? </a:t>
            </a:r>
          </a:p>
        </p:txBody>
      </p:sp>
      <p:pic>
        <p:nvPicPr>
          <p:cNvPr id="8" name="Picture 8">
            <a:extLst>
              <a:ext uri="{FF2B5EF4-FFF2-40B4-BE49-F238E27FC236}">
                <a16:creationId xmlns:a16="http://schemas.microsoft.com/office/drawing/2014/main" id="{969AB1B0-897D-4BBB-B514-C5D54F775D54}"/>
              </a:ext>
            </a:extLst>
          </p:cNvPr>
          <p:cNvPicPr>
            <a:picLocks noChangeAspect="1"/>
          </p:cNvPicPr>
          <p:nvPr/>
        </p:nvPicPr>
        <p:blipFill>
          <a:blip r:embed="rId2"/>
          <a:stretch>
            <a:fillRect/>
          </a:stretch>
        </p:blipFill>
        <p:spPr>
          <a:xfrm>
            <a:off x="9963150" y="77776"/>
            <a:ext cx="2228850" cy="504825"/>
          </a:xfrm>
          <a:prstGeom prst="rect">
            <a:avLst/>
          </a:prstGeom>
        </p:spPr>
      </p:pic>
    </p:spTree>
    <p:extLst>
      <p:ext uri="{BB962C8B-B14F-4D97-AF65-F5344CB8AC3E}">
        <p14:creationId xmlns:p14="http://schemas.microsoft.com/office/powerpoint/2010/main" val="1904356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C9091-EB6E-425E-9919-6772C6173E6E}"/>
              </a:ext>
            </a:extLst>
          </p:cNvPr>
          <p:cNvSpPr>
            <a:spLocks noGrp="1"/>
          </p:cNvSpPr>
          <p:nvPr>
            <p:ph type="title"/>
          </p:nvPr>
        </p:nvSpPr>
        <p:spPr/>
        <p:txBody>
          <a:bodyPr>
            <a:normAutofit/>
          </a:bodyPr>
          <a:lstStyle/>
          <a:p>
            <a:pPr algn="ctr"/>
            <a:r>
              <a:rPr lang="en-GB" sz="5400"/>
              <a:t>School Uniform</a:t>
            </a:r>
          </a:p>
        </p:txBody>
      </p:sp>
      <p:sp>
        <p:nvSpPr>
          <p:cNvPr id="3" name="Content Placeholder 2">
            <a:extLst>
              <a:ext uri="{FF2B5EF4-FFF2-40B4-BE49-F238E27FC236}">
                <a16:creationId xmlns:a16="http://schemas.microsoft.com/office/drawing/2014/main" id="{807D446B-1BB3-45BC-93A1-86BA43AE1198}"/>
              </a:ext>
            </a:extLst>
          </p:cNvPr>
          <p:cNvSpPr>
            <a:spLocks noGrp="1"/>
          </p:cNvSpPr>
          <p:nvPr>
            <p:ph idx="1"/>
          </p:nvPr>
        </p:nvSpPr>
        <p:spPr>
          <a:xfrm>
            <a:off x="677333" y="1736519"/>
            <a:ext cx="9010005" cy="3880773"/>
          </a:xfrm>
        </p:spPr>
        <p:txBody>
          <a:bodyPr vert="horz" lIns="91440" tIns="45720" rIns="91440" bIns="45720" rtlCol="0" anchor="t">
            <a:normAutofit/>
          </a:bodyPr>
          <a:lstStyle/>
          <a:p>
            <a:r>
              <a:rPr lang="en-GB" sz="2400" dirty="0"/>
              <a:t>School uniform is supplied by </a:t>
            </a:r>
            <a:r>
              <a:rPr lang="en-GB" sz="2400" dirty="0" err="1"/>
              <a:t>Uniwears</a:t>
            </a:r>
            <a:r>
              <a:rPr lang="en-GB" sz="2400" dirty="0"/>
              <a:t> </a:t>
            </a:r>
            <a:r>
              <a:rPr lang="en-GB" sz="2400" dirty="0">
                <a:ea typeface="+mn-lt"/>
                <a:cs typeface="+mn-lt"/>
                <a:hlinkClick r:id="rId2"/>
              </a:rPr>
              <a:t>https://www.uniwears.co.uk/</a:t>
            </a:r>
            <a:r>
              <a:rPr lang="en-GB" sz="2400" dirty="0">
                <a:ea typeface="+mn-lt"/>
                <a:cs typeface="+mn-lt"/>
                <a:hlinkClick r:id="" action="ppaction://noaction"/>
              </a:rPr>
              <a:t> </a:t>
            </a:r>
            <a:endParaRPr lang="en-GB" dirty="0">
              <a:ea typeface="+mn-lt"/>
              <a:cs typeface="+mn-lt"/>
            </a:endParaRPr>
          </a:p>
          <a:p>
            <a:pPr marL="0" indent="0">
              <a:buNone/>
            </a:pPr>
            <a:r>
              <a:rPr lang="en-GB" sz="2400" dirty="0">
                <a:ea typeface="+mn-lt"/>
                <a:cs typeface="+mn-lt"/>
              </a:rPr>
              <a:t>0113 235 1256</a:t>
            </a:r>
            <a:endParaRPr lang="en-GB" dirty="0">
              <a:ea typeface="+mn-lt"/>
              <a:cs typeface="+mn-lt"/>
            </a:endParaRPr>
          </a:p>
          <a:p>
            <a:pPr marL="0" indent="0">
              <a:buNone/>
            </a:pPr>
            <a:r>
              <a:rPr lang="en-GB" sz="2400" dirty="0">
                <a:ea typeface="+mn-lt"/>
                <a:cs typeface="+mn-lt"/>
                <a:hlinkClick r:id="rId3"/>
              </a:rPr>
              <a:t>info@uniwears.co.uk</a:t>
            </a:r>
            <a:endParaRPr lang="en-GB" dirty="0">
              <a:ea typeface="+mn-lt"/>
              <a:cs typeface="+mn-lt"/>
            </a:endParaRPr>
          </a:p>
          <a:p>
            <a:pPr marL="0" indent="0">
              <a:buNone/>
            </a:pPr>
            <a:endParaRPr lang="en-GB" sz="2400">
              <a:ea typeface="+mn-lt"/>
              <a:cs typeface="+mn-lt"/>
            </a:endParaRPr>
          </a:p>
          <a:p>
            <a:pPr marL="0" indent="0">
              <a:buNone/>
            </a:pPr>
            <a:r>
              <a:rPr lang="en-GB" sz="2400" dirty="0">
                <a:ea typeface="+mn-lt"/>
                <a:cs typeface="+mn-lt"/>
              </a:rPr>
              <a:t>More details can be found via the below link:</a:t>
            </a:r>
          </a:p>
          <a:p>
            <a:pPr marL="0" indent="0">
              <a:buNone/>
            </a:pPr>
            <a:r>
              <a:rPr lang="en-GB" sz="2400" dirty="0">
                <a:ea typeface="+mn-lt"/>
                <a:cs typeface="+mn-lt"/>
                <a:hlinkClick r:id="rId4"/>
              </a:rPr>
              <a:t>Uniform Webpage</a:t>
            </a:r>
            <a:r>
              <a:rPr lang="en-GB" sz="2400" dirty="0">
                <a:ea typeface="+mn-lt"/>
                <a:cs typeface="+mn-lt"/>
              </a:rPr>
              <a:t> </a:t>
            </a:r>
            <a:endParaRPr lang="en-GB" dirty="0"/>
          </a:p>
          <a:p>
            <a:endParaRPr lang="en-GB" sz="2400">
              <a:ea typeface="+mn-lt"/>
              <a:cs typeface="+mn-lt"/>
            </a:endParaRPr>
          </a:p>
        </p:txBody>
      </p:sp>
      <p:pic>
        <p:nvPicPr>
          <p:cNvPr id="5" name="Picture 12">
            <a:extLst>
              <a:ext uri="{FF2B5EF4-FFF2-40B4-BE49-F238E27FC236}">
                <a16:creationId xmlns:a16="http://schemas.microsoft.com/office/drawing/2014/main" id="{EA401F7E-D586-DB17-6BCC-A142D90C5FC5}"/>
              </a:ext>
            </a:extLst>
          </p:cNvPr>
          <p:cNvPicPr>
            <a:picLocks noChangeAspect="1"/>
          </p:cNvPicPr>
          <p:nvPr/>
        </p:nvPicPr>
        <p:blipFill>
          <a:blip r:embed="rId5"/>
          <a:stretch>
            <a:fillRect/>
          </a:stretch>
        </p:blipFill>
        <p:spPr>
          <a:xfrm>
            <a:off x="9446919" y="6157562"/>
            <a:ext cx="2743200" cy="620062"/>
          </a:xfrm>
          <a:prstGeom prst="rect">
            <a:avLst/>
          </a:prstGeom>
        </p:spPr>
      </p:pic>
    </p:spTree>
    <p:extLst>
      <p:ext uri="{BB962C8B-B14F-4D97-AF65-F5344CB8AC3E}">
        <p14:creationId xmlns:p14="http://schemas.microsoft.com/office/powerpoint/2010/main" val="2946081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4F179D0-CFFB-4C1D-9563-61CFC579B61E}"/>
              </a:ext>
            </a:extLst>
          </p:cNvPr>
          <p:cNvSpPr>
            <a:spLocks noGrp="1"/>
          </p:cNvSpPr>
          <p:nvPr>
            <p:ph type="title"/>
          </p:nvPr>
        </p:nvSpPr>
        <p:spPr>
          <a:xfrm>
            <a:off x="4122496" y="127242"/>
            <a:ext cx="4322034" cy="809703"/>
          </a:xfrm>
        </p:spPr>
        <p:txBody>
          <a:bodyPr>
            <a:normAutofit fontScale="90000"/>
          </a:bodyPr>
          <a:lstStyle/>
          <a:p>
            <a:pPr algn="ctr"/>
            <a:r>
              <a:rPr lang="en-GB" sz="5400"/>
              <a:t>Uniform</a:t>
            </a:r>
          </a:p>
        </p:txBody>
      </p:sp>
      <p:sp>
        <p:nvSpPr>
          <p:cNvPr id="6" name="Content Placeholder 2">
            <a:extLst>
              <a:ext uri="{FF2B5EF4-FFF2-40B4-BE49-F238E27FC236}">
                <a16:creationId xmlns:a16="http://schemas.microsoft.com/office/drawing/2014/main" id="{CD752DF0-470A-4367-A743-9F0EAB7A2405}"/>
              </a:ext>
            </a:extLst>
          </p:cNvPr>
          <p:cNvSpPr>
            <a:spLocks noGrp="1"/>
          </p:cNvSpPr>
          <p:nvPr/>
        </p:nvSpPr>
        <p:spPr>
          <a:xfrm>
            <a:off x="4406392" y="1143991"/>
            <a:ext cx="5872637" cy="5528421"/>
          </a:xfrm>
          <a:prstGeom prst="rect">
            <a:avLst/>
          </a:prstGeom>
        </p:spPr>
        <p:txBody>
          <a:bodyPr vert="horz" lIns="91440" tIns="45720" rIns="91440" bIns="45720" rtlCol="0" anchor="t">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dirty="0"/>
              <a:t>Navy school jumper (with or without logo)</a:t>
            </a:r>
            <a:endParaRPr lang="en-US" dirty="0"/>
          </a:p>
          <a:p>
            <a:r>
              <a:rPr lang="en-GB" dirty="0"/>
              <a:t>Navy school cardigan </a:t>
            </a:r>
            <a:r>
              <a:rPr lang="en-GB" dirty="0">
                <a:ea typeface="+mn-lt"/>
                <a:cs typeface="+mn-lt"/>
              </a:rPr>
              <a:t>(with or without logo)</a:t>
            </a:r>
          </a:p>
          <a:p>
            <a:r>
              <a:rPr lang="en-GB" dirty="0"/>
              <a:t>White polo shirt or shirt</a:t>
            </a:r>
          </a:p>
          <a:p>
            <a:r>
              <a:rPr lang="en-GB" dirty="0"/>
              <a:t>Grey school trousers/skirt</a:t>
            </a:r>
          </a:p>
          <a:p>
            <a:r>
              <a:rPr lang="en-GB" dirty="0"/>
              <a:t>Grey school dress</a:t>
            </a:r>
          </a:p>
          <a:p>
            <a:r>
              <a:rPr lang="en-GB" dirty="0"/>
              <a:t>Blue checked school summer dress</a:t>
            </a:r>
          </a:p>
          <a:p>
            <a:r>
              <a:rPr lang="en-GB" dirty="0"/>
              <a:t>Grey school shorts</a:t>
            </a:r>
          </a:p>
          <a:p>
            <a:r>
              <a:rPr lang="en-GB" dirty="0"/>
              <a:t>Black shoes or trainers that children can fasten independently e.g. Velcro</a:t>
            </a:r>
          </a:p>
          <a:p>
            <a:r>
              <a:rPr lang="en-GB" dirty="0"/>
              <a:t>Long hair must be tied up / no extreme hair styles</a:t>
            </a:r>
          </a:p>
          <a:p>
            <a:r>
              <a:rPr lang="en-GB" dirty="0"/>
              <a:t>PE Kit</a:t>
            </a:r>
          </a:p>
          <a:p>
            <a:pPr lvl="1"/>
            <a:r>
              <a:rPr lang="en-GB" dirty="0"/>
              <a:t>Coloured t-shirt (Linked to teams used for PE etc – will be confirmed in an email in July 2024 and on home visits)</a:t>
            </a:r>
          </a:p>
          <a:p>
            <a:pPr lvl="1"/>
            <a:r>
              <a:rPr lang="en-GB" dirty="0"/>
              <a:t>Black or grey PE shorts</a:t>
            </a:r>
          </a:p>
          <a:p>
            <a:pPr marL="914400" lvl="2" indent="0">
              <a:buNone/>
            </a:pPr>
            <a:r>
              <a:rPr lang="en-GB" dirty="0"/>
              <a:t>or</a:t>
            </a:r>
          </a:p>
          <a:p>
            <a:pPr lvl="1"/>
            <a:r>
              <a:rPr lang="en-GB" dirty="0"/>
              <a:t>Black or grey jogging bottoms or leggings</a:t>
            </a:r>
          </a:p>
          <a:p>
            <a:pPr lvl="1"/>
            <a:r>
              <a:rPr lang="en-GB" dirty="0"/>
              <a:t>Navy hooded top with logo</a:t>
            </a:r>
          </a:p>
          <a:p>
            <a:endParaRPr lang="en-GB"/>
          </a:p>
          <a:p>
            <a:endParaRPr lang="en-GB"/>
          </a:p>
          <a:p>
            <a:endParaRPr lang="en-GB"/>
          </a:p>
        </p:txBody>
      </p:sp>
      <p:pic>
        <p:nvPicPr>
          <p:cNvPr id="4" name="Picture 12">
            <a:extLst>
              <a:ext uri="{FF2B5EF4-FFF2-40B4-BE49-F238E27FC236}">
                <a16:creationId xmlns:a16="http://schemas.microsoft.com/office/drawing/2014/main" id="{B986B9F8-7F7E-9586-7788-E0434513DE72}"/>
              </a:ext>
            </a:extLst>
          </p:cNvPr>
          <p:cNvPicPr>
            <a:picLocks noChangeAspect="1"/>
          </p:cNvPicPr>
          <p:nvPr/>
        </p:nvPicPr>
        <p:blipFill>
          <a:blip r:embed="rId2"/>
          <a:stretch>
            <a:fillRect/>
          </a:stretch>
        </p:blipFill>
        <p:spPr>
          <a:xfrm>
            <a:off x="9446919" y="6157562"/>
            <a:ext cx="2743200" cy="620062"/>
          </a:xfrm>
          <a:prstGeom prst="rect">
            <a:avLst/>
          </a:prstGeom>
        </p:spPr>
      </p:pic>
      <p:pic>
        <p:nvPicPr>
          <p:cNvPr id="7" name="Picture 6" descr="A child standing in front of a wood wall&#10;&#10;AI-generated content may be incorrect.">
            <a:extLst>
              <a:ext uri="{FF2B5EF4-FFF2-40B4-BE49-F238E27FC236}">
                <a16:creationId xmlns:a16="http://schemas.microsoft.com/office/drawing/2014/main" id="{6C6E228F-B70C-8911-AB52-A3EF2CB2C4B3}"/>
              </a:ext>
            </a:extLst>
          </p:cNvPr>
          <p:cNvPicPr>
            <a:picLocks noChangeAspect="1"/>
          </p:cNvPicPr>
          <p:nvPr/>
        </p:nvPicPr>
        <p:blipFill>
          <a:blip r:embed="rId3"/>
          <a:srcRect l="14981" r="17519" b="1829"/>
          <a:stretch/>
        </p:blipFill>
        <p:spPr>
          <a:xfrm>
            <a:off x="2256655" y="1771135"/>
            <a:ext cx="1860675" cy="4690573"/>
          </a:xfrm>
          <a:prstGeom prst="rect">
            <a:avLst/>
          </a:prstGeom>
        </p:spPr>
      </p:pic>
      <p:pic>
        <p:nvPicPr>
          <p:cNvPr id="8" name="Picture 7" descr="A child standing in front of a door&#10;&#10;AI-generated content may be incorrect.">
            <a:extLst>
              <a:ext uri="{FF2B5EF4-FFF2-40B4-BE49-F238E27FC236}">
                <a16:creationId xmlns:a16="http://schemas.microsoft.com/office/drawing/2014/main" id="{40B38F0E-3B58-9DC1-D95A-78D394A80199}"/>
              </a:ext>
            </a:extLst>
          </p:cNvPr>
          <p:cNvPicPr>
            <a:picLocks noChangeAspect="1"/>
          </p:cNvPicPr>
          <p:nvPr/>
        </p:nvPicPr>
        <p:blipFill>
          <a:blip r:embed="rId4"/>
          <a:srcRect l="11151" r="23956" b="-208"/>
          <a:stretch/>
        </p:blipFill>
        <p:spPr>
          <a:xfrm>
            <a:off x="264127" y="128716"/>
            <a:ext cx="1859329" cy="4963303"/>
          </a:xfrm>
          <a:prstGeom prst="rect">
            <a:avLst/>
          </a:prstGeom>
        </p:spPr>
      </p:pic>
    </p:spTree>
    <p:extLst>
      <p:ext uri="{BB962C8B-B14F-4D97-AF65-F5344CB8AC3E}">
        <p14:creationId xmlns:p14="http://schemas.microsoft.com/office/powerpoint/2010/main" val="147933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65A3-C4E3-4726-AD53-DE014E8249AE}"/>
              </a:ext>
            </a:extLst>
          </p:cNvPr>
          <p:cNvSpPr>
            <a:spLocks noGrp="1"/>
          </p:cNvSpPr>
          <p:nvPr>
            <p:ph type="title"/>
          </p:nvPr>
        </p:nvSpPr>
        <p:spPr>
          <a:xfrm>
            <a:off x="80363" y="200475"/>
            <a:ext cx="8534400" cy="1078150"/>
          </a:xfrm>
        </p:spPr>
        <p:txBody>
          <a:bodyPr/>
          <a:lstStyle/>
          <a:p>
            <a:r>
              <a:rPr lang="en-GB" dirty="0"/>
              <a:t>Communication</a:t>
            </a:r>
          </a:p>
        </p:txBody>
      </p:sp>
      <p:pic>
        <p:nvPicPr>
          <p:cNvPr id="3" name="Picture 3">
            <a:extLst>
              <a:ext uri="{FF2B5EF4-FFF2-40B4-BE49-F238E27FC236}">
                <a16:creationId xmlns:a16="http://schemas.microsoft.com/office/drawing/2014/main" id="{9AB83515-8035-4139-9B00-8E724E8DCECB}"/>
              </a:ext>
            </a:extLst>
          </p:cNvPr>
          <p:cNvPicPr>
            <a:picLocks noChangeAspect="1"/>
          </p:cNvPicPr>
          <p:nvPr/>
        </p:nvPicPr>
        <p:blipFill>
          <a:blip r:embed="rId2"/>
          <a:stretch>
            <a:fillRect/>
          </a:stretch>
        </p:blipFill>
        <p:spPr>
          <a:xfrm>
            <a:off x="9797990" y="200475"/>
            <a:ext cx="2228850" cy="504825"/>
          </a:xfrm>
          <a:prstGeom prst="rect">
            <a:avLst/>
          </a:prstGeom>
        </p:spPr>
      </p:pic>
      <p:sp>
        <p:nvSpPr>
          <p:cNvPr id="4" name="TextBox 3">
            <a:extLst>
              <a:ext uri="{FF2B5EF4-FFF2-40B4-BE49-F238E27FC236}">
                <a16:creationId xmlns:a16="http://schemas.microsoft.com/office/drawing/2014/main" id="{23E09C74-5F2F-4AC2-B7A4-962BCD74454E}"/>
              </a:ext>
            </a:extLst>
          </p:cNvPr>
          <p:cNvSpPr txBox="1"/>
          <p:nvPr/>
        </p:nvSpPr>
        <p:spPr>
          <a:xfrm>
            <a:off x="238665" y="1043796"/>
            <a:ext cx="662508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800"/>
          </a:p>
          <a:p>
            <a:endParaRPr lang="en-GB"/>
          </a:p>
          <a:p>
            <a:pPr marL="285750" indent="-285750">
              <a:buFont typeface="Arial"/>
              <a:buChar char="•"/>
            </a:pPr>
            <a:endParaRPr lang="en-GB"/>
          </a:p>
        </p:txBody>
      </p:sp>
      <p:sp>
        <p:nvSpPr>
          <p:cNvPr id="5" name="TextBox 4">
            <a:extLst>
              <a:ext uri="{FF2B5EF4-FFF2-40B4-BE49-F238E27FC236}">
                <a16:creationId xmlns:a16="http://schemas.microsoft.com/office/drawing/2014/main" id="{63D50C33-A44C-4703-8406-105923DCFE69}"/>
              </a:ext>
            </a:extLst>
          </p:cNvPr>
          <p:cNvSpPr txBox="1"/>
          <p:nvPr/>
        </p:nvSpPr>
        <p:spPr>
          <a:xfrm>
            <a:off x="332154" y="1043796"/>
            <a:ext cx="8030818" cy="526297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400" dirty="0"/>
              <a:t>School communicates through email, text messages and sometimes paper letters.</a:t>
            </a:r>
          </a:p>
          <a:p>
            <a:pPr marL="285750" indent="-285750">
              <a:buFont typeface="Arial" panose="020B0604020202020204" pitchFamily="34" charset="0"/>
              <a:buChar char="•"/>
            </a:pPr>
            <a:r>
              <a:rPr lang="en-GB" sz="2400" dirty="0"/>
              <a:t>Each Friday, a weekly newsletter comes home with details of all that is going on in school.</a:t>
            </a:r>
          </a:p>
          <a:p>
            <a:pPr marL="285750" indent="-285750">
              <a:buFont typeface="Arial" panose="020B0604020202020204" pitchFamily="34" charset="0"/>
              <a:buChar char="•"/>
            </a:pPr>
            <a:r>
              <a:rPr lang="en-GB" sz="2400" dirty="0"/>
              <a:t>Class teachers will also email to share specific information and updates.</a:t>
            </a:r>
          </a:p>
          <a:p>
            <a:pPr marL="285750" indent="-285750">
              <a:buFont typeface="Arial" panose="020B0604020202020204" pitchFamily="34" charset="0"/>
              <a:buChar char="•"/>
            </a:pPr>
            <a:r>
              <a:rPr lang="en-GB" sz="2400" dirty="0"/>
              <a:t>School can list 2 numbers as priority one contacts so that both parents receive any general text messages sent.</a:t>
            </a:r>
          </a:p>
          <a:p>
            <a:pPr marL="285750" indent="-285750">
              <a:buFont typeface="Arial" panose="020B0604020202020204" pitchFamily="34" charset="0"/>
              <a:buChar char="•"/>
            </a:pPr>
            <a:r>
              <a:rPr lang="en-GB" sz="2400" dirty="0"/>
              <a:t>Please add the following emails to your contacts so that emails come straight to your inbox:</a:t>
            </a:r>
          </a:p>
          <a:p>
            <a:pPr marL="742950" lvl="1" indent="-285750">
              <a:buFont typeface="Arial" panose="020B0604020202020204" pitchFamily="34" charset="0"/>
              <a:buChar char="•"/>
            </a:pPr>
            <a:r>
              <a:rPr lang="en-GB" sz="2400" dirty="0">
                <a:hlinkClick r:id="rId3"/>
              </a:rPr>
              <a:t>manston.primary@manston.leeds.sch.uk</a:t>
            </a:r>
            <a:endParaRPr lang="en-GB" sz="2400" dirty="0"/>
          </a:p>
          <a:p>
            <a:pPr marL="742950" lvl="1" indent="-285750">
              <a:buFont typeface="Arial" panose="020B0604020202020204" pitchFamily="34" charset="0"/>
              <a:buChar char="•"/>
            </a:pPr>
            <a:r>
              <a:rPr lang="en-GB" sz="2400" dirty="0">
                <a:solidFill>
                  <a:srgbClr val="424242"/>
                </a:solidFill>
                <a:latin typeface="Segoe UI"/>
                <a:cs typeface="Segoe UI"/>
                <a:hlinkClick r:id="rId4"/>
              </a:rPr>
              <a:t>no-reply@mail.arbor-education.com</a:t>
            </a:r>
            <a:r>
              <a:rPr lang="en-GB" sz="2400" dirty="0">
                <a:solidFill>
                  <a:srgbClr val="424242"/>
                </a:solidFill>
                <a:latin typeface="Segoe UI"/>
                <a:cs typeface="Segoe UI"/>
              </a:rPr>
              <a:t> </a:t>
            </a:r>
            <a:endParaRPr lang="en-GB" sz="2400" dirty="0">
              <a:solidFill>
                <a:srgbClr val="000000"/>
              </a:solidFill>
              <a:latin typeface="Trebuchet MS"/>
              <a:cs typeface="Segoe UI"/>
            </a:endParaRPr>
          </a:p>
          <a:p>
            <a:pPr marL="742950" lvl="1" indent="-285750">
              <a:buFont typeface="Arial" panose="020B0604020202020204" pitchFamily="34" charset="0"/>
              <a:buChar char="•"/>
            </a:pPr>
            <a:endParaRPr lang="en-GB" sz="2400" dirty="0"/>
          </a:p>
        </p:txBody>
      </p:sp>
      <p:pic>
        <p:nvPicPr>
          <p:cNvPr id="7" name="Picture 6" descr="A close-up of a logo&#10;&#10;Description automatically generated">
            <a:extLst>
              <a:ext uri="{FF2B5EF4-FFF2-40B4-BE49-F238E27FC236}">
                <a16:creationId xmlns:a16="http://schemas.microsoft.com/office/drawing/2014/main" id="{70FBE5A8-DB9F-077C-9328-8AD2D0BDC0DC}"/>
              </a:ext>
            </a:extLst>
          </p:cNvPr>
          <p:cNvPicPr>
            <a:picLocks noChangeAspect="1"/>
          </p:cNvPicPr>
          <p:nvPr/>
        </p:nvPicPr>
        <p:blipFill>
          <a:blip r:embed="rId5"/>
          <a:stretch>
            <a:fillRect/>
          </a:stretch>
        </p:blipFill>
        <p:spPr>
          <a:xfrm>
            <a:off x="687615" y="5893564"/>
            <a:ext cx="6090558" cy="413944"/>
          </a:xfrm>
          <a:prstGeom prst="rect">
            <a:avLst/>
          </a:prstGeom>
        </p:spPr>
      </p:pic>
    </p:spTree>
    <p:extLst>
      <p:ext uri="{BB962C8B-B14F-4D97-AF65-F5344CB8AC3E}">
        <p14:creationId xmlns:p14="http://schemas.microsoft.com/office/powerpoint/2010/main" val="858563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9641F-6E17-4235-B800-FDF72330ADE5}"/>
              </a:ext>
            </a:extLst>
          </p:cNvPr>
          <p:cNvSpPr>
            <a:spLocks noGrp="1"/>
          </p:cNvSpPr>
          <p:nvPr>
            <p:ph type="title"/>
          </p:nvPr>
        </p:nvSpPr>
        <p:spPr>
          <a:xfrm>
            <a:off x="231206" y="66335"/>
            <a:ext cx="7226606" cy="1166848"/>
          </a:xfrm>
        </p:spPr>
        <p:txBody>
          <a:bodyPr/>
          <a:lstStyle/>
          <a:p>
            <a:r>
              <a:rPr lang="en-GB"/>
              <a:t>Home School Agreement </a:t>
            </a:r>
          </a:p>
        </p:txBody>
      </p:sp>
      <p:sp>
        <p:nvSpPr>
          <p:cNvPr id="3" name="TextBox 2">
            <a:extLst>
              <a:ext uri="{FF2B5EF4-FFF2-40B4-BE49-F238E27FC236}">
                <a16:creationId xmlns:a16="http://schemas.microsoft.com/office/drawing/2014/main" id="{D30BB1A8-AABD-4828-B530-7E2767921381}"/>
              </a:ext>
            </a:extLst>
          </p:cNvPr>
          <p:cNvSpPr txBox="1"/>
          <p:nvPr/>
        </p:nvSpPr>
        <p:spPr>
          <a:xfrm>
            <a:off x="402672" y="1333850"/>
            <a:ext cx="4229389" cy="4832092"/>
          </a:xfrm>
          <a:prstGeom prst="rect">
            <a:avLst/>
          </a:prstGeom>
          <a:noFill/>
        </p:spPr>
        <p:txBody>
          <a:bodyPr wrap="square" lIns="91440" tIns="45720" rIns="91440" bIns="45720" rtlCol="0" anchor="t">
            <a:spAutoFit/>
          </a:bodyPr>
          <a:lstStyle/>
          <a:p>
            <a:pPr marL="285750" indent="-285750" algn="ctr">
              <a:buFont typeface="Arial" panose="020B0604020202020204" pitchFamily="34" charset="0"/>
              <a:buChar char="•"/>
            </a:pPr>
            <a:r>
              <a:rPr lang="en-GB" sz="2800" dirty="0"/>
              <a:t>An updated copy of this, including an online safety pupil user agreement has come home recently.</a:t>
            </a:r>
          </a:p>
          <a:p>
            <a:pPr marL="285750" indent="-285750" algn="ctr">
              <a:buFont typeface="Arial" panose="020B0604020202020204" pitchFamily="34" charset="0"/>
              <a:buChar char="•"/>
            </a:pPr>
            <a:r>
              <a:rPr lang="en-GB" sz="2800" dirty="0"/>
              <a:t>Please review this at home with your child.</a:t>
            </a:r>
          </a:p>
          <a:p>
            <a:pPr marL="285750" indent="-285750" algn="ctr">
              <a:buFont typeface="Arial" panose="020B0604020202020204" pitchFamily="34" charset="0"/>
              <a:buChar char="•"/>
            </a:pPr>
            <a:r>
              <a:rPr lang="en-GB" sz="2800" dirty="0"/>
              <a:t>This agreement applies to all pupils, parents and staff at Manston Primary</a:t>
            </a:r>
          </a:p>
        </p:txBody>
      </p:sp>
      <p:pic>
        <p:nvPicPr>
          <p:cNvPr id="4" name="Picture 3">
            <a:extLst>
              <a:ext uri="{FF2B5EF4-FFF2-40B4-BE49-F238E27FC236}">
                <a16:creationId xmlns:a16="http://schemas.microsoft.com/office/drawing/2014/main" id="{11B29631-E787-4432-BAE6-1686C3533201}"/>
              </a:ext>
            </a:extLst>
          </p:cNvPr>
          <p:cNvPicPr>
            <a:picLocks noChangeAspect="1"/>
          </p:cNvPicPr>
          <p:nvPr/>
        </p:nvPicPr>
        <p:blipFill>
          <a:blip r:embed="rId2"/>
          <a:stretch>
            <a:fillRect/>
          </a:stretch>
        </p:blipFill>
        <p:spPr>
          <a:xfrm>
            <a:off x="4823066" y="1011388"/>
            <a:ext cx="6855276" cy="4615242"/>
          </a:xfrm>
          <a:prstGeom prst="rect">
            <a:avLst/>
          </a:prstGeom>
        </p:spPr>
      </p:pic>
      <p:pic>
        <p:nvPicPr>
          <p:cNvPr id="5" name="Picture 4">
            <a:extLst>
              <a:ext uri="{FF2B5EF4-FFF2-40B4-BE49-F238E27FC236}">
                <a16:creationId xmlns:a16="http://schemas.microsoft.com/office/drawing/2014/main" id="{49453410-3057-44F4-AADC-998FCB39F266}"/>
              </a:ext>
            </a:extLst>
          </p:cNvPr>
          <p:cNvPicPr>
            <a:picLocks noChangeAspect="1"/>
          </p:cNvPicPr>
          <p:nvPr/>
        </p:nvPicPr>
        <p:blipFill>
          <a:blip r:embed="rId3"/>
          <a:stretch>
            <a:fillRect/>
          </a:stretch>
        </p:blipFill>
        <p:spPr>
          <a:xfrm>
            <a:off x="10303309" y="0"/>
            <a:ext cx="1807526" cy="572877"/>
          </a:xfrm>
          <a:prstGeom prst="rect">
            <a:avLst/>
          </a:prstGeom>
        </p:spPr>
      </p:pic>
    </p:spTree>
    <p:extLst>
      <p:ext uri="{BB962C8B-B14F-4D97-AF65-F5344CB8AC3E}">
        <p14:creationId xmlns:p14="http://schemas.microsoft.com/office/powerpoint/2010/main" val="3038530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65A3-C4E3-4726-AD53-DE014E8249AE}"/>
              </a:ext>
            </a:extLst>
          </p:cNvPr>
          <p:cNvSpPr>
            <a:spLocks noGrp="1"/>
          </p:cNvSpPr>
          <p:nvPr>
            <p:ph type="title"/>
          </p:nvPr>
        </p:nvSpPr>
        <p:spPr>
          <a:xfrm>
            <a:off x="80363" y="200475"/>
            <a:ext cx="8534400" cy="1078150"/>
          </a:xfrm>
        </p:spPr>
        <p:txBody>
          <a:bodyPr/>
          <a:lstStyle/>
          <a:p>
            <a:r>
              <a:rPr lang="en-GB" dirty="0"/>
              <a:t>Equipment</a:t>
            </a:r>
          </a:p>
        </p:txBody>
      </p:sp>
      <p:pic>
        <p:nvPicPr>
          <p:cNvPr id="3" name="Picture 3">
            <a:extLst>
              <a:ext uri="{FF2B5EF4-FFF2-40B4-BE49-F238E27FC236}">
                <a16:creationId xmlns:a16="http://schemas.microsoft.com/office/drawing/2014/main" id="{9AB83515-8035-4139-9B00-8E724E8DCECB}"/>
              </a:ext>
            </a:extLst>
          </p:cNvPr>
          <p:cNvPicPr>
            <a:picLocks noChangeAspect="1"/>
          </p:cNvPicPr>
          <p:nvPr/>
        </p:nvPicPr>
        <p:blipFill>
          <a:blip r:embed="rId2"/>
          <a:stretch>
            <a:fillRect/>
          </a:stretch>
        </p:blipFill>
        <p:spPr>
          <a:xfrm>
            <a:off x="9797990" y="200475"/>
            <a:ext cx="2228850" cy="504825"/>
          </a:xfrm>
          <a:prstGeom prst="rect">
            <a:avLst/>
          </a:prstGeom>
        </p:spPr>
      </p:pic>
      <p:sp>
        <p:nvSpPr>
          <p:cNvPr id="4" name="TextBox 3">
            <a:extLst>
              <a:ext uri="{FF2B5EF4-FFF2-40B4-BE49-F238E27FC236}">
                <a16:creationId xmlns:a16="http://schemas.microsoft.com/office/drawing/2014/main" id="{23E09C74-5F2F-4AC2-B7A4-962BCD74454E}"/>
              </a:ext>
            </a:extLst>
          </p:cNvPr>
          <p:cNvSpPr txBox="1"/>
          <p:nvPr/>
        </p:nvSpPr>
        <p:spPr>
          <a:xfrm>
            <a:off x="238664" y="1043796"/>
            <a:ext cx="9819735" cy="5816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dirty="0"/>
              <a:t>Each day children will need to bring: </a:t>
            </a:r>
          </a:p>
          <a:p>
            <a:pPr marL="285750" indent="-285750">
              <a:buFont typeface="Arial"/>
              <a:buChar char="•"/>
            </a:pPr>
            <a:r>
              <a:rPr lang="en-GB" sz="2800" dirty="0"/>
              <a:t>A named water bottle</a:t>
            </a:r>
          </a:p>
          <a:p>
            <a:pPr marL="285750" indent="-285750">
              <a:buFont typeface="Arial"/>
              <a:buChar char="•"/>
            </a:pPr>
            <a:r>
              <a:rPr lang="en-GB" sz="2800" dirty="0"/>
              <a:t>Named coats, hats, gloves suitable to the weather</a:t>
            </a:r>
          </a:p>
          <a:p>
            <a:pPr marL="285750" indent="-285750">
              <a:buFont typeface="Arial"/>
              <a:buChar char="•"/>
            </a:pPr>
            <a:r>
              <a:rPr lang="en-GB" sz="2800" dirty="0"/>
              <a:t>Homework (Wednesday)</a:t>
            </a:r>
          </a:p>
          <a:p>
            <a:pPr marL="285750" indent="-285750">
              <a:buFont typeface="Arial"/>
              <a:buChar char="•"/>
            </a:pPr>
            <a:r>
              <a:rPr lang="en-GB" sz="2800" dirty="0"/>
              <a:t>Reading book </a:t>
            </a:r>
          </a:p>
          <a:p>
            <a:pPr marL="285750" indent="-285750">
              <a:buFont typeface="Arial"/>
              <a:buChar char="•"/>
            </a:pPr>
            <a:endParaRPr lang="en-GB" sz="2800" dirty="0"/>
          </a:p>
          <a:p>
            <a:r>
              <a:rPr lang="en-GB" sz="2800" dirty="0"/>
              <a:t>Pupils do not need:</a:t>
            </a:r>
          </a:p>
          <a:p>
            <a:pPr marL="285750" indent="-285750">
              <a:buFont typeface="Arial"/>
              <a:buChar char="•"/>
            </a:pPr>
            <a:r>
              <a:rPr lang="en-GB" sz="2800" dirty="0"/>
              <a:t>Pencil cases</a:t>
            </a:r>
          </a:p>
          <a:p>
            <a:pPr marL="285750" indent="-285750">
              <a:buFont typeface="Arial"/>
              <a:buChar char="•"/>
            </a:pPr>
            <a:r>
              <a:rPr lang="en-GB" sz="2800" dirty="0"/>
              <a:t>Toys or games</a:t>
            </a:r>
          </a:p>
          <a:p>
            <a:pPr marL="285750" indent="-285750">
              <a:buFont typeface="Arial"/>
              <a:buChar char="•"/>
            </a:pPr>
            <a:endParaRPr lang="en-GB" sz="2800" dirty="0"/>
          </a:p>
          <a:p>
            <a:pPr marL="285750" indent="-285750">
              <a:buFont typeface="Arial"/>
              <a:buChar char="•"/>
            </a:pPr>
            <a:r>
              <a:rPr lang="en-GB" sz="2800" dirty="0"/>
              <a:t>School staff will not spend time looking for items that are not named.</a:t>
            </a:r>
          </a:p>
          <a:p>
            <a:endParaRPr lang="en-GB" dirty="0"/>
          </a:p>
          <a:p>
            <a:pPr marL="285750" indent="-285750">
              <a:buFont typeface="Arial"/>
              <a:buChar char="•"/>
            </a:pPr>
            <a:endParaRPr lang="en-GB" dirty="0"/>
          </a:p>
        </p:txBody>
      </p:sp>
    </p:spTree>
    <p:extLst>
      <p:ext uri="{BB962C8B-B14F-4D97-AF65-F5344CB8AC3E}">
        <p14:creationId xmlns:p14="http://schemas.microsoft.com/office/powerpoint/2010/main" val="3767754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F996-EB85-47B3-8E5A-C0DF25100CCA}"/>
              </a:ext>
            </a:extLst>
          </p:cNvPr>
          <p:cNvSpPr>
            <a:spLocks noGrp="1"/>
          </p:cNvSpPr>
          <p:nvPr>
            <p:ph type="title"/>
          </p:nvPr>
        </p:nvSpPr>
        <p:spPr>
          <a:xfrm>
            <a:off x="413502" y="316007"/>
            <a:ext cx="11020926" cy="1123040"/>
          </a:xfrm>
        </p:spPr>
        <p:txBody>
          <a:bodyPr>
            <a:normAutofit/>
          </a:bodyPr>
          <a:lstStyle/>
          <a:p>
            <a:r>
              <a:rPr lang="en-GB"/>
              <a:t>Attendance</a:t>
            </a:r>
            <a:r>
              <a:rPr lang="en-GB" sz="2800">
                <a:ea typeface="+mj-lt"/>
                <a:cs typeface="+mj-lt"/>
              </a:rPr>
              <a:t>.</a:t>
            </a:r>
            <a:br>
              <a:rPr lang="en-GB" sz="2800">
                <a:ea typeface="+mj-lt"/>
                <a:cs typeface="+mj-lt"/>
              </a:rPr>
            </a:br>
            <a:r>
              <a:rPr lang="en-GB" sz="2800">
                <a:ea typeface="+mj-lt"/>
                <a:cs typeface="+mj-lt"/>
              </a:rPr>
              <a:t> </a:t>
            </a:r>
          </a:p>
        </p:txBody>
      </p:sp>
      <p:sp>
        <p:nvSpPr>
          <p:cNvPr id="3" name="TextBox 2">
            <a:extLst>
              <a:ext uri="{FF2B5EF4-FFF2-40B4-BE49-F238E27FC236}">
                <a16:creationId xmlns:a16="http://schemas.microsoft.com/office/drawing/2014/main" id="{FD8F0A29-08E1-4605-A9F5-E78FC5602E97}"/>
              </a:ext>
            </a:extLst>
          </p:cNvPr>
          <p:cNvSpPr txBox="1"/>
          <p:nvPr/>
        </p:nvSpPr>
        <p:spPr>
          <a:xfrm>
            <a:off x="411193" y="1173193"/>
            <a:ext cx="1119708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GB" sz="2800" dirty="0"/>
              <a:t>Our pupils have excellent attendance, and this is something we want to keep improving.</a:t>
            </a:r>
          </a:p>
          <a:p>
            <a:pPr marL="457200" indent="-457200">
              <a:buFont typeface="Arial"/>
              <a:buChar char="•"/>
            </a:pPr>
            <a:r>
              <a:rPr lang="en-GB" sz="2800" dirty="0"/>
              <a:t>If your child is absent, please ring, email or speak with a member of staff in the office to let them know the details of the absence.</a:t>
            </a:r>
          </a:p>
          <a:p>
            <a:pPr marL="457200" indent="-457200">
              <a:buFont typeface="Arial"/>
              <a:buChar char="•"/>
            </a:pPr>
            <a:r>
              <a:rPr lang="en-GB" sz="2800" dirty="0"/>
              <a:t>Please be reminded that </a:t>
            </a:r>
            <a:r>
              <a:rPr lang="en-GB" sz="2800" b="1" dirty="0"/>
              <a:t>school cannot authorise holidays in term </a:t>
            </a:r>
            <a:r>
              <a:rPr lang="en-GB" sz="2800" dirty="0"/>
              <a:t>time and any applications for exceptional leave must be made by filling in a form from the office.</a:t>
            </a:r>
          </a:p>
          <a:p>
            <a:pPr marL="457200" indent="-457200">
              <a:buFont typeface="Arial"/>
              <a:buChar char="•"/>
            </a:pPr>
            <a:r>
              <a:rPr lang="en-GB" sz="2800" dirty="0"/>
              <a:t>School starts at 08:50 am each day and finishes at 3:15pm</a:t>
            </a:r>
          </a:p>
          <a:p>
            <a:pPr marL="457200" indent="-457200">
              <a:buFont typeface="Arial"/>
              <a:buChar char="•"/>
            </a:pPr>
            <a:r>
              <a:rPr lang="en-GB" sz="2800" dirty="0"/>
              <a:t>Further details including our full policy can be found on our school website.</a:t>
            </a:r>
          </a:p>
        </p:txBody>
      </p:sp>
      <p:pic>
        <p:nvPicPr>
          <p:cNvPr id="5" name="Picture 3">
            <a:extLst>
              <a:ext uri="{FF2B5EF4-FFF2-40B4-BE49-F238E27FC236}">
                <a16:creationId xmlns:a16="http://schemas.microsoft.com/office/drawing/2014/main" id="{18BDFD35-28DA-4E1A-84DA-90A1CD537088}"/>
              </a:ext>
            </a:extLst>
          </p:cNvPr>
          <p:cNvPicPr>
            <a:picLocks noChangeAspect="1"/>
          </p:cNvPicPr>
          <p:nvPr/>
        </p:nvPicPr>
        <p:blipFill>
          <a:blip r:embed="rId2"/>
          <a:stretch>
            <a:fillRect/>
          </a:stretch>
        </p:blipFill>
        <p:spPr>
          <a:xfrm>
            <a:off x="9797990" y="200475"/>
            <a:ext cx="2228850" cy="504825"/>
          </a:xfrm>
          <a:prstGeom prst="rect">
            <a:avLst/>
          </a:prstGeom>
        </p:spPr>
      </p:pic>
    </p:spTree>
    <p:extLst>
      <p:ext uri="{BB962C8B-B14F-4D97-AF65-F5344CB8AC3E}">
        <p14:creationId xmlns:p14="http://schemas.microsoft.com/office/powerpoint/2010/main" val="3232119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18BDFD35-28DA-4E1A-84DA-90A1CD537088}"/>
              </a:ext>
            </a:extLst>
          </p:cNvPr>
          <p:cNvPicPr>
            <a:picLocks noChangeAspect="1"/>
          </p:cNvPicPr>
          <p:nvPr/>
        </p:nvPicPr>
        <p:blipFill>
          <a:blip r:embed="rId2"/>
          <a:stretch>
            <a:fillRect/>
          </a:stretch>
        </p:blipFill>
        <p:spPr>
          <a:xfrm>
            <a:off x="9786784" y="110828"/>
            <a:ext cx="2228850" cy="504825"/>
          </a:xfrm>
          <a:prstGeom prst="rect">
            <a:avLst/>
          </a:prstGeom>
        </p:spPr>
      </p:pic>
      <p:pic>
        <p:nvPicPr>
          <p:cNvPr id="4" name="Picture 3">
            <a:extLst>
              <a:ext uri="{FF2B5EF4-FFF2-40B4-BE49-F238E27FC236}">
                <a16:creationId xmlns:a16="http://schemas.microsoft.com/office/drawing/2014/main" id="{AFF1FC8C-9EA0-F2F6-13FD-F17DB4A97CB9}"/>
              </a:ext>
            </a:extLst>
          </p:cNvPr>
          <p:cNvPicPr>
            <a:picLocks noChangeAspect="1"/>
          </p:cNvPicPr>
          <p:nvPr/>
        </p:nvPicPr>
        <p:blipFill>
          <a:blip r:embed="rId3"/>
          <a:stretch>
            <a:fillRect/>
          </a:stretch>
        </p:blipFill>
        <p:spPr>
          <a:xfrm>
            <a:off x="6348" y="0"/>
            <a:ext cx="9792452" cy="6846795"/>
          </a:xfrm>
          <a:prstGeom prst="rect">
            <a:avLst/>
          </a:prstGeom>
        </p:spPr>
      </p:pic>
    </p:spTree>
    <p:extLst>
      <p:ext uri="{BB962C8B-B14F-4D97-AF65-F5344CB8AC3E}">
        <p14:creationId xmlns:p14="http://schemas.microsoft.com/office/powerpoint/2010/main" val="744860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9760" y="-5709"/>
            <a:ext cx="9274630" cy="816430"/>
          </a:xfrm>
        </p:spPr>
        <p:txBody>
          <a:bodyPr>
            <a:normAutofit fontScale="90000"/>
          </a:bodyPr>
          <a:lstStyle/>
          <a:p>
            <a:r>
              <a:rPr lang="en-GB">
                <a:latin typeface="Arial" panose="020B0604020202020204" pitchFamily="34" charset="0"/>
                <a:cs typeface="Arial" panose="020B0604020202020204" pitchFamily="34" charset="0"/>
              </a:rPr>
              <a:t>Frequently Asked Questions</a:t>
            </a:r>
          </a:p>
        </p:txBody>
      </p:sp>
      <p:pic>
        <p:nvPicPr>
          <p:cNvPr id="6" name="Picture 5">
            <a:extLst>
              <a:ext uri="{FF2B5EF4-FFF2-40B4-BE49-F238E27FC236}">
                <a16:creationId xmlns:a16="http://schemas.microsoft.com/office/drawing/2014/main" id="{0DE1CF2C-F084-4B7E-BDF1-CBE5019D6ABB}"/>
              </a:ext>
            </a:extLst>
          </p:cNvPr>
          <p:cNvPicPr>
            <a:picLocks noChangeAspect="1"/>
          </p:cNvPicPr>
          <p:nvPr/>
        </p:nvPicPr>
        <p:blipFill>
          <a:blip r:embed="rId2"/>
          <a:stretch>
            <a:fillRect/>
          </a:stretch>
        </p:blipFill>
        <p:spPr>
          <a:xfrm>
            <a:off x="10303309" y="0"/>
            <a:ext cx="1807526" cy="572877"/>
          </a:xfrm>
          <a:prstGeom prst="rect">
            <a:avLst/>
          </a:prstGeom>
        </p:spPr>
      </p:pic>
      <p:sp>
        <p:nvSpPr>
          <p:cNvPr id="8" name="Rectangle 7">
            <a:extLst>
              <a:ext uri="{FF2B5EF4-FFF2-40B4-BE49-F238E27FC236}">
                <a16:creationId xmlns:a16="http://schemas.microsoft.com/office/drawing/2014/main" id="{5A0A574C-72C2-4E03-8D05-9DE5988FD6A4}"/>
              </a:ext>
            </a:extLst>
          </p:cNvPr>
          <p:cNvSpPr/>
          <p:nvPr/>
        </p:nvSpPr>
        <p:spPr>
          <a:xfrm>
            <a:off x="860612" y="1312493"/>
            <a:ext cx="7620000" cy="5078313"/>
          </a:xfrm>
          <a:prstGeom prst="rect">
            <a:avLst/>
          </a:prstGeom>
        </p:spPr>
        <p:txBody>
          <a:bodyPr wrap="square">
            <a:spAutoFit/>
          </a:bodyPr>
          <a:lstStyle/>
          <a:p>
            <a:pPr fontAlgn="base">
              <a:buFont typeface="Arial" panose="020B0604020202020204" pitchFamily="34" charset="0"/>
              <a:buChar char="•"/>
            </a:pPr>
            <a:r>
              <a:rPr lang="en-US" dirty="0">
                <a:solidFill>
                  <a:srgbClr val="000000"/>
                </a:solidFill>
              </a:rPr>
              <a:t>What is the Phonics Screening Check and how can I support my child?​</a:t>
            </a:r>
          </a:p>
          <a:p>
            <a:pPr fontAlgn="base"/>
            <a:r>
              <a:rPr lang="en-US" dirty="0">
                <a:solidFill>
                  <a:srgbClr val="000000"/>
                </a:solidFill>
              </a:rPr>
              <a:t>​</a:t>
            </a:r>
          </a:p>
          <a:p>
            <a:pPr fontAlgn="base">
              <a:buFont typeface="Arial" panose="020B0604020202020204" pitchFamily="34" charset="0"/>
              <a:buChar char="•"/>
            </a:pPr>
            <a:r>
              <a:rPr lang="en-US" dirty="0">
                <a:solidFill>
                  <a:srgbClr val="000000"/>
                </a:solidFill>
              </a:rPr>
              <a:t>How is learning in Year 1 different from Reception?​</a:t>
            </a:r>
          </a:p>
          <a:p>
            <a:pPr fontAlgn="base">
              <a:buFont typeface="Arial" panose="020B0604020202020204" pitchFamily="34" charset="0"/>
              <a:buChar char="•"/>
            </a:pPr>
            <a:endParaRPr lang="en-US" dirty="0">
              <a:solidFill>
                <a:srgbClr val="000000"/>
              </a:solidFill>
            </a:endParaRPr>
          </a:p>
          <a:p>
            <a:pPr fontAlgn="base">
              <a:buFont typeface="Arial" panose="020B0604020202020204" pitchFamily="34" charset="0"/>
              <a:buChar char="•"/>
            </a:pPr>
            <a:r>
              <a:rPr lang="en-US" dirty="0">
                <a:solidFill>
                  <a:srgbClr val="000000"/>
                </a:solidFill>
              </a:rPr>
              <a:t>What does </a:t>
            </a:r>
            <a:r>
              <a:rPr lang="en-US" dirty="0" err="1">
                <a:solidFill>
                  <a:srgbClr val="000000"/>
                </a:solidFill>
              </a:rPr>
              <a:t>Maths</a:t>
            </a:r>
            <a:r>
              <a:rPr lang="en-US" dirty="0">
                <a:solidFill>
                  <a:srgbClr val="000000"/>
                </a:solidFill>
              </a:rPr>
              <a:t> learning look like in Year 1?​</a:t>
            </a:r>
          </a:p>
          <a:p>
            <a:pPr fontAlgn="base">
              <a:buFont typeface="Arial" panose="020B0604020202020204" pitchFamily="34" charset="0"/>
              <a:buChar char="•"/>
            </a:pPr>
            <a:endParaRPr lang="en-US" dirty="0">
              <a:solidFill>
                <a:srgbClr val="000000"/>
              </a:solidFill>
            </a:endParaRPr>
          </a:p>
          <a:p>
            <a:pPr fontAlgn="base">
              <a:buFont typeface="Arial" panose="020B0604020202020204" pitchFamily="34" charset="0"/>
              <a:buChar char="•"/>
            </a:pPr>
            <a:r>
              <a:rPr lang="en-US" dirty="0">
                <a:solidFill>
                  <a:srgbClr val="000000"/>
                </a:solidFill>
              </a:rPr>
              <a:t>How can I support my child with their learning at home?​</a:t>
            </a:r>
          </a:p>
          <a:p>
            <a:pPr fontAlgn="base">
              <a:buFont typeface="Arial" panose="020B0604020202020204" pitchFamily="34" charset="0"/>
              <a:buChar char="•"/>
            </a:pPr>
            <a:endParaRPr lang="en-US" b="0" i="0" dirty="0">
              <a:solidFill>
                <a:srgbClr val="000000"/>
              </a:solidFill>
              <a:effectLst/>
            </a:endParaRPr>
          </a:p>
          <a:p>
            <a:pPr fontAlgn="base">
              <a:buFont typeface="Arial" panose="020B0604020202020204" pitchFamily="34" charset="0"/>
              <a:buChar char="•"/>
            </a:pPr>
            <a:endParaRPr lang="en-US" dirty="0">
              <a:solidFill>
                <a:srgbClr val="000000"/>
              </a:solidFill>
            </a:endParaRPr>
          </a:p>
          <a:p>
            <a:pPr fontAlgn="base">
              <a:buFont typeface="Arial" panose="020B0604020202020204" pitchFamily="34" charset="0"/>
              <a:buChar char="•"/>
            </a:pPr>
            <a:endParaRPr lang="en-US" b="0" i="0" dirty="0">
              <a:solidFill>
                <a:srgbClr val="000000"/>
              </a:solidFill>
              <a:effectLst/>
            </a:endParaRPr>
          </a:p>
          <a:p>
            <a:pPr fontAlgn="base">
              <a:buFont typeface="Arial" panose="020B0604020202020204" pitchFamily="34" charset="0"/>
              <a:buChar char="•"/>
            </a:pPr>
            <a:endParaRPr lang="en-US" dirty="0">
              <a:solidFill>
                <a:srgbClr val="000000"/>
              </a:solidFill>
            </a:endParaRPr>
          </a:p>
          <a:p>
            <a:pPr fontAlgn="base">
              <a:buFont typeface="Arial" panose="020B0604020202020204" pitchFamily="34" charset="0"/>
              <a:buChar char="•"/>
            </a:pPr>
            <a:endParaRPr lang="en-US" b="0" i="0" dirty="0">
              <a:solidFill>
                <a:srgbClr val="000000"/>
              </a:solidFill>
              <a:effectLst/>
            </a:endParaRPr>
          </a:p>
          <a:p>
            <a:pPr fontAlgn="base">
              <a:buFont typeface="Arial" panose="020B0604020202020204" pitchFamily="34" charset="0"/>
              <a:buChar char="•"/>
            </a:pPr>
            <a:r>
              <a:rPr lang="en-US" dirty="0">
                <a:solidFill>
                  <a:srgbClr val="000000"/>
                </a:solidFill>
              </a:rPr>
              <a:t>We would like to invite you into the classroom throughout the year!</a:t>
            </a:r>
          </a:p>
          <a:p>
            <a:pPr fontAlgn="base">
              <a:buFont typeface="Arial" panose="020B0604020202020204" pitchFamily="34" charset="0"/>
              <a:buChar char="•"/>
            </a:pPr>
            <a:endParaRPr lang="en-US" b="0" i="0" dirty="0">
              <a:solidFill>
                <a:srgbClr val="000000"/>
              </a:solidFill>
              <a:effectLst/>
            </a:endParaRPr>
          </a:p>
          <a:p>
            <a:pPr fontAlgn="base">
              <a:buFont typeface="Arial" panose="020B0604020202020204" pitchFamily="34" charset="0"/>
              <a:buChar char="•"/>
            </a:pPr>
            <a:r>
              <a:rPr lang="en-US" b="0" i="0" dirty="0">
                <a:solidFill>
                  <a:srgbClr val="000000"/>
                </a:solidFill>
                <a:effectLst/>
              </a:rPr>
              <a:t>Phonics stay and plays</a:t>
            </a:r>
          </a:p>
          <a:p>
            <a:pPr fontAlgn="base">
              <a:buFont typeface="Arial" panose="020B0604020202020204" pitchFamily="34" charset="0"/>
              <a:buChar char="•"/>
            </a:pPr>
            <a:r>
              <a:rPr lang="en-US" dirty="0">
                <a:solidFill>
                  <a:srgbClr val="000000"/>
                </a:solidFill>
              </a:rPr>
              <a:t>Reading sessions</a:t>
            </a:r>
          </a:p>
          <a:p>
            <a:pPr fontAlgn="base">
              <a:buFont typeface="Arial" panose="020B0604020202020204" pitchFamily="34" charset="0"/>
              <a:buChar char="•"/>
            </a:pPr>
            <a:endParaRPr lang="en-US" b="0" i="0" dirty="0">
              <a:solidFill>
                <a:srgbClr val="000000"/>
              </a:solidFill>
              <a:effectLst/>
            </a:endParaRPr>
          </a:p>
          <a:p>
            <a:pPr fontAlgn="base">
              <a:buFont typeface="Arial" panose="020B0604020202020204" pitchFamily="34" charset="0"/>
              <a:buChar char="•"/>
            </a:pPr>
            <a:r>
              <a:rPr lang="en-US" dirty="0">
                <a:solidFill>
                  <a:srgbClr val="000000"/>
                </a:solidFill>
              </a:rPr>
              <a:t>What would you like to get out of a visit? </a:t>
            </a:r>
            <a:endParaRPr lang="en-US" b="0" i="0" dirty="0">
              <a:solidFill>
                <a:srgbClr val="000000"/>
              </a:solidFill>
              <a:effectLst/>
            </a:endParaRPr>
          </a:p>
        </p:txBody>
      </p:sp>
    </p:spTree>
    <p:extLst>
      <p:ext uri="{BB962C8B-B14F-4D97-AF65-F5344CB8AC3E}">
        <p14:creationId xmlns:p14="http://schemas.microsoft.com/office/powerpoint/2010/main" val="3270117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7549" y="439989"/>
            <a:ext cx="9274630" cy="816430"/>
          </a:xfrm>
        </p:spPr>
        <p:txBody>
          <a:bodyPr>
            <a:normAutofit fontScale="90000"/>
          </a:bodyPr>
          <a:lstStyle/>
          <a:p>
            <a:pPr algn="l"/>
            <a:r>
              <a:rPr lang="en-GB">
                <a:latin typeface="Arial" panose="020B0604020202020204" pitchFamily="34" charset="0"/>
                <a:cs typeface="Arial" panose="020B0604020202020204" pitchFamily="34" charset="0"/>
              </a:rPr>
              <a:t>Data Checking</a:t>
            </a:r>
            <a:endParaRPr lang="en-US"/>
          </a:p>
        </p:txBody>
      </p:sp>
      <p:sp>
        <p:nvSpPr>
          <p:cNvPr id="5" name="Rectangle 4"/>
          <p:cNvSpPr/>
          <p:nvPr/>
        </p:nvSpPr>
        <p:spPr>
          <a:xfrm>
            <a:off x="731519" y="1602944"/>
            <a:ext cx="10071463" cy="338554"/>
          </a:xfrm>
          <a:prstGeom prst="rect">
            <a:avLst/>
          </a:prstGeom>
        </p:spPr>
        <p:txBody>
          <a:bodyPr wrap="square">
            <a:spAutoFit/>
          </a:bodyPr>
          <a:lstStyle/>
          <a:p>
            <a:pPr algn="just">
              <a:spcAft>
                <a:spcPts val="0"/>
              </a:spcAft>
            </a:pPr>
            <a:endParaRPr lang="en-GB" sz="1600">
              <a:effectLst/>
              <a:latin typeface="Arial" panose="020B0604020202020204" pitchFamily="34" charset="0"/>
              <a:ea typeface="Times New Roman" panose="02020603050405020304" pitchFamily="18" charset="0"/>
            </a:endParaRPr>
          </a:p>
        </p:txBody>
      </p:sp>
      <p:sp>
        <p:nvSpPr>
          <p:cNvPr id="3" name="Rectangle 2"/>
          <p:cNvSpPr/>
          <p:nvPr/>
        </p:nvSpPr>
        <p:spPr>
          <a:xfrm>
            <a:off x="731519" y="1602944"/>
            <a:ext cx="9454897" cy="4247317"/>
          </a:xfrm>
          <a:prstGeom prst="rect">
            <a:avLst/>
          </a:prstGeom>
        </p:spPr>
        <p:txBody>
          <a:bodyPr wrap="square" lIns="91440" tIns="45720" rIns="91440" bIns="45720" anchor="t">
            <a:spAutoFit/>
          </a:bodyPr>
          <a:lstStyle/>
          <a:p>
            <a:r>
              <a:rPr lang="en-GB" sz="2800" dirty="0"/>
              <a:t>Please check/update the details we hold for your child to ensure we have:</a:t>
            </a:r>
          </a:p>
          <a:p>
            <a:pPr marL="285750" lvl="0" indent="-285750">
              <a:buFont typeface="Arial" panose="020B0604020202020204" pitchFamily="34" charset="0"/>
              <a:buChar char="•"/>
            </a:pPr>
            <a:r>
              <a:rPr lang="en-GB" sz="2800" dirty="0"/>
              <a:t>At least 2 emergency contacts</a:t>
            </a:r>
          </a:p>
          <a:p>
            <a:pPr marL="285750" lvl="0" indent="-285750">
              <a:buFont typeface="Arial" panose="020B0604020202020204" pitchFamily="34" charset="0"/>
              <a:buChar char="•"/>
            </a:pPr>
            <a:r>
              <a:rPr lang="en-GB" sz="2800" dirty="0"/>
              <a:t>Current emails/ addresses</a:t>
            </a:r>
          </a:p>
          <a:p>
            <a:pPr marL="285750" lvl="0" indent="-285750">
              <a:buFont typeface="Arial" panose="020B0604020202020204" pitchFamily="34" charset="0"/>
              <a:buChar char="•"/>
            </a:pPr>
            <a:r>
              <a:rPr lang="en-GB" sz="2800" dirty="0"/>
              <a:t>Up to date medical information</a:t>
            </a:r>
          </a:p>
          <a:p>
            <a:pPr marL="285750" lvl="0" indent="-285750">
              <a:buFont typeface="Arial" panose="020B0604020202020204" pitchFamily="34" charset="0"/>
              <a:buChar char="•"/>
            </a:pPr>
            <a:r>
              <a:rPr lang="en-GB" sz="2800" dirty="0"/>
              <a:t>Any medication / information is up to date</a:t>
            </a:r>
          </a:p>
          <a:p>
            <a:pPr marL="285750" lvl="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You can do this by emailing the school office or updating details on the Arbor App.</a:t>
            </a:r>
          </a:p>
          <a:p>
            <a:endParaRPr lang="en-GB" dirty="0"/>
          </a:p>
        </p:txBody>
      </p:sp>
      <p:pic>
        <p:nvPicPr>
          <p:cNvPr id="7" name="Picture 6">
            <a:extLst>
              <a:ext uri="{FF2B5EF4-FFF2-40B4-BE49-F238E27FC236}">
                <a16:creationId xmlns:a16="http://schemas.microsoft.com/office/drawing/2014/main" id="{89B358E7-6A63-4D28-87EF-B197A617B661}"/>
              </a:ext>
            </a:extLst>
          </p:cNvPr>
          <p:cNvPicPr>
            <a:picLocks noChangeAspect="1"/>
          </p:cNvPicPr>
          <p:nvPr/>
        </p:nvPicPr>
        <p:blipFill>
          <a:blip r:embed="rId2"/>
          <a:stretch>
            <a:fillRect/>
          </a:stretch>
        </p:blipFill>
        <p:spPr>
          <a:xfrm>
            <a:off x="10303309" y="0"/>
            <a:ext cx="1807526" cy="572877"/>
          </a:xfrm>
          <a:prstGeom prst="rect">
            <a:avLst/>
          </a:prstGeom>
        </p:spPr>
      </p:pic>
      <p:pic>
        <p:nvPicPr>
          <p:cNvPr id="4" name="Picture 3" descr="A logo with text and colorful circles&#10;&#10;Description automatically generated">
            <a:extLst>
              <a:ext uri="{FF2B5EF4-FFF2-40B4-BE49-F238E27FC236}">
                <a16:creationId xmlns:a16="http://schemas.microsoft.com/office/drawing/2014/main" id="{DDEF2E9B-EDA2-2EA3-285D-9E6E4914B705}"/>
              </a:ext>
            </a:extLst>
          </p:cNvPr>
          <p:cNvPicPr>
            <a:picLocks noChangeAspect="1"/>
          </p:cNvPicPr>
          <p:nvPr/>
        </p:nvPicPr>
        <p:blipFill>
          <a:blip r:embed="rId3"/>
          <a:srcRect b="6316"/>
          <a:stretch/>
        </p:blipFill>
        <p:spPr>
          <a:xfrm>
            <a:off x="6863962" y="2423276"/>
            <a:ext cx="2857500" cy="1005724"/>
          </a:xfrm>
          <a:prstGeom prst="rect">
            <a:avLst/>
          </a:prstGeom>
        </p:spPr>
      </p:pic>
    </p:spTree>
    <p:extLst>
      <p:ext uri="{BB962C8B-B14F-4D97-AF65-F5344CB8AC3E}">
        <p14:creationId xmlns:p14="http://schemas.microsoft.com/office/powerpoint/2010/main" val="4085664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8281" y="346524"/>
            <a:ext cx="10644753" cy="909895"/>
          </a:xfrm>
        </p:spPr>
        <p:txBody>
          <a:bodyPr>
            <a:normAutofit fontScale="90000"/>
          </a:bodyPr>
          <a:lstStyle/>
          <a:p>
            <a:pPr algn="l"/>
            <a:r>
              <a:rPr lang="en-GB" dirty="0">
                <a:latin typeface="Arial" panose="020B0604020202020204" pitchFamily="34" charset="0"/>
                <a:cs typeface="Arial" panose="020B0604020202020204" pitchFamily="34" charset="0"/>
              </a:rPr>
              <a:t>Any Questions?</a:t>
            </a:r>
            <a:endParaRPr lang="en-GB" sz="4000" dirty="0">
              <a:latin typeface="Arial" panose="020B0604020202020204" pitchFamily="34" charset="0"/>
              <a:cs typeface="Arial" panose="020B0604020202020204" pitchFamily="34" charset="0"/>
            </a:endParaRPr>
          </a:p>
        </p:txBody>
      </p:sp>
      <p:sp>
        <p:nvSpPr>
          <p:cNvPr id="5" name="Rectangle 4"/>
          <p:cNvSpPr/>
          <p:nvPr/>
        </p:nvSpPr>
        <p:spPr>
          <a:xfrm>
            <a:off x="731519" y="1602944"/>
            <a:ext cx="10071463" cy="338554"/>
          </a:xfrm>
          <a:prstGeom prst="rect">
            <a:avLst/>
          </a:prstGeom>
        </p:spPr>
        <p:txBody>
          <a:bodyPr wrap="square">
            <a:spAutoFit/>
          </a:bodyPr>
          <a:lstStyle/>
          <a:p>
            <a:pPr algn="just">
              <a:spcAft>
                <a:spcPts val="0"/>
              </a:spcAft>
            </a:pPr>
            <a:endParaRPr lang="en-GB" sz="1600">
              <a:effectLst/>
              <a:latin typeface="Arial" panose="020B0604020202020204" pitchFamily="34" charset="0"/>
              <a:ea typeface="Times New Roman" panose="02020603050405020304" pitchFamily="18" charset="0"/>
            </a:endParaRPr>
          </a:p>
        </p:txBody>
      </p:sp>
      <p:sp>
        <p:nvSpPr>
          <p:cNvPr id="3" name="TextBox 2">
            <a:extLst>
              <a:ext uri="{FF2B5EF4-FFF2-40B4-BE49-F238E27FC236}">
                <a16:creationId xmlns:a16="http://schemas.microsoft.com/office/drawing/2014/main" id="{0A3E2F15-45AB-4544-9B84-1517980A9B0D}"/>
              </a:ext>
            </a:extLst>
          </p:cNvPr>
          <p:cNvSpPr txBox="1"/>
          <p:nvPr/>
        </p:nvSpPr>
        <p:spPr>
          <a:xfrm>
            <a:off x="731519" y="2274838"/>
            <a:ext cx="9845858" cy="2308324"/>
          </a:xfrm>
          <a:prstGeom prst="rect">
            <a:avLst/>
          </a:prstGeom>
          <a:noFill/>
        </p:spPr>
        <p:txBody>
          <a:bodyPr wrap="square" lIns="91440" tIns="45720" rIns="91440" bIns="45720" rtlCol="0" anchor="t">
            <a:spAutoFit/>
          </a:bodyPr>
          <a:lstStyle/>
          <a:p>
            <a:r>
              <a:rPr lang="en-GB" sz="2400" dirty="0"/>
              <a:t>School Email: </a:t>
            </a:r>
            <a:r>
              <a:rPr lang="en-GB" sz="2400" dirty="0">
                <a:hlinkClick r:id="rId2"/>
              </a:rPr>
              <a:t>manston.primary@manston.leeds.sch.uk</a:t>
            </a:r>
            <a:endParaRPr lang="en-GB" sz="2400" dirty="0"/>
          </a:p>
          <a:p>
            <a:endParaRPr lang="en-GB" sz="2400" dirty="0"/>
          </a:p>
          <a:p>
            <a:r>
              <a:rPr lang="en-GB" sz="2400" dirty="0"/>
              <a:t>Class teacher email: </a:t>
            </a:r>
            <a:r>
              <a:rPr lang="en-GB" sz="2400" dirty="0">
                <a:hlinkClick r:id="rId3"/>
              </a:rPr>
              <a:t>alex.finn@manston.leeds.sch.uk</a:t>
            </a:r>
            <a:endParaRPr lang="en-GB" sz="2400" dirty="0"/>
          </a:p>
          <a:p>
            <a:endParaRPr lang="en-GB" sz="2400" dirty="0"/>
          </a:p>
          <a:p>
            <a:r>
              <a:rPr lang="en-GB" sz="2400" dirty="0"/>
              <a:t>Do not hesitate to get in touch if you have any questions or need some support. </a:t>
            </a:r>
          </a:p>
        </p:txBody>
      </p:sp>
      <p:pic>
        <p:nvPicPr>
          <p:cNvPr id="6" name="Picture 5">
            <a:extLst>
              <a:ext uri="{FF2B5EF4-FFF2-40B4-BE49-F238E27FC236}">
                <a16:creationId xmlns:a16="http://schemas.microsoft.com/office/drawing/2014/main" id="{22DBAA4E-57BB-4620-9271-DB351FBB4EED}"/>
              </a:ext>
            </a:extLst>
          </p:cNvPr>
          <p:cNvPicPr>
            <a:picLocks noChangeAspect="1"/>
          </p:cNvPicPr>
          <p:nvPr/>
        </p:nvPicPr>
        <p:blipFill>
          <a:blip r:embed="rId4"/>
          <a:stretch>
            <a:fillRect/>
          </a:stretch>
        </p:blipFill>
        <p:spPr>
          <a:xfrm>
            <a:off x="10303309" y="0"/>
            <a:ext cx="1807526" cy="572877"/>
          </a:xfrm>
          <a:prstGeom prst="rect">
            <a:avLst/>
          </a:prstGeom>
        </p:spPr>
      </p:pic>
    </p:spTree>
    <p:extLst>
      <p:ext uri="{BB962C8B-B14F-4D97-AF65-F5344CB8AC3E}">
        <p14:creationId xmlns:p14="http://schemas.microsoft.com/office/powerpoint/2010/main" val="22184314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d6de035-965f-4c5c-b706-90b30598c892">
      <UserInfo>
        <DisplayName>James Clay</DisplayName>
        <AccountId>6</AccountId>
        <AccountType/>
      </UserInfo>
    </SharedWithUsers>
    <lcf76f155ced4ddcb4097134ff3c332f xmlns="d49c4a8b-676c-4bce-87e8-3cd21701efe0">
      <Terms xmlns="http://schemas.microsoft.com/office/infopath/2007/PartnerControls"/>
    </lcf76f155ced4ddcb4097134ff3c332f>
    <TaxCatchAll xmlns="1d6de035-965f-4c5c-b706-90b30598c892" xsi:nil="true"/>
    <_Flow_SignoffStatus xmlns="d49c4a8b-676c-4bce-87e8-3cd21701efe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23DF3BE99CC44DAE1014EFEC6E6CEF" ma:contentTypeVersion="20" ma:contentTypeDescription="Create a new document." ma:contentTypeScope="" ma:versionID="134cb407e629fa89ac5014b5d5bf8787">
  <xsd:schema xmlns:xsd="http://www.w3.org/2001/XMLSchema" xmlns:xs="http://www.w3.org/2001/XMLSchema" xmlns:p="http://schemas.microsoft.com/office/2006/metadata/properties" xmlns:ns2="d49c4a8b-676c-4bce-87e8-3cd21701efe0" xmlns:ns3="1d6de035-965f-4c5c-b706-90b30598c892" targetNamespace="http://schemas.microsoft.com/office/2006/metadata/properties" ma:root="true" ma:fieldsID="972d78d44afd394eb1e013a8992d42b4" ns2:_="" ns3:_="">
    <xsd:import namespace="d49c4a8b-676c-4bce-87e8-3cd21701efe0"/>
    <xsd:import namespace="1d6de035-965f-4c5c-b706-90b30598c89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_Flow_SignoffStatu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9c4a8b-676c-4bce-87e8-3cd21701ef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1276bf-0ae5-4bdd-9ac1-c5f221591d2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_Flow_SignoffStatus" ma:index="25" nillable="true" ma:displayName="Sign-off status" ma:internalName="Sign_x002d_off_x0020_status">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6de035-965f-4c5c-b706-90b30598c89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a4cdd48-ec8a-40d6-8809-41066a3af25e}" ma:internalName="TaxCatchAll" ma:showField="CatchAllData" ma:web="1d6de035-965f-4c5c-b706-90b30598c8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F5202F-1990-4DAC-843C-3CE0C33572D7}">
  <ds:schemaRefs>
    <ds:schemaRef ds:uri="http://purl.org/dc/elements/1.1/"/>
    <ds:schemaRef ds:uri="http://purl.org/dc/dcmitype/"/>
    <ds:schemaRef ds:uri="d2353568-a3ec-421b-b133-a9458093da96"/>
    <ds:schemaRef ds:uri="7d9c15fb-f872-42b9-99a7-6e130f0d963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terms/"/>
    <ds:schemaRef ds:uri="1d6de035-965f-4c5c-b706-90b30598c892"/>
    <ds:schemaRef ds:uri="d49c4a8b-676c-4bce-87e8-3cd21701efe0"/>
  </ds:schemaRefs>
</ds:datastoreItem>
</file>

<file path=customXml/itemProps2.xml><?xml version="1.0" encoding="utf-8"?>
<ds:datastoreItem xmlns:ds="http://schemas.openxmlformats.org/officeDocument/2006/customXml" ds:itemID="{389B762C-82E8-4614-9C73-D6B779B893D3}">
  <ds:schemaRefs>
    <ds:schemaRef ds:uri="http://schemas.microsoft.com/sharepoint/v3/contenttype/forms"/>
  </ds:schemaRefs>
</ds:datastoreItem>
</file>

<file path=customXml/itemProps3.xml><?xml version="1.0" encoding="utf-8"?>
<ds:datastoreItem xmlns:ds="http://schemas.openxmlformats.org/officeDocument/2006/customXml" ds:itemID="{43EC5AC1-DD3B-44EE-A022-138506EA72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9c4a8b-676c-4bce-87e8-3cd21701efe0"/>
    <ds:schemaRef ds:uri="1d6de035-965f-4c5c-b706-90b30598c8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4041</TotalTime>
  <Words>1331</Words>
  <Application>Microsoft Office PowerPoint</Application>
  <PresentationFormat>Widescreen</PresentationFormat>
  <Paragraphs>246</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Segoe UI</vt:lpstr>
      <vt:lpstr>Trebuchet MS</vt:lpstr>
      <vt:lpstr>Wingdings 3</vt:lpstr>
      <vt:lpstr>Facet</vt:lpstr>
      <vt:lpstr>Meet the teacher </vt:lpstr>
      <vt:lpstr>Staffing</vt:lpstr>
      <vt:lpstr>PowerPoint Presentation</vt:lpstr>
      <vt:lpstr>Inclusion Support Staff</vt:lpstr>
      <vt:lpstr>Inclusion Support Staff</vt:lpstr>
      <vt:lpstr>Child protection Staff</vt:lpstr>
      <vt:lpstr>Daily timings</vt:lpstr>
      <vt:lpstr>Timetable  *S&amp;WS- Sounds and Words Session</vt:lpstr>
      <vt:lpstr>Weekly Events</vt:lpstr>
      <vt:lpstr>Topics this term. </vt:lpstr>
      <vt:lpstr>Topics this term </vt:lpstr>
      <vt:lpstr>Homework</vt:lpstr>
      <vt:lpstr>Possible trips and events</vt:lpstr>
      <vt:lpstr>School Uniform</vt:lpstr>
      <vt:lpstr>Uniform</vt:lpstr>
      <vt:lpstr>Communication</vt:lpstr>
      <vt:lpstr>Home School Agreement </vt:lpstr>
      <vt:lpstr>Equipment</vt:lpstr>
      <vt:lpstr>Attendance.  </vt:lpstr>
      <vt:lpstr>PowerPoint Presentation</vt:lpstr>
      <vt:lpstr>Frequently Asked Questions</vt:lpstr>
      <vt:lpstr>Data Checking</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James Clay</dc:creator>
  <cp:lastModifiedBy>Holly Wiles</cp:lastModifiedBy>
  <cp:revision>200</cp:revision>
  <dcterms:created xsi:type="dcterms:W3CDTF">2019-09-23T16:21:40Z</dcterms:created>
  <dcterms:modified xsi:type="dcterms:W3CDTF">2026-09-14T09:43:11Z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0x0101007323DF3BE99CC44DAE1014EFEC6E6CEF</vt:lpwstr>
  </property>
  <property fmtid="{D5CDD505-2E9C-101B-9397-08002B2CF9AE}" pid="3" name="MediaServiceImageTags">
    <vt:lpwstr/>
  </property>
</Properties>
</file>