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4"/>
  </p:sldMasterIdLst>
  <p:sldIdLst>
    <p:sldId id="256" r:id="rId5"/>
    <p:sldId id="283" r:id="rId6"/>
    <p:sldId id="305" r:id="rId7"/>
    <p:sldId id="306" r:id="rId8"/>
    <p:sldId id="286" r:id="rId9"/>
    <p:sldId id="269" r:id="rId10"/>
    <p:sldId id="267" r:id="rId11"/>
    <p:sldId id="258" r:id="rId12"/>
    <p:sldId id="275" r:id="rId13"/>
    <p:sldId id="295" r:id="rId14"/>
    <p:sldId id="284" r:id="rId15"/>
    <p:sldId id="263" r:id="rId16"/>
    <p:sldId id="296" r:id="rId17"/>
    <p:sldId id="262" r:id="rId18"/>
    <p:sldId id="282" r:id="rId19"/>
    <p:sldId id="303" r:id="rId20"/>
    <p:sldId id="293" r:id="rId21"/>
    <p:sldId id="288" r:id="rId22"/>
    <p:sldId id="287" r:id="rId23"/>
    <p:sldId id="280" r:id="rId24"/>
    <p:sldId id="297" r:id="rId25"/>
    <p:sldId id="265" r:id="rId26"/>
    <p:sldId id="266" r:id="rId27"/>
    <p:sldId id="264"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3236392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611984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204866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5A8C1A-D6E8-4EE0-9823-B16214233CA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3904411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5A8C1A-D6E8-4EE0-9823-B16214233CA4}" type="datetimeFigureOut">
              <a:rPr lang="en-GB" smtClean="0"/>
              <a:t>14/09/2026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1854567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5A8C1A-D6E8-4EE0-9823-B16214233CA4}" type="datetimeFigureOut">
              <a:rPr lang="en-GB" smtClean="0"/>
              <a:t>14/09/2026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3485091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5A8C1A-D6E8-4EE0-9823-B16214233CA4}" type="datetimeFigureOut">
              <a:rPr lang="en-GB" smtClean="0"/>
              <a:t>14/09/2026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1452566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55A8C1A-D6E8-4EE0-9823-B16214233CA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540023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92C77A-4C92-4F8D-AAF8-51BBCCA12D6A}" type="slidenum">
              <a:rPr lang="en-GB" smtClean="0"/>
              <a:t>‹#›</a:t>
            </a:fld>
            <a:endParaRPr lang="en-GB"/>
          </a:p>
        </p:txBody>
      </p:sp>
      <p:sp>
        <p:nvSpPr>
          <p:cNvPr id="5" name="Date Placeholder 4"/>
          <p:cNvSpPr>
            <a:spLocks noGrp="1"/>
          </p:cNvSpPr>
          <p:nvPr>
            <p:ph type="dt" sz="half" idx="10"/>
          </p:nvPr>
        </p:nvSpPr>
        <p:spPr/>
        <p:txBody>
          <a:bodyPr/>
          <a:lstStyle/>
          <a:p>
            <a:fld id="{C55A8C1A-D6E8-4EE0-9823-B16214233CA4}" type="datetimeFigureOut">
              <a:rPr lang="en-GB" smtClean="0"/>
              <a:t>14/09/2026</a:t>
            </a:fld>
            <a:endParaRPr lang="en-GB"/>
          </a:p>
        </p:txBody>
      </p:sp>
    </p:spTree>
    <p:extLst>
      <p:ext uri="{BB962C8B-B14F-4D97-AF65-F5344CB8AC3E}">
        <p14:creationId xmlns:p14="http://schemas.microsoft.com/office/powerpoint/2010/main" val="3550482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241625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22182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1123107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29999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284892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3325103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257723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55A8C1A-D6E8-4EE0-9823-B16214233CA4}" type="datetimeFigureOut">
              <a:rPr lang="en-GB" smtClean="0"/>
              <a:t>14/09/2026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D92C77A-4C92-4F8D-AAF8-51BBCCA12D6A}" type="slidenum">
              <a:rPr lang="en-GB" smtClean="0"/>
              <a:t>‹#›</a:t>
            </a:fld>
            <a:endParaRPr lang="en-GB"/>
          </a:p>
        </p:txBody>
      </p:sp>
    </p:spTree>
    <p:extLst>
      <p:ext uri="{BB962C8B-B14F-4D97-AF65-F5344CB8AC3E}">
        <p14:creationId xmlns:p14="http://schemas.microsoft.com/office/powerpoint/2010/main" val="178733440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www.nnparenttoolkit.org.uk/information-for-parents/"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www.theschoolrun.com/"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www.manstonprimary.co.uk/page/?title=Uniform&amp;pid=17" TargetMode="External"/><Relationship Id="rId2" Type="http://schemas.openxmlformats.org/officeDocument/2006/relationships/hyperlink" Target="https://www.uniwears.co.uk/info@uniwears.co.uk"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hyperlink" Target="mailto:manston.primar@Manston.leeds.sch.uk" TargetMode="External"/><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hyperlink" Target="mailto:no-reply@mail.arbor-education.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mailto:Olivia.evans@manston.leeds.sch.uk" TargetMode="External"/><Relationship Id="rId2" Type="http://schemas.openxmlformats.org/officeDocument/2006/relationships/hyperlink" Target="mailto:manston.primary@manston/leeds/sch.uk" TargetMode="External"/><Relationship Id="rId1" Type="http://schemas.openxmlformats.org/officeDocument/2006/relationships/slideLayout" Target="../slideLayouts/slideLayout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2372" y="2039639"/>
            <a:ext cx="4980373" cy="884329"/>
          </a:xfrm>
        </p:spPr>
        <p:txBody>
          <a:bodyPr>
            <a:normAutofit fontScale="90000"/>
          </a:bodyPr>
          <a:lstStyle/>
          <a:p>
            <a:r>
              <a:rPr lang="en-GB" dirty="0">
                <a:latin typeface="Arial" panose="020B0604020202020204" pitchFamily="34" charset="0"/>
                <a:cs typeface="Arial" panose="020B0604020202020204" pitchFamily="34" charset="0"/>
              </a:rPr>
              <a:t>Meet the teacher </a:t>
            </a:r>
          </a:p>
        </p:txBody>
      </p:sp>
      <p:sp>
        <p:nvSpPr>
          <p:cNvPr id="5" name="Subtitle 4">
            <a:extLst>
              <a:ext uri="{FF2B5EF4-FFF2-40B4-BE49-F238E27FC236}">
                <a16:creationId xmlns:a16="http://schemas.microsoft.com/office/drawing/2014/main" id="{19C25204-0C50-4A25-A631-7F30FED99C53}"/>
              </a:ext>
            </a:extLst>
          </p:cNvPr>
          <p:cNvSpPr>
            <a:spLocks noGrp="1"/>
          </p:cNvSpPr>
          <p:nvPr>
            <p:ph type="subTitle" idx="1"/>
          </p:nvPr>
        </p:nvSpPr>
        <p:spPr>
          <a:xfrm>
            <a:off x="1124505" y="2768929"/>
            <a:ext cx="4604551" cy="1021836"/>
          </a:xfrm>
        </p:spPr>
        <p:txBody>
          <a:bodyPr>
            <a:normAutofit/>
          </a:bodyPr>
          <a:lstStyle/>
          <a:p>
            <a:pPr algn="l"/>
            <a:r>
              <a:rPr lang="en-GB" sz="3200" dirty="0"/>
              <a:t>September 2026</a:t>
            </a:r>
          </a:p>
        </p:txBody>
      </p:sp>
      <p:pic>
        <p:nvPicPr>
          <p:cNvPr id="6" name="Picture 5">
            <a:extLst>
              <a:ext uri="{FF2B5EF4-FFF2-40B4-BE49-F238E27FC236}">
                <a16:creationId xmlns:a16="http://schemas.microsoft.com/office/drawing/2014/main" id="{21E2681D-09FA-4B3A-A926-286BA83CE4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2372" y="0"/>
            <a:ext cx="2565109" cy="701375"/>
          </a:xfrm>
          <a:prstGeom prst="rect">
            <a:avLst/>
          </a:prstGeom>
        </p:spPr>
      </p:pic>
    </p:spTree>
    <p:extLst>
      <p:ext uri="{BB962C8B-B14F-4D97-AF65-F5344CB8AC3E}">
        <p14:creationId xmlns:p14="http://schemas.microsoft.com/office/powerpoint/2010/main" val="2741429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344" y="293453"/>
            <a:ext cx="8791575" cy="884329"/>
          </a:xfrm>
        </p:spPr>
        <p:txBody>
          <a:bodyPr/>
          <a:lstStyle/>
          <a:p>
            <a:pPr algn="l"/>
            <a:r>
              <a:rPr lang="en-GB" dirty="0">
                <a:latin typeface="Arial" panose="020B0604020202020204" pitchFamily="34" charset="0"/>
                <a:cs typeface="Arial" panose="020B0604020202020204" pitchFamily="34" charset="0"/>
              </a:rPr>
              <a:t>Staffing</a:t>
            </a:r>
          </a:p>
        </p:txBody>
      </p:sp>
      <p:sp>
        <p:nvSpPr>
          <p:cNvPr id="3" name="Subtitle 2"/>
          <p:cNvSpPr>
            <a:spLocks noGrp="1"/>
          </p:cNvSpPr>
          <p:nvPr>
            <p:ph type="subTitle" idx="1"/>
          </p:nvPr>
        </p:nvSpPr>
        <p:spPr>
          <a:xfrm>
            <a:off x="838343" y="1048160"/>
            <a:ext cx="8791575" cy="792783"/>
          </a:xfrm>
        </p:spPr>
        <p:txBody>
          <a:bodyPr>
            <a:normAutofit/>
          </a:bodyPr>
          <a:lstStyle/>
          <a:p>
            <a:pPr algn="l"/>
            <a:r>
              <a:rPr lang="en-GB" sz="3600" dirty="0"/>
              <a:t>Year 2 – 2023-24</a:t>
            </a:r>
          </a:p>
        </p:txBody>
      </p:sp>
      <p:pic>
        <p:nvPicPr>
          <p:cNvPr id="4" name="Picture 3">
            <a:extLst>
              <a:ext uri="{FF2B5EF4-FFF2-40B4-BE49-F238E27FC236}">
                <a16:creationId xmlns:a16="http://schemas.microsoft.com/office/drawing/2014/main" id="{DF89BE1E-A1CE-4510-A813-B9E1F3E0BC72}"/>
              </a:ext>
            </a:extLst>
          </p:cNvPr>
          <p:cNvPicPr>
            <a:picLocks noChangeAspect="1"/>
          </p:cNvPicPr>
          <p:nvPr/>
        </p:nvPicPr>
        <p:blipFill>
          <a:blip r:embed="rId2"/>
          <a:stretch>
            <a:fillRect/>
          </a:stretch>
        </p:blipFill>
        <p:spPr>
          <a:xfrm>
            <a:off x="9838944" y="136903"/>
            <a:ext cx="2221757" cy="501132"/>
          </a:xfrm>
          <a:prstGeom prst="rect">
            <a:avLst/>
          </a:prstGeom>
        </p:spPr>
      </p:pic>
      <p:sp>
        <p:nvSpPr>
          <p:cNvPr id="6" name="Rectangle 5">
            <a:extLst>
              <a:ext uri="{FF2B5EF4-FFF2-40B4-BE49-F238E27FC236}">
                <a16:creationId xmlns:a16="http://schemas.microsoft.com/office/drawing/2014/main" id="{432EF2AC-DEFA-40D4-83A3-16B303FE3981}"/>
              </a:ext>
            </a:extLst>
          </p:cNvPr>
          <p:cNvSpPr/>
          <p:nvPr/>
        </p:nvSpPr>
        <p:spPr>
          <a:xfrm>
            <a:off x="6962894" y="5103626"/>
            <a:ext cx="2584510" cy="830997"/>
          </a:xfrm>
          <a:prstGeom prst="rect">
            <a:avLst/>
          </a:prstGeom>
        </p:spPr>
        <p:txBody>
          <a:bodyPr wrap="square">
            <a:spAutoFit/>
          </a:bodyPr>
          <a:lstStyle/>
          <a:p>
            <a:r>
              <a:rPr lang="en-GB" sz="2400" b="1" dirty="0"/>
              <a:t>  Miss </a:t>
            </a:r>
            <a:r>
              <a:rPr lang="en-GB" sz="2400" b="1" dirty="0" err="1"/>
              <a:t>Oddy</a:t>
            </a:r>
            <a:endParaRPr lang="en-GB" sz="2400" b="1" dirty="0"/>
          </a:p>
          <a:p>
            <a:r>
              <a:rPr lang="en-GB" sz="2400" b="1" dirty="0"/>
              <a:t>  LSA Wednesday</a:t>
            </a:r>
            <a:endParaRPr lang="en-GB" sz="2400" dirty="0"/>
          </a:p>
        </p:txBody>
      </p:sp>
      <p:sp>
        <p:nvSpPr>
          <p:cNvPr id="9" name="Rectangle 8">
            <a:extLst>
              <a:ext uri="{FF2B5EF4-FFF2-40B4-BE49-F238E27FC236}">
                <a16:creationId xmlns:a16="http://schemas.microsoft.com/office/drawing/2014/main" id="{6CB81FCA-B915-403C-8AE5-E7AB4E3E4BB0}"/>
              </a:ext>
            </a:extLst>
          </p:cNvPr>
          <p:cNvSpPr/>
          <p:nvPr/>
        </p:nvSpPr>
        <p:spPr>
          <a:xfrm>
            <a:off x="4955044" y="4934405"/>
            <a:ext cx="2031325" cy="1938992"/>
          </a:xfrm>
          <a:prstGeom prst="rect">
            <a:avLst/>
          </a:prstGeom>
        </p:spPr>
        <p:txBody>
          <a:bodyPr wrap="square">
            <a:spAutoFit/>
          </a:bodyPr>
          <a:lstStyle/>
          <a:p>
            <a:r>
              <a:rPr lang="en-GB" sz="2400" b="1" dirty="0"/>
              <a:t>Mrs Lamb</a:t>
            </a:r>
          </a:p>
          <a:p>
            <a:r>
              <a:rPr lang="en-GB" sz="2400" b="1" dirty="0"/>
              <a:t>LSA Monday, Tuesday, Thursday &amp; Friday	</a:t>
            </a:r>
            <a:endParaRPr lang="en-GB" sz="2400" dirty="0"/>
          </a:p>
        </p:txBody>
      </p:sp>
      <p:sp>
        <p:nvSpPr>
          <p:cNvPr id="11" name="Rectangle 10">
            <a:extLst>
              <a:ext uri="{FF2B5EF4-FFF2-40B4-BE49-F238E27FC236}">
                <a16:creationId xmlns:a16="http://schemas.microsoft.com/office/drawing/2014/main" id="{201FE9B4-E949-403D-90B0-B44C65E071E7}"/>
              </a:ext>
            </a:extLst>
          </p:cNvPr>
          <p:cNvSpPr/>
          <p:nvPr/>
        </p:nvSpPr>
        <p:spPr>
          <a:xfrm>
            <a:off x="2809854" y="5118346"/>
            <a:ext cx="2031325" cy="1569660"/>
          </a:xfrm>
          <a:prstGeom prst="rect">
            <a:avLst/>
          </a:prstGeom>
        </p:spPr>
        <p:txBody>
          <a:bodyPr wrap="square" lIns="91440" tIns="45720" rIns="91440" bIns="45720" anchor="t">
            <a:spAutoFit/>
          </a:bodyPr>
          <a:lstStyle/>
          <a:p>
            <a:r>
              <a:rPr lang="en-GB" sz="2400" b="1" dirty="0"/>
              <a:t>Mrs Dutton-Waugh</a:t>
            </a:r>
          </a:p>
          <a:p>
            <a:r>
              <a:rPr lang="en-GB" sz="2400" b="1" dirty="0"/>
              <a:t>Teacher on Monday PM </a:t>
            </a:r>
            <a:endParaRPr lang="en-GB" sz="2400" dirty="0"/>
          </a:p>
        </p:txBody>
      </p:sp>
      <p:sp>
        <p:nvSpPr>
          <p:cNvPr id="12" name="Rectangle 11">
            <a:extLst>
              <a:ext uri="{FF2B5EF4-FFF2-40B4-BE49-F238E27FC236}">
                <a16:creationId xmlns:a16="http://schemas.microsoft.com/office/drawing/2014/main" id="{E08A8811-B780-44BD-A5F8-F240C52406B3}"/>
              </a:ext>
            </a:extLst>
          </p:cNvPr>
          <p:cNvSpPr/>
          <p:nvPr/>
        </p:nvSpPr>
        <p:spPr>
          <a:xfrm>
            <a:off x="504130" y="5209675"/>
            <a:ext cx="2203032" cy="1200329"/>
          </a:xfrm>
          <a:prstGeom prst="rect">
            <a:avLst/>
          </a:prstGeom>
        </p:spPr>
        <p:txBody>
          <a:bodyPr wrap="square" lIns="91440" tIns="45720" rIns="91440" bIns="45720" anchor="t">
            <a:spAutoFit/>
          </a:bodyPr>
          <a:lstStyle/>
          <a:p>
            <a:r>
              <a:rPr lang="en-GB" sz="2400" b="1" dirty="0"/>
              <a:t>Mrs Jennings</a:t>
            </a:r>
          </a:p>
          <a:p>
            <a:r>
              <a:rPr lang="en-GB" sz="2400" b="1" dirty="0"/>
              <a:t>Teacher	          	    	    </a:t>
            </a:r>
          </a:p>
        </p:txBody>
      </p:sp>
      <p:pic>
        <p:nvPicPr>
          <p:cNvPr id="14" name="Picture 13">
            <a:extLst>
              <a:ext uri="{FF2B5EF4-FFF2-40B4-BE49-F238E27FC236}">
                <a16:creationId xmlns:a16="http://schemas.microsoft.com/office/drawing/2014/main" id="{B71829FD-5D28-4565-925D-914E259A083D}"/>
              </a:ext>
            </a:extLst>
          </p:cNvPr>
          <p:cNvPicPr>
            <a:picLocks noChangeAspect="1"/>
          </p:cNvPicPr>
          <p:nvPr/>
        </p:nvPicPr>
        <p:blipFill>
          <a:blip r:embed="rId3"/>
          <a:stretch>
            <a:fillRect/>
          </a:stretch>
        </p:blipFill>
        <p:spPr>
          <a:xfrm>
            <a:off x="7337007" y="2277374"/>
            <a:ext cx="1647760" cy="2648310"/>
          </a:xfrm>
          <a:prstGeom prst="rect">
            <a:avLst/>
          </a:prstGeom>
        </p:spPr>
      </p:pic>
      <p:pic>
        <p:nvPicPr>
          <p:cNvPr id="8" name="Picture 7">
            <a:extLst>
              <a:ext uri="{FF2B5EF4-FFF2-40B4-BE49-F238E27FC236}">
                <a16:creationId xmlns:a16="http://schemas.microsoft.com/office/drawing/2014/main" id="{E6AC43F2-E3CB-46BC-8833-02E2CDE72F43}"/>
              </a:ext>
            </a:extLst>
          </p:cNvPr>
          <p:cNvPicPr>
            <a:picLocks noChangeAspect="1"/>
          </p:cNvPicPr>
          <p:nvPr/>
        </p:nvPicPr>
        <p:blipFill>
          <a:blip r:embed="rId4"/>
          <a:stretch>
            <a:fillRect/>
          </a:stretch>
        </p:blipFill>
        <p:spPr>
          <a:xfrm>
            <a:off x="4841179" y="2144378"/>
            <a:ext cx="1927315" cy="2761861"/>
          </a:xfrm>
          <a:prstGeom prst="rect">
            <a:avLst/>
          </a:prstGeom>
        </p:spPr>
      </p:pic>
      <p:pic>
        <p:nvPicPr>
          <p:cNvPr id="15" name="Picture 14">
            <a:extLst>
              <a:ext uri="{FF2B5EF4-FFF2-40B4-BE49-F238E27FC236}">
                <a16:creationId xmlns:a16="http://schemas.microsoft.com/office/drawing/2014/main" id="{AE0FAAD8-4AAA-45FB-9F4B-2A511B9C27F5}"/>
              </a:ext>
            </a:extLst>
          </p:cNvPr>
          <p:cNvPicPr>
            <a:picLocks noChangeAspect="1"/>
          </p:cNvPicPr>
          <p:nvPr/>
        </p:nvPicPr>
        <p:blipFill>
          <a:blip r:embed="rId5"/>
          <a:stretch>
            <a:fillRect/>
          </a:stretch>
        </p:blipFill>
        <p:spPr>
          <a:xfrm>
            <a:off x="466694" y="2395343"/>
            <a:ext cx="1927315" cy="2816255"/>
          </a:xfrm>
          <a:prstGeom prst="rect">
            <a:avLst/>
          </a:prstGeom>
        </p:spPr>
      </p:pic>
      <p:pic>
        <p:nvPicPr>
          <p:cNvPr id="7" name="Picture 6">
            <a:extLst>
              <a:ext uri="{FF2B5EF4-FFF2-40B4-BE49-F238E27FC236}">
                <a16:creationId xmlns:a16="http://schemas.microsoft.com/office/drawing/2014/main" id="{0229410B-687E-4C45-B9DE-4271C6A30BA1}"/>
              </a:ext>
            </a:extLst>
          </p:cNvPr>
          <p:cNvPicPr>
            <a:picLocks noChangeAspect="1"/>
          </p:cNvPicPr>
          <p:nvPr/>
        </p:nvPicPr>
        <p:blipFill>
          <a:blip r:embed="rId6"/>
          <a:stretch>
            <a:fillRect/>
          </a:stretch>
        </p:blipFill>
        <p:spPr>
          <a:xfrm>
            <a:off x="2499377" y="2595650"/>
            <a:ext cx="2284870" cy="2382900"/>
          </a:xfrm>
          <a:prstGeom prst="rect">
            <a:avLst/>
          </a:prstGeom>
        </p:spPr>
      </p:pic>
    </p:spTree>
    <p:extLst>
      <p:ext uri="{BB962C8B-B14F-4D97-AF65-F5344CB8AC3E}">
        <p14:creationId xmlns:p14="http://schemas.microsoft.com/office/powerpoint/2010/main" val="3739567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B5489-382F-D68B-985C-A215A7C5E7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DDD9EF-1363-1E88-07B1-667EFD5A4E1F}"/>
              </a:ext>
            </a:extLst>
          </p:cNvPr>
          <p:cNvSpPr>
            <a:spLocks noGrp="1"/>
          </p:cNvSpPr>
          <p:nvPr>
            <p:ph type="ctrTitle"/>
          </p:nvPr>
        </p:nvSpPr>
        <p:spPr>
          <a:xfrm>
            <a:off x="838344" y="293453"/>
            <a:ext cx="8791575" cy="884329"/>
          </a:xfrm>
        </p:spPr>
        <p:txBody>
          <a:bodyPr/>
          <a:lstStyle/>
          <a:p>
            <a:pPr algn="l"/>
            <a:r>
              <a:rPr lang="en-GB">
                <a:latin typeface="Arial"/>
                <a:cs typeface="Arial"/>
              </a:rPr>
              <a:t>Inclusion Staff</a:t>
            </a:r>
            <a:endParaRPr lang="en-GB">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D67E3F1A-C45C-F307-3D13-7005C0135005}"/>
              </a:ext>
            </a:extLst>
          </p:cNvPr>
          <p:cNvSpPr>
            <a:spLocks noGrp="1"/>
          </p:cNvSpPr>
          <p:nvPr>
            <p:ph type="subTitle" idx="1"/>
          </p:nvPr>
        </p:nvSpPr>
        <p:spPr>
          <a:xfrm>
            <a:off x="838343" y="1048160"/>
            <a:ext cx="8791575" cy="792783"/>
          </a:xfrm>
        </p:spPr>
        <p:txBody>
          <a:bodyPr>
            <a:normAutofit/>
          </a:bodyPr>
          <a:lstStyle/>
          <a:p>
            <a:pPr algn="l"/>
            <a:r>
              <a:rPr lang="en-GB" sz="3600"/>
              <a:t>2026-27</a:t>
            </a:r>
          </a:p>
        </p:txBody>
      </p:sp>
      <p:pic>
        <p:nvPicPr>
          <p:cNvPr id="4" name="Picture 3">
            <a:extLst>
              <a:ext uri="{FF2B5EF4-FFF2-40B4-BE49-F238E27FC236}">
                <a16:creationId xmlns:a16="http://schemas.microsoft.com/office/drawing/2014/main" id="{938328EB-8DEE-11EB-2534-39225DC0F257}"/>
              </a:ext>
            </a:extLst>
          </p:cNvPr>
          <p:cNvPicPr>
            <a:picLocks noChangeAspect="1"/>
          </p:cNvPicPr>
          <p:nvPr/>
        </p:nvPicPr>
        <p:blipFill>
          <a:blip r:embed="rId2"/>
          <a:stretch>
            <a:fillRect/>
          </a:stretch>
        </p:blipFill>
        <p:spPr>
          <a:xfrm>
            <a:off x="9838944" y="136903"/>
            <a:ext cx="2221757" cy="501132"/>
          </a:xfrm>
          <a:prstGeom prst="rect">
            <a:avLst/>
          </a:prstGeom>
        </p:spPr>
      </p:pic>
      <p:sp>
        <p:nvSpPr>
          <p:cNvPr id="11" name="Content Placeholder 2">
            <a:extLst>
              <a:ext uri="{FF2B5EF4-FFF2-40B4-BE49-F238E27FC236}">
                <a16:creationId xmlns:a16="http://schemas.microsoft.com/office/drawing/2014/main" id="{0AA7D1B6-CEFC-4E93-A6D6-00E957D8724C}"/>
              </a:ext>
            </a:extLst>
          </p:cNvPr>
          <p:cNvSpPr txBox="1">
            <a:spLocks/>
          </p:cNvSpPr>
          <p:nvPr/>
        </p:nvSpPr>
        <p:spPr>
          <a:xfrm>
            <a:off x="5517571" y="5318386"/>
            <a:ext cx="3711504" cy="1246161"/>
          </a:xfrm>
          <a:prstGeom prst="rect">
            <a:avLst/>
          </a:prstGeom>
          <a:ln w="19050" cap="rnd" cmpd="sng" algn="ctr">
            <a:solidFill>
              <a:schemeClr val="bg1"/>
            </a:solidFill>
            <a:prstDash val="solid"/>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lnSpcReduction="1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en-GB" sz="2400">
                <a:solidFill>
                  <a:schemeClr val="tx1">
                    <a:lumMod val="75000"/>
                    <a:lumOff val="25000"/>
                  </a:schemeClr>
                </a:solidFill>
              </a:rPr>
              <a:t>Kirsty Thorpe</a:t>
            </a:r>
          </a:p>
          <a:p>
            <a:pPr algn="ctr"/>
            <a:r>
              <a:rPr lang="en-GB" sz="2400">
                <a:solidFill>
                  <a:schemeClr val="tx1">
                    <a:lumMod val="75000"/>
                    <a:lumOff val="25000"/>
                  </a:schemeClr>
                </a:solidFill>
              </a:rPr>
              <a:t>Safeguarding and Welfare Officer</a:t>
            </a:r>
          </a:p>
        </p:txBody>
      </p:sp>
      <p:sp>
        <p:nvSpPr>
          <p:cNvPr id="13" name="Content Placeholder 2">
            <a:extLst>
              <a:ext uri="{FF2B5EF4-FFF2-40B4-BE49-F238E27FC236}">
                <a16:creationId xmlns:a16="http://schemas.microsoft.com/office/drawing/2014/main" id="{7319832E-6EB1-448E-8F72-0ECE458789A1}"/>
              </a:ext>
            </a:extLst>
          </p:cNvPr>
          <p:cNvSpPr txBox="1">
            <a:spLocks/>
          </p:cNvSpPr>
          <p:nvPr/>
        </p:nvSpPr>
        <p:spPr>
          <a:xfrm>
            <a:off x="1837976" y="5246724"/>
            <a:ext cx="2904780" cy="1305022"/>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n-GB" sz="2400"/>
              <a:t>Elisabeth Porter</a:t>
            </a:r>
          </a:p>
          <a:p>
            <a:pPr marL="0" indent="0" algn="ctr">
              <a:buFont typeface="Wingdings 3" charset="2"/>
              <a:buNone/>
            </a:pPr>
            <a:r>
              <a:rPr lang="en-GB" sz="2400"/>
              <a:t>SENDCo</a:t>
            </a:r>
          </a:p>
          <a:p>
            <a:pPr marL="0" indent="0" algn="ctr">
              <a:buNone/>
            </a:pPr>
            <a:endParaRPr lang="en-GB" sz="1600" i="1"/>
          </a:p>
        </p:txBody>
      </p:sp>
      <p:pic>
        <p:nvPicPr>
          <p:cNvPr id="14" name="Picture 13" descr="A person with blonde hair smiling&#10;&#10;AI-generated content may be incorrect.">
            <a:extLst>
              <a:ext uri="{FF2B5EF4-FFF2-40B4-BE49-F238E27FC236}">
                <a16:creationId xmlns:a16="http://schemas.microsoft.com/office/drawing/2014/main" id="{895AD92B-ED09-40B7-B515-C68CB3E36AF5}"/>
              </a:ext>
            </a:extLst>
          </p:cNvPr>
          <p:cNvPicPr>
            <a:picLocks noChangeAspect="1"/>
          </p:cNvPicPr>
          <p:nvPr/>
        </p:nvPicPr>
        <p:blipFill>
          <a:blip r:embed="rId3"/>
          <a:srcRect b="467"/>
          <a:stretch>
            <a:fillRect/>
          </a:stretch>
        </p:blipFill>
        <p:spPr>
          <a:xfrm>
            <a:off x="1943920" y="2101183"/>
            <a:ext cx="2692891" cy="3145541"/>
          </a:xfrm>
          <a:prstGeom prst="rect">
            <a:avLst/>
          </a:prstGeom>
        </p:spPr>
      </p:pic>
      <p:pic>
        <p:nvPicPr>
          <p:cNvPr id="16" name="Picture 15" descr="A person with blonde hair wearing glasses&#10;&#10;AI-generated content may be incorrect.">
            <a:extLst>
              <a:ext uri="{FF2B5EF4-FFF2-40B4-BE49-F238E27FC236}">
                <a16:creationId xmlns:a16="http://schemas.microsoft.com/office/drawing/2014/main" id="{71308811-0DEF-4BE4-AA73-6D6593E97D5C}"/>
              </a:ext>
            </a:extLst>
          </p:cNvPr>
          <p:cNvPicPr>
            <a:picLocks noChangeAspect="1"/>
          </p:cNvPicPr>
          <p:nvPr/>
        </p:nvPicPr>
        <p:blipFill>
          <a:blip r:embed="rId4"/>
          <a:stretch>
            <a:fillRect/>
          </a:stretch>
        </p:blipFill>
        <p:spPr>
          <a:xfrm>
            <a:off x="5999924" y="1590114"/>
            <a:ext cx="2519082" cy="3677771"/>
          </a:xfrm>
          <a:prstGeom prst="rect">
            <a:avLst/>
          </a:prstGeom>
        </p:spPr>
      </p:pic>
    </p:spTree>
    <p:extLst>
      <p:ext uri="{BB962C8B-B14F-4D97-AF65-F5344CB8AC3E}">
        <p14:creationId xmlns:p14="http://schemas.microsoft.com/office/powerpoint/2010/main" val="2299695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979B1-F928-0BBC-B8EC-8A54441410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1CAE2A-8A9F-4A52-92C4-E3C9E8982942}"/>
              </a:ext>
            </a:extLst>
          </p:cNvPr>
          <p:cNvSpPr>
            <a:spLocks noGrp="1"/>
          </p:cNvSpPr>
          <p:nvPr>
            <p:ph type="ctrTitle"/>
          </p:nvPr>
        </p:nvSpPr>
        <p:spPr>
          <a:xfrm>
            <a:off x="838344" y="293453"/>
            <a:ext cx="8791575" cy="884329"/>
          </a:xfrm>
        </p:spPr>
        <p:txBody>
          <a:bodyPr/>
          <a:lstStyle/>
          <a:p>
            <a:pPr algn="l"/>
            <a:r>
              <a:rPr lang="en-GB">
                <a:latin typeface="Arial"/>
                <a:cs typeface="Arial"/>
              </a:rPr>
              <a:t>Inclusion Staff</a:t>
            </a:r>
            <a:endParaRPr lang="en-GB">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52659987-62EA-ADAE-71E9-96D322F29E89}"/>
              </a:ext>
            </a:extLst>
          </p:cNvPr>
          <p:cNvSpPr>
            <a:spLocks noGrp="1"/>
          </p:cNvSpPr>
          <p:nvPr>
            <p:ph type="subTitle" idx="1"/>
          </p:nvPr>
        </p:nvSpPr>
        <p:spPr>
          <a:xfrm>
            <a:off x="838343" y="1048160"/>
            <a:ext cx="8791575" cy="792783"/>
          </a:xfrm>
        </p:spPr>
        <p:txBody>
          <a:bodyPr>
            <a:normAutofit/>
          </a:bodyPr>
          <a:lstStyle/>
          <a:p>
            <a:pPr algn="l"/>
            <a:r>
              <a:rPr lang="en-GB" sz="3600"/>
              <a:t>2026-27</a:t>
            </a:r>
          </a:p>
        </p:txBody>
      </p:sp>
      <p:sp>
        <p:nvSpPr>
          <p:cNvPr id="8" name="TextBox 7">
            <a:extLst>
              <a:ext uri="{FF2B5EF4-FFF2-40B4-BE49-F238E27FC236}">
                <a16:creationId xmlns:a16="http://schemas.microsoft.com/office/drawing/2014/main" id="{9F5F45F7-F13D-A84D-5C58-538751D7732D}"/>
              </a:ext>
            </a:extLst>
          </p:cNvPr>
          <p:cNvSpPr txBox="1"/>
          <p:nvPr/>
        </p:nvSpPr>
        <p:spPr>
          <a:xfrm>
            <a:off x="6480073" y="5165816"/>
            <a:ext cx="2584510" cy="461665"/>
          </a:xfrm>
          <a:prstGeom prst="rect">
            <a:avLst/>
          </a:prstGeom>
          <a:noFill/>
        </p:spPr>
        <p:txBody>
          <a:bodyPr wrap="square" lIns="91440" tIns="45720" rIns="91440" bIns="45720" rtlCol="0" anchor="t">
            <a:spAutoFit/>
          </a:bodyPr>
          <a:lstStyle/>
          <a:p>
            <a:r>
              <a:rPr lang="en-GB" sz="2400" b="1"/>
              <a:t> </a:t>
            </a:r>
          </a:p>
        </p:txBody>
      </p:sp>
      <p:sp>
        <p:nvSpPr>
          <p:cNvPr id="10" name="TextBox 9">
            <a:extLst>
              <a:ext uri="{FF2B5EF4-FFF2-40B4-BE49-F238E27FC236}">
                <a16:creationId xmlns:a16="http://schemas.microsoft.com/office/drawing/2014/main" id="{29657741-79FC-8786-CD3B-B4CA58C25107}"/>
              </a:ext>
            </a:extLst>
          </p:cNvPr>
          <p:cNvSpPr txBox="1"/>
          <p:nvPr/>
        </p:nvSpPr>
        <p:spPr>
          <a:xfrm>
            <a:off x="836704" y="5165676"/>
            <a:ext cx="5505952" cy="830997"/>
          </a:xfrm>
          <a:prstGeom prst="rect">
            <a:avLst/>
          </a:prstGeom>
          <a:noFill/>
        </p:spPr>
        <p:txBody>
          <a:bodyPr wrap="square" lIns="91440" tIns="45720" rIns="91440" bIns="45720" rtlCol="0" anchor="t">
            <a:spAutoFit/>
          </a:bodyPr>
          <a:lstStyle/>
          <a:p>
            <a:pPr algn="ctr"/>
            <a:r>
              <a:rPr lang="en-GB" sz="2400" b="1" dirty="0"/>
              <a:t>Miss Nevill- </a:t>
            </a:r>
            <a:endParaRPr lang="en-US"/>
          </a:p>
          <a:p>
            <a:pPr algn="ctr"/>
            <a:r>
              <a:rPr lang="en-GB" sz="2400" b="1" dirty="0"/>
              <a:t>Behaviour and Inclusion Officer</a:t>
            </a:r>
            <a:endParaRPr lang="en-US"/>
          </a:p>
        </p:txBody>
      </p:sp>
      <p:pic>
        <p:nvPicPr>
          <p:cNvPr id="4" name="Picture 3">
            <a:extLst>
              <a:ext uri="{FF2B5EF4-FFF2-40B4-BE49-F238E27FC236}">
                <a16:creationId xmlns:a16="http://schemas.microsoft.com/office/drawing/2014/main" id="{7CDCCF31-4733-3AED-4940-F12EA600720A}"/>
              </a:ext>
            </a:extLst>
          </p:cNvPr>
          <p:cNvPicPr>
            <a:picLocks noChangeAspect="1"/>
          </p:cNvPicPr>
          <p:nvPr/>
        </p:nvPicPr>
        <p:blipFill>
          <a:blip r:embed="rId2"/>
          <a:stretch>
            <a:fillRect/>
          </a:stretch>
        </p:blipFill>
        <p:spPr>
          <a:xfrm>
            <a:off x="9838944" y="136903"/>
            <a:ext cx="2221757" cy="501132"/>
          </a:xfrm>
          <a:prstGeom prst="rect">
            <a:avLst/>
          </a:prstGeom>
        </p:spPr>
      </p:pic>
      <p:pic>
        <p:nvPicPr>
          <p:cNvPr id="9" name="Picture 8" descr="A person with blonde hair&#10;&#10;AI-generated content may be incorrect.">
            <a:extLst>
              <a:ext uri="{FF2B5EF4-FFF2-40B4-BE49-F238E27FC236}">
                <a16:creationId xmlns:a16="http://schemas.microsoft.com/office/drawing/2014/main" id="{BECEF7B8-FF57-80DC-C870-DC3C9621739B}"/>
              </a:ext>
            </a:extLst>
          </p:cNvPr>
          <p:cNvPicPr>
            <a:picLocks noChangeAspect="1"/>
          </p:cNvPicPr>
          <p:nvPr/>
        </p:nvPicPr>
        <p:blipFill>
          <a:blip r:embed="rId3"/>
          <a:stretch>
            <a:fillRect/>
          </a:stretch>
        </p:blipFill>
        <p:spPr>
          <a:xfrm>
            <a:off x="6933615" y="2109131"/>
            <a:ext cx="1940006" cy="2896703"/>
          </a:xfrm>
          <a:prstGeom prst="rect">
            <a:avLst/>
          </a:prstGeom>
        </p:spPr>
      </p:pic>
      <p:sp>
        <p:nvSpPr>
          <p:cNvPr id="12" name="TextBox 18">
            <a:extLst>
              <a:ext uri="{FF2B5EF4-FFF2-40B4-BE49-F238E27FC236}">
                <a16:creationId xmlns:a16="http://schemas.microsoft.com/office/drawing/2014/main" id="{1B83A700-16C5-4A80-9B5B-9439F3E374C7}"/>
              </a:ext>
            </a:extLst>
          </p:cNvPr>
          <p:cNvSpPr txBox="1"/>
          <p:nvPr/>
        </p:nvSpPr>
        <p:spPr>
          <a:xfrm>
            <a:off x="6612152" y="5204439"/>
            <a:ext cx="2584510" cy="83099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2400" b="1"/>
              <a:t>Mrs Joul – Learning Mentor</a:t>
            </a:r>
          </a:p>
        </p:txBody>
      </p:sp>
      <p:pic>
        <p:nvPicPr>
          <p:cNvPr id="15" name="Picture 14">
            <a:extLst>
              <a:ext uri="{FF2B5EF4-FFF2-40B4-BE49-F238E27FC236}">
                <a16:creationId xmlns:a16="http://schemas.microsoft.com/office/drawing/2014/main" id="{33C52816-2B41-C423-D07E-D9C6E6731E56}"/>
              </a:ext>
            </a:extLst>
          </p:cNvPr>
          <p:cNvPicPr>
            <a:picLocks noChangeAspect="1"/>
          </p:cNvPicPr>
          <p:nvPr/>
        </p:nvPicPr>
        <p:blipFill>
          <a:blip r:embed="rId4"/>
          <a:stretch>
            <a:fillRect/>
          </a:stretch>
        </p:blipFill>
        <p:spPr>
          <a:xfrm>
            <a:off x="2370589" y="2125435"/>
            <a:ext cx="2320019" cy="2861131"/>
          </a:xfrm>
          <a:prstGeom prst="rect">
            <a:avLst/>
          </a:prstGeom>
        </p:spPr>
      </p:pic>
    </p:spTree>
    <p:extLst>
      <p:ext uri="{BB962C8B-B14F-4D97-AF65-F5344CB8AC3E}">
        <p14:creationId xmlns:p14="http://schemas.microsoft.com/office/powerpoint/2010/main" val="3070074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7781" y="283614"/>
            <a:ext cx="8791575" cy="884329"/>
          </a:xfrm>
        </p:spPr>
        <p:txBody>
          <a:bodyPr/>
          <a:lstStyle/>
          <a:p>
            <a:r>
              <a:rPr lang="en-GB" dirty="0">
                <a:latin typeface="Arial"/>
                <a:cs typeface="Arial"/>
              </a:rPr>
              <a:t>Child Protection Staff</a:t>
            </a:r>
            <a:endParaRPr lang="en-GB"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F89BE1E-A1CE-4510-A813-B9E1F3E0BC72}"/>
              </a:ext>
            </a:extLst>
          </p:cNvPr>
          <p:cNvPicPr>
            <a:picLocks noChangeAspect="1"/>
          </p:cNvPicPr>
          <p:nvPr/>
        </p:nvPicPr>
        <p:blipFill>
          <a:blip r:embed="rId2"/>
          <a:stretch>
            <a:fillRect/>
          </a:stretch>
        </p:blipFill>
        <p:spPr>
          <a:xfrm>
            <a:off x="9360643" y="145414"/>
            <a:ext cx="2221757" cy="501132"/>
          </a:xfrm>
          <a:prstGeom prst="rect">
            <a:avLst/>
          </a:prstGeom>
        </p:spPr>
      </p:pic>
      <p:pic>
        <p:nvPicPr>
          <p:cNvPr id="5" name="Picture 4">
            <a:extLst>
              <a:ext uri="{FF2B5EF4-FFF2-40B4-BE49-F238E27FC236}">
                <a16:creationId xmlns:a16="http://schemas.microsoft.com/office/drawing/2014/main" id="{79FF331B-5350-B69D-683B-1E11F5C2AA32}"/>
              </a:ext>
            </a:extLst>
          </p:cNvPr>
          <p:cNvPicPr>
            <a:picLocks noChangeAspect="1"/>
          </p:cNvPicPr>
          <p:nvPr/>
        </p:nvPicPr>
        <p:blipFill>
          <a:blip r:embed="rId3"/>
          <a:stretch>
            <a:fillRect/>
          </a:stretch>
        </p:blipFill>
        <p:spPr>
          <a:xfrm>
            <a:off x="2161833" y="1178080"/>
            <a:ext cx="7617550" cy="5377208"/>
          </a:xfrm>
          <a:prstGeom prst="rect">
            <a:avLst/>
          </a:prstGeom>
        </p:spPr>
      </p:pic>
    </p:spTree>
    <p:extLst>
      <p:ext uri="{BB962C8B-B14F-4D97-AF65-F5344CB8AC3E}">
        <p14:creationId xmlns:p14="http://schemas.microsoft.com/office/powerpoint/2010/main" val="3202502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D5D28-9E97-420B-8D16-27FD35A117A9}"/>
              </a:ext>
            </a:extLst>
          </p:cNvPr>
          <p:cNvSpPr>
            <a:spLocks noGrp="1"/>
          </p:cNvSpPr>
          <p:nvPr>
            <p:ph type="title"/>
          </p:nvPr>
        </p:nvSpPr>
        <p:spPr>
          <a:xfrm>
            <a:off x="188958" y="379828"/>
            <a:ext cx="10999432" cy="801142"/>
          </a:xfrm>
        </p:spPr>
        <p:txBody>
          <a:bodyPr>
            <a:normAutofit/>
          </a:bodyPr>
          <a:lstStyle/>
          <a:p>
            <a:r>
              <a:rPr lang="en-US" dirty="0"/>
              <a:t>Daily timings</a:t>
            </a:r>
            <a:endParaRPr lang="en-GB" dirty="0"/>
          </a:p>
        </p:txBody>
      </p:sp>
      <p:sp>
        <p:nvSpPr>
          <p:cNvPr id="4" name="TextBox 3">
            <a:extLst>
              <a:ext uri="{FF2B5EF4-FFF2-40B4-BE49-F238E27FC236}">
                <a16:creationId xmlns:a16="http://schemas.microsoft.com/office/drawing/2014/main" id="{E4F7903E-DE2A-4079-8F55-CD0DDEC62798}"/>
              </a:ext>
            </a:extLst>
          </p:cNvPr>
          <p:cNvSpPr txBox="1"/>
          <p:nvPr/>
        </p:nvSpPr>
        <p:spPr>
          <a:xfrm>
            <a:off x="491960" y="1354060"/>
            <a:ext cx="10999432" cy="480131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3200" dirty="0"/>
              <a:t>School starts at 8:50 am every day</a:t>
            </a:r>
          </a:p>
          <a:p>
            <a:pPr marL="285750" indent="-285750">
              <a:buFont typeface="Arial" panose="020B0604020202020204" pitchFamily="34" charset="0"/>
              <a:buChar char="•"/>
            </a:pPr>
            <a:r>
              <a:rPr lang="en-GB" sz="3200" dirty="0"/>
              <a:t>Classroom doors will be open from 08:45 and pupils are invited to come straight inside</a:t>
            </a:r>
          </a:p>
          <a:p>
            <a:pPr marL="285750" indent="-285750">
              <a:buFont typeface="Arial" panose="020B0604020202020204" pitchFamily="34" charset="0"/>
              <a:buChar char="•"/>
            </a:pPr>
            <a:r>
              <a:rPr lang="en-GB" sz="3200" dirty="0"/>
              <a:t>School ends at 3:15 pm every day</a:t>
            </a:r>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r>
              <a:rPr lang="en-GB" sz="3200" dirty="0"/>
              <a:t>Break times for this class are at </a:t>
            </a:r>
            <a:r>
              <a:rPr lang="en-GB" sz="3200" dirty="0">
                <a:solidFill>
                  <a:srgbClr val="FF0000"/>
                </a:solidFill>
              </a:rPr>
              <a:t>10:20am</a:t>
            </a:r>
            <a:r>
              <a:rPr lang="en-GB" sz="3200" dirty="0"/>
              <a:t> </a:t>
            </a:r>
            <a:br>
              <a:rPr lang="en-GB" sz="3200" dirty="0"/>
            </a:br>
            <a:r>
              <a:rPr lang="en-GB" sz="3200" dirty="0"/>
              <a:t>and between </a:t>
            </a:r>
            <a:r>
              <a:rPr lang="en-GB" sz="3200" dirty="0">
                <a:solidFill>
                  <a:srgbClr val="FF0000"/>
                </a:solidFill>
              </a:rPr>
              <a:t>2/2:30pm</a:t>
            </a:r>
          </a:p>
          <a:p>
            <a:pPr marL="285750" indent="-285750">
              <a:buFont typeface="Arial" panose="020B0604020202020204" pitchFamily="34" charset="0"/>
              <a:buChar char="•"/>
            </a:pPr>
            <a:r>
              <a:rPr lang="en-GB" sz="3200" dirty="0"/>
              <a:t>Lunch time for this class is at </a:t>
            </a:r>
            <a:r>
              <a:rPr lang="en-GB" sz="3200" dirty="0">
                <a:solidFill>
                  <a:srgbClr val="FF0000"/>
                </a:solidFill>
              </a:rPr>
              <a:t>12:05pm</a:t>
            </a:r>
          </a:p>
          <a:p>
            <a:pPr marL="285750" indent="-285750">
              <a:buFont typeface="Arial" panose="020B0604020202020204" pitchFamily="34" charset="0"/>
              <a:buChar char="•"/>
            </a:pPr>
            <a:endParaRPr lang="en-GB" sz="3200" dirty="0"/>
          </a:p>
          <a:p>
            <a:endParaRPr lang="en-GB" dirty="0"/>
          </a:p>
        </p:txBody>
      </p:sp>
    </p:spTree>
    <p:extLst>
      <p:ext uri="{BB962C8B-B14F-4D97-AF65-F5344CB8AC3E}">
        <p14:creationId xmlns:p14="http://schemas.microsoft.com/office/powerpoint/2010/main" val="2239000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904B3-7EA2-4543-A670-7A4819E00298}"/>
              </a:ext>
            </a:extLst>
          </p:cNvPr>
          <p:cNvSpPr>
            <a:spLocks noGrp="1"/>
          </p:cNvSpPr>
          <p:nvPr>
            <p:ph type="title"/>
          </p:nvPr>
        </p:nvSpPr>
        <p:spPr>
          <a:xfrm>
            <a:off x="648701" y="0"/>
            <a:ext cx="8534400" cy="1507067"/>
          </a:xfrm>
        </p:spPr>
        <p:txBody>
          <a:bodyPr/>
          <a:lstStyle/>
          <a:p>
            <a:r>
              <a:rPr lang="en-US"/>
              <a:t>Timetable </a:t>
            </a:r>
            <a:endParaRPr lang="en-GB"/>
          </a:p>
        </p:txBody>
      </p:sp>
      <p:pic>
        <p:nvPicPr>
          <p:cNvPr id="4" name="Picture 3">
            <a:extLst>
              <a:ext uri="{FF2B5EF4-FFF2-40B4-BE49-F238E27FC236}">
                <a16:creationId xmlns:a16="http://schemas.microsoft.com/office/drawing/2014/main" id="{26B4180E-50AC-4ABF-8920-CCA21A488B97}"/>
              </a:ext>
            </a:extLst>
          </p:cNvPr>
          <p:cNvPicPr>
            <a:picLocks noChangeAspect="1"/>
          </p:cNvPicPr>
          <p:nvPr/>
        </p:nvPicPr>
        <p:blipFill>
          <a:blip r:embed="rId2"/>
          <a:stretch>
            <a:fillRect/>
          </a:stretch>
        </p:blipFill>
        <p:spPr>
          <a:xfrm>
            <a:off x="9837721" y="132162"/>
            <a:ext cx="2221757" cy="501132"/>
          </a:xfrm>
          <a:prstGeom prst="rect">
            <a:avLst/>
          </a:prstGeom>
        </p:spPr>
      </p:pic>
      <p:pic>
        <p:nvPicPr>
          <p:cNvPr id="3" name="Picture 2">
            <a:extLst>
              <a:ext uri="{FF2B5EF4-FFF2-40B4-BE49-F238E27FC236}">
                <a16:creationId xmlns:a16="http://schemas.microsoft.com/office/drawing/2014/main" id="{5D5C5356-9A45-4DAA-86F0-EBFD2C9E1713}"/>
              </a:ext>
            </a:extLst>
          </p:cNvPr>
          <p:cNvPicPr>
            <a:picLocks noChangeAspect="1"/>
          </p:cNvPicPr>
          <p:nvPr/>
        </p:nvPicPr>
        <p:blipFill>
          <a:blip r:embed="rId3"/>
          <a:stretch>
            <a:fillRect/>
          </a:stretch>
        </p:blipFill>
        <p:spPr>
          <a:xfrm>
            <a:off x="265699" y="829237"/>
            <a:ext cx="11277600" cy="5772150"/>
          </a:xfrm>
          <a:prstGeom prst="rect">
            <a:avLst/>
          </a:prstGeom>
        </p:spPr>
      </p:pic>
    </p:spTree>
    <p:extLst>
      <p:ext uri="{BB962C8B-B14F-4D97-AF65-F5344CB8AC3E}">
        <p14:creationId xmlns:p14="http://schemas.microsoft.com/office/powerpoint/2010/main" val="1513181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915" y="104762"/>
            <a:ext cx="8001000" cy="816430"/>
          </a:xfrm>
        </p:spPr>
        <p:txBody>
          <a:bodyPr>
            <a:normAutofit fontScale="90000"/>
          </a:bodyPr>
          <a:lstStyle/>
          <a:p>
            <a:r>
              <a:rPr lang="en-GB">
                <a:latin typeface="Arial" panose="020B0604020202020204" pitchFamily="34" charset="0"/>
                <a:cs typeface="Arial" panose="020B0604020202020204" pitchFamily="34" charset="0"/>
              </a:rPr>
              <a:t>Weekly Events</a:t>
            </a:r>
          </a:p>
        </p:txBody>
      </p:sp>
      <p:graphicFrame>
        <p:nvGraphicFramePr>
          <p:cNvPr id="5" name="Table 4"/>
          <p:cNvGraphicFramePr>
            <a:graphicFrameLocks noGrp="1"/>
          </p:cNvGraphicFramePr>
          <p:nvPr>
            <p:extLst>
              <p:ext uri="{D42A27DB-BD31-4B8C-83A1-F6EECF244321}">
                <p14:modId xmlns:p14="http://schemas.microsoft.com/office/powerpoint/2010/main" val="742853607"/>
              </p:ext>
            </p:extLst>
          </p:nvPr>
        </p:nvGraphicFramePr>
        <p:xfrm>
          <a:off x="1050725" y="949946"/>
          <a:ext cx="10371225" cy="3810376"/>
        </p:xfrm>
        <a:graphic>
          <a:graphicData uri="http://schemas.openxmlformats.org/drawingml/2006/table">
            <a:tbl>
              <a:tblPr firstRow="1" bandRow="1">
                <a:tableStyleId>{5C22544A-7EE6-4342-B048-85BDC9FD1C3A}</a:tableStyleId>
              </a:tblPr>
              <a:tblGrid>
                <a:gridCol w="3457075">
                  <a:extLst>
                    <a:ext uri="{9D8B030D-6E8A-4147-A177-3AD203B41FA5}">
                      <a16:colId xmlns:a16="http://schemas.microsoft.com/office/drawing/2014/main" val="3360341266"/>
                    </a:ext>
                  </a:extLst>
                </a:gridCol>
                <a:gridCol w="3457075">
                  <a:extLst>
                    <a:ext uri="{9D8B030D-6E8A-4147-A177-3AD203B41FA5}">
                      <a16:colId xmlns:a16="http://schemas.microsoft.com/office/drawing/2014/main" val="377853822"/>
                    </a:ext>
                  </a:extLst>
                </a:gridCol>
                <a:gridCol w="3457075">
                  <a:extLst>
                    <a:ext uri="{9D8B030D-6E8A-4147-A177-3AD203B41FA5}">
                      <a16:colId xmlns:a16="http://schemas.microsoft.com/office/drawing/2014/main" val="2094858533"/>
                    </a:ext>
                  </a:extLst>
                </a:gridCol>
              </a:tblGrid>
              <a:tr h="625066">
                <a:tc>
                  <a:txBody>
                    <a:bodyPr/>
                    <a:lstStyle/>
                    <a:p>
                      <a:pPr algn="ctr"/>
                      <a:r>
                        <a:rPr lang="en-GB"/>
                        <a:t>Day</a:t>
                      </a:r>
                    </a:p>
                  </a:txBody>
                  <a:tcPr/>
                </a:tc>
                <a:tc gridSpan="2">
                  <a:txBody>
                    <a:bodyPr/>
                    <a:lstStyle/>
                    <a:p>
                      <a:pPr algn="ctr"/>
                      <a:r>
                        <a:rPr lang="en-GB"/>
                        <a:t>Event</a:t>
                      </a:r>
                    </a:p>
                  </a:txBody>
                  <a:tcPr/>
                </a:tc>
                <a:tc hMerge="1">
                  <a:txBody>
                    <a:bodyPr/>
                    <a:lstStyle/>
                    <a:p>
                      <a:pPr algn="ctr"/>
                      <a:endParaRPr lang="en-GB"/>
                    </a:p>
                  </a:txBody>
                  <a:tcPr/>
                </a:tc>
                <a:extLst>
                  <a:ext uri="{0D108BD9-81ED-4DB2-BD59-A6C34878D82A}">
                    <a16:rowId xmlns:a16="http://schemas.microsoft.com/office/drawing/2014/main" val="2222346312"/>
                  </a:ext>
                </a:extLst>
              </a:tr>
              <a:tr h="625066">
                <a:tc>
                  <a:txBody>
                    <a:bodyPr/>
                    <a:lstStyle/>
                    <a:p>
                      <a:pPr algn="ctr"/>
                      <a:r>
                        <a:rPr lang="en-GB"/>
                        <a:t>Monday</a:t>
                      </a:r>
                    </a:p>
                  </a:txBody>
                  <a:tcPr/>
                </a:tc>
                <a:tc>
                  <a:txBody>
                    <a:bodyPr/>
                    <a:lstStyle/>
                    <a:p>
                      <a:pPr algn="ctr"/>
                      <a:endParaRPr lang="en-GB" dirty="0"/>
                    </a:p>
                  </a:txBody>
                  <a:tcPr anchor="ct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dirty="0"/>
                    </a:p>
                  </a:txBody>
                  <a:tcPr anchor="ctr"/>
                </a:tc>
                <a:extLst>
                  <a:ext uri="{0D108BD9-81ED-4DB2-BD59-A6C34878D82A}">
                    <a16:rowId xmlns:a16="http://schemas.microsoft.com/office/drawing/2014/main" val="1777051361"/>
                  </a:ext>
                </a:extLst>
              </a:tr>
              <a:tr h="625066">
                <a:tc>
                  <a:txBody>
                    <a:bodyPr/>
                    <a:lstStyle/>
                    <a:p>
                      <a:pPr algn="ctr"/>
                      <a:r>
                        <a:rPr lang="en-GB"/>
                        <a:t>Tuesday</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216567878"/>
                  </a:ext>
                </a:extLst>
              </a:tr>
              <a:tr h="670032">
                <a:tc>
                  <a:txBody>
                    <a:bodyPr/>
                    <a:lstStyle/>
                    <a:p>
                      <a:pPr algn="ctr"/>
                      <a:r>
                        <a:rPr lang="en-GB"/>
                        <a:t>Wednesday</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t>PE (wear kit)</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GB" dirty="0"/>
                    </a:p>
                  </a:txBody>
                  <a:tcPr anchor="ctr"/>
                </a:tc>
                <a:tc>
                  <a:txBody>
                    <a:bodyPr/>
                    <a:lstStyle/>
                    <a:p>
                      <a:pPr marL="0" marR="0" lvl="0" indent="0" algn="ctr" rtl="0" eaLnBrk="1" fontAlgn="auto" latinLnBrk="0" hangingPunct="1">
                        <a:lnSpc>
                          <a:spcPct val="100000"/>
                        </a:lnSpc>
                        <a:spcBef>
                          <a:spcPts val="0"/>
                        </a:spcBef>
                        <a:spcAft>
                          <a:spcPts val="0"/>
                        </a:spcAft>
                        <a:buFontTx/>
                        <a:buNone/>
                      </a:pPr>
                      <a:endParaRPr lang="en-GB" dirty="0"/>
                    </a:p>
                  </a:txBody>
                  <a:tcPr anchor="ctr"/>
                </a:tc>
                <a:extLst>
                  <a:ext uri="{0D108BD9-81ED-4DB2-BD59-A6C34878D82A}">
                    <a16:rowId xmlns:a16="http://schemas.microsoft.com/office/drawing/2014/main" val="3040501513"/>
                  </a:ext>
                </a:extLst>
              </a:tr>
              <a:tr h="625066">
                <a:tc>
                  <a:txBody>
                    <a:bodyPr/>
                    <a:lstStyle/>
                    <a:p>
                      <a:pPr algn="ctr"/>
                      <a:r>
                        <a:rPr lang="en-GB"/>
                        <a:t>Thursday</a:t>
                      </a:r>
                    </a:p>
                  </a:txBody>
                  <a:tcPr/>
                </a:tc>
                <a:tc>
                  <a:txBody>
                    <a:bodyPr/>
                    <a:lstStyle/>
                    <a:p>
                      <a:pPr algn="ctr"/>
                      <a:endParaRPr lang="en-GB" dirty="0"/>
                    </a:p>
                  </a:txBody>
                  <a:tcPr anchor="ctr"/>
                </a:tc>
                <a:tc>
                  <a:txBody>
                    <a:bodyPr/>
                    <a:lstStyle/>
                    <a:p>
                      <a:pPr marL="0" marR="0" lvl="0" indent="0" algn="ctr">
                        <a:lnSpc>
                          <a:spcPct val="100000"/>
                        </a:lnSpc>
                        <a:spcBef>
                          <a:spcPts val="0"/>
                        </a:spcBef>
                        <a:spcAft>
                          <a:spcPts val="0"/>
                        </a:spcAft>
                        <a:buClrTx/>
                        <a:buSzTx/>
                        <a:buFontTx/>
                        <a:buNone/>
                      </a:pPr>
                      <a:r>
                        <a:rPr lang="en-US" dirty="0"/>
                        <a:t>Homework due</a:t>
                      </a:r>
                      <a:endParaRPr lang="en-GB" dirty="0"/>
                    </a:p>
                  </a:txBody>
                  <a:tcPr anchor="ctr"/>
                </a:tc>
                <a:extLst>
                  <a:ext uri="{0D108BD9-81ED-4DB2-BD59-A6C34878D82A}">
                    <a16:rowId xmlns:a16="http://schemas.microsoft.com/office/drawing/2014/main" val="2395688092"/>
                  </a:ext>
                </a:extLst>
              </a:tr>
              <a:tr h="625066">
                <a:tc>
                  <a:txBody>
                    <a:bodyPr/>
                    <a:lstStyle/>
                    <a:p>
                      <a:pPr algn="ctr"/>
                      <a:r>
                        <a:rPr lang="en-GB"/>
                        <a:t>Friday</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t>PE (wear kit)</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GB" dirty="0"/>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t>Homework set </a:t>
                      </a:r>
                      <a:endParaRPr lang="en-US" dirty="0"/>
                    </a:p>
                    <a:p>
                      <a:pPr lvl="0" algn="ctr">
                        <a:buNone/>
                      </a:pPr>
                      <a:r>
                        <a:rPr lang="en-US" dirty="0"/>
                        <a:t>Achievement assembly</a:t>
                      </a:r>
                    </a:p>
                  </a:txBody>
                  <a:tcPr anchor="ctr"/>
                </a:tc>
                <a:extLst>
                  <a:ext uri="{0D108BD9-81ED-4DB2-BD59-A6C34878D82A}">
                    <a16:rowId xmlns:a16="http://schemas.microsoft.com/office/drawing/2014/main" val="4225498553"/>
                  </a:ext>
                </a:extLst>
              </a:tr>
            </a:tbl>
          </a:graphicData>
        </a:graphic>
      </p:graphicFrame>
      <p:sp>
        <p:nvSpPr>
          <p:cNvPr id="6" name="Rectangle 5"/>
          <p:cNvSpPr/>
          <p:nvPr/>
        </p:nvSpPr>
        <p:spPr>
          <a:xfrm>
            <a:off x="404949" y="5551714"/>
            <a:ext cx="11087462" cy="1200329"/>
          </a:xfrm>
          <a:prstGeom prst="rect">
            <a:avLst/>
          </a:prstGeom>
        </p:spPr>
        <p:txBody>
          <a:bodyPr wrap="square" lIns="91440" tIns="45720" rIns="91440" bIns="45720" anchor="t">
            <a:spAutoFit/>
          </a:bodyPr>
          <a:lstStyle/>
          <a:p>
            <a:pPr algn="ctr"/>
            <a:r>
              <a:rPr lang="en-GB"/>
              <a:t>Please note that for PE earrings (studs only) need to be removed once the ears have been pierced for 6 months. If your child cannot do this unaided please send them in without earrings on PE days. Pupils with newly pierced ears will be required to tape up their ears during PE lessons for safety reasons.</a:t>
            </a:r>
            <a:endParaRPr lang="en-US"/>
          </a:p>
        </p:txBody>
      </p:sp>
      <p:pic>
        <p:nvPicPr>
          <p:cNvPr id="8" name="Picture 7">
            <a:extLst>
              <a:ext uri="{FF2B5EF4-FFF2-40B4-BE49-F238E27FC236}">
                <a16:creationId xmlns:a16="http://schemas.microsoft.com/office/drawing/2014/main" id="{2D3408D9-B934-492A-A424-73B81B5F1291}"/>
              </a:ext>
            </a:extLst>
          </p:cNvPr>
          <p:cNvPicPr>
            <a:picLocks noChangeAspect="1"/>
          </p:cNvPicPr>
          <p:nvPr/>
        </p:nvPicPr>
        <p:blipFill>
          <a:blip r:embed="rId2"/>
          <a:stretch>
            <a:fillRect/>
          </a:stretch>
        </p:blipFill>
        <p:spPr>
          <a:xfrm>
            <a:off x="9837721" y="132162"/>
            <a:ext cx="2221757" cy="501132"/>
          </a:xfrm>
          <a:prstGeom prst="rect">
            <a:avLst/>
          </a:prstGeom>
        </p:spPr>
      </p:pic>
    </p:spTree>
    <p:extLst>
      <p:ext uri="{BB962C8B-B14F-4D97-AF65-F5344CB8AC3E}">
        <p14:creationId xmlns:p14="http://schemas.microsoft.com/office/powerpoint/2010/main" val="1895809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1E7DE-15C0-4040-BEB3-BF87987B715A}"/>
              </a:ext>
            </a:extLst>
          </p:cNvPr>
          <p:cNvSpPr>
            <a:spLocks noGrp="1"/>
          </p:cNvSpPr>
          <p:nvPr>
            <p:ph type="title"/>
          </p:nvPr>
        </p:nvSpPr>
        <p:spPr>
          <a:xfrm>
            <a:off x="724317" y="115858"/>
            <a:ext cx="8534400" cy="1507067"/>
          </a:xfrm>
        </p:spPr>
        <p:txBody>
          <a:bodyPr/>
          <a:lstStyle/>
          <a:p>
            <a:r>
              <a:rPr lang="en-GB"/>
              <a:t>Topics this term.</a:t>
            </a:r>
            <a:br>
              <a:rPr lang="en-GB"/>
            </a:br>
            <a:endParaRPr lang="en-GB"/>
          </a:p>
        </p:txBody>
      </p:sp>
      <p:pic>
        <p:nvPicPr>
          <p:cNvPr id="4" name="Picture 3">
            <a:extLst>
              <a:ext uri="{FF2B5EF4-FFF2-40B4-BE49-F238E27FC236}">
                <a16:creationId xmlns:a16="http://schemas.microsoft.com/office/drawing/2014/main" id="{B6646878-9CEA-40F1-A5A2-C5940D17854B}"/>
              </a:ext>
            </a:extLst>
          </p:cNvPr>
          <p:cNvPicPr>
            <a:picLocks noChangeAspect="1"/>
          </p:cNvPicPr>
          <p:nvPr/>
        </p:nvPicPr>
        <p:blipFill>
          <a:blip r:embed="rId2"/>
          <a:stretch>
            <a:fillRect/>
          </a:stretch>
        </p:blipFill>
        <p:spPr>
          <a:xfrm>
            <a:off x="10303309" y="0"/>
            <a:ext cx="1807526" cy="572877"/>
          </a:xfrm>
          <a:prstGeom prst="rect">
            <a:avLst/>
          </a:prstGeom>
        </p:spPr>
      </p:pic>
      <p:sp>
        <p:nvSpPr>
          <p:cNvPr id="6" name="TextBox 5">
            <a:extLst>
              <a:ext uri="{FF2B5EF4-FFF2-40B4-BE49-F238E27FC236}">
                <a16:creationId xmlns:a16="http://schemas.microsoft.com/office/drawing/2014/main" id="{A021D709-2B91-4375-BFC7-7E7DEA8C7DC6}"/>
              </a:ext>
            </a:extLst>
          </p:cNvPr>
          <p:cNvSpPr txBox="1"/>
          <p:nvPr/>
        </p:nvSpPr>
        <p:spPr>
          <a:xfrm>
            <a:off x="431056" y="940486"/>
            <a:ext cx="11329888"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dirty="0"/>
              <a:t>Phonics:</a:t>
            </a:r>
            <a:r>
              <a:rPr lang="en-US" dirty="0"/>
              <a:t> </a:t>
            </a:r>
          </a:p>
          <a:p>
            <a:r>
              <a:rPr lang="en-GB" dirty="0">
                <a:ea typeface="+mj-lt"/>
                <a:cs typeface="+mj-lt"/>
              </a:rPr>
              <a:t>This is taught daily for the Autumn term, focusing on reading one day and writing the next. There will be ongoing phonic interventions for children who did not pass the PSC in year 1 and daily reading. Please try to read with your child for 5-10 minutes each day as this will support what we are doing in class and promote a love of reading.</a:t>
            </a:r>
            <a:endParaRPr lang="en-GB" dirty="0"/>
          </a:p>
          <a:p>
            <a:endParaRPr lang="en-US" u="sng" dirty="0"/>
          </a:p>
          <a:p>
            <a:r>
              <a:rPr lang="en-US" u="sng" dirty="0"/>
              <a:t>English: </a:t>
            </a:r>
            <a:endParaRPr lang="en-US" dirty="0"/>
          </a:p>
          <a:p>
            <a:r>
              <a:rPr lang="en-GB" dirty="0">
                <a:ea typeface="+mj-lt"/>
                <a:cs typeface="+mj-lt"/>
              </a:rPr>
              <a:t>This is taught each day. Over the year there will be a continued focus on grammar, writing skills, spelling, and reading. We will learn a new text each half term that we will imitate, innovate and invent our own stories, letters, diaries, and reports. The text types that we are focusing on this term are; retelling a story, non-fiction (letter writing)</a:t>
            </a:r>
            <a:br>
              <a:rPr lang="en-GB" dirty="0">
                <a:ea typeface="+mj-lt"/>
                <a:cs typeface="+mj-lt"/>
              </a:rPr>
            </a:br>
            <a:br>
              <a:rPr lang="en-GB" dirty="0">
                <a:ea typeface="+mj-lt"/>
                <a:cs typeface="+mj-lt"/>
              </a:rPr>
            </a:br>
            <a:r>
              <a:rPr lang="en-GB" sz="1800" b="0" i="0" u="none" strike="noStrike" dirty="0">
                <a:solidFill>
                  <a:srgbClr val="000000"/>
                </a:solidFill>
                <a:effectLst/>
                <a:latin typeface="Trebuchet MS" panose="020B0603020202020204" pitchFamily="34" charset="0"/>
              </a:rPr>
              <a:t>High expectations of handwriting, capital letters, finger spaces and full stops. Chances for children to edit and improve their work using their purple pen. </a:t>
            </a:r>
            <a:r>
              <a:rPr lang="en-GB" sz="1800" b="0" i="0" dirty="0">
                <a:solidFill>
                  <a:srgbClr val="000000"/>
                </a:solidFill>
                <a:effectLst/>
                <a:latin typeface="Trebuchet MS" panose="020B0603020202020204" pitchFamily="34" charset="0"/>
              </a:rPr>
              <a:t>​</a:t>
            </a:r>
            <a:br>
              <a:rPr lang="en-GB" sz="2000" dirty="0"/>
            </a:br>
            <a:endParaRPr lang="en-US" sz="2000" dirty="0">
              <a:highlight>
                <a:srgbClr val="FFFF00"/>
              </a:highlight>
              <a:ea typeface="+mn-lt"/>
              <a:cs typeface="+mn-lt"/>
            </a:endParaRPr>
          </a:p>
          <a:p>
            <a:endParaRPr lang="en-US" sz="2000" u="sng" dirty="0">
              <a:highlight>
                <a:srgbClr val="FFFF00"/>
              </a:highlight>
              <a:ea typeface="+mn-lt"/>
              <a:cs typeface="+mn-lt"/>
            </a:endParaRPr>
          </a:p>
          <a:p>
            <a:endParaRPr lang="en-US" sz="2000" u="sng" dirty="0"/>
          </a:p>
        </p:txBody>
      </p:sp>
    </p:spTree>
    <p:extLst>
      <p:ext uri="{BB962C8B-B14F-4D97-AF65-F5344CB8AC3E}">
        <p14:creationId xmlns:p14="http://schemas.microsoft.com/office/powerpoint/2010/main" val="350302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1E7DE-15C0-4040-BEB3-BF87987B715A}"/>
              </a:ext>
            </a:extLst>
          </p:cNvPr>
          <p:cNvSpPr>
            <a:spLocks noGrp="1"/>
          </p:cNvSpPr>
          <p:nvPr>
            <p:ph type="title"/>
          </p:nvPr>
        </p:nvSpPr>
        <p:spPr>
          <a:xfrm>
            <a:off x="724317" y="115858"/>
            <a:ext cx="8534400" cy="1507067"/>
          </a:xfrm>
        </p:spPr>
        <p:txBody>
          <a:bodyPr/>
          <a:lstStyle/>
          <a:p>
            <a:r>
              <a:rPr lang="en-GB"/>
              <a:t>Topics this term.</a:t>
            </a:r>
            <a:br>
              <a:rPr lang="en-GB"/>
            </a:br>
            <a:endParaRPr lang="en-GB"/>
          </a:p>
        </p:txBody>
      </p:sp>
      <p:pic>
        <p:nvPicPr>
          <p:cNvPr id="4" name="Picture 3">
            <a:extLst>
              <a:ext uri="{FF2B5EF4-FFF2-40B4-BE49-F238E27FC236}">
                <a16:creationId xmlns:a16="http://schemas.microsoft.com/office/drawing/2014/main" id="{B6646878-9CEA-40F1-A5A2-C5940D17854B}"/>
              </a:ext>
            </a:extLst>
          </p:cNvPr>
          <p:cNvPicPr>
            <a:picLocks noChangeAspect="1"/>
          </p:cNvPicPr>
          <p:nvPr/>
        </p:nvPicPr>
        <p:blipFill>
          <a:blip r:embed="rId2"/>
          <a:stretch>
            <a:fillRect/>
          </a:stretch>
        </p:blipFill>
        <p:spPr>
          <a:xfrm>
            <a:off x="10303309" y="0"/>
            <a:ext cx="1807526" cy="572877"/>
          </a:xfrm>
          <a:prstGeom prst="rect">
            <a:avLst/>
          </a:prstGeom>
        </p:spPr>
      </p:pic>
      <p:sp>
        <p:nvSpPr>
          <p:cNvPr id="5" name="TextBox 4">
            <a:extLst>
              <a:ext uri="{FF2B5EF4-FFF2-40B4-BE49-F238E27FC236}">
                <a16:creationId xmlns:a16="http://schemas.microsoft.com/office/drawing/2014/main" id="{8AB9DBF4-6AF0-4313-8DFE-C070DDAA7FB3}"/>
              </a:ext>
            </a:extLst>
          </p:cNvPr>
          <p:cNvSpPr txBox="1"/>
          <p:nvPr/>
        </p:nvSpPr>
        <p:spPr>
          <a:xfrm>
            <a:off x="137795" y="572877"/>
            <a:ext cx="11329888"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dirty="0" err="1"/>
              <a:t>Maths</a:t>
            </a:r>
            <a:r>
              <a:rPr lang="en-US" u="sng" dirty="0"/>
              <a:t>:</a:t>
            </a:r>
          </a:p>
          <a:p>
            <a:pPr algn="l" rtl="0" fontAlgn="base"/>
            <a:r>
              <a:rPr lang="en-US" sz="1800" b="0" i="0" u="none" strike="noStrike" dirty="0">
                <a:solidFill>
                  <a:srgbClr val="000000"/>
                </a:solidFill>
                <a:effectLst/>
                <a:latin typeface="Trebuchet MS" panose="020B0603020202020204" pitchFamily="34" charset="0"/>
              </a:rPr>
              <a:t>This is taught each day. We start the day with a 10 minute mastering number session (NCETM)</a:t>
            </a:r>
            <a:r>
              <a:rPr lang="en-US" sz="1800" b="0" i="0" dirty="0">
                <a:solidFill>
                  <a:srgbClr val="000000"/>
                </a:solidFill>
                <a:effectLst/>
                <a:latin typeface="Trebuchet MS" panose="020B0603020202020204" pitchFamily="34" charset="0"/>
              </a:rPr>
              <a:t>​</a:t>
            </a:r>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Trebuchet MS" panose="020B0603020202020204" pitchFamily="34" charset="0"/>
              </a:rPr>
              <a:t>We use Oak Academy / NCETM schemes to teach </a:t>
            </a:r>
            <a:r>
              <a:rPr lang="en-US" sz="1800" b="0" i="0" u="none" strike="noStrike" dirty="0" err="1">
                <a:solidFill>
                  <a:srgbClr val="000000"/>
                </a:solidFill>
                <a:effectLst/>
                <a:latin typeface="Trebuchet MS" panose="020B0603020202020204" pitchFamily="34" charset="0"/>
              </a:rPr>
              <a:t>Maths</a:t>
            </a:r>
            <a:r>
              <a:rPr lang="en-US" sz="1800" b="0" i="0" u="none" strike="noStrike" dirty="0">
                <a:solidFill>
                  <a:srgbClr val="000000"/>
                </a:solidFill>
                <a:effectLst/>
                <a:latin typeface="Trebuchet MS" panose="020B0603020202020204" pitchFamily="34" charset="0"/>
              </a:rPr>
              <a:t>.</a:t>
            </a:r>
          </a:p>
          <a:p>
            <a:pPr algn="l" rtl="0" fontAlgn="base"/>
            <a:endParaRPr lang="en-US" b="0" i="0" dirty="0">
              <a:solidFill>
                <a:srgbClr val="000000"/>
              </a:solidFill>
              <a:effectLst/>
              <a:latin typeface="Segoe UI" panose="020B0502040204020203" pitchFamily="34" charset="0"/>
            </a:endParaRPr>
          </a:p>
          <a:p>
            <a:r>
              <a:rPr lang="en-GB" dirty="0">
                <a:cs typeface="Segoe UI"/>
              </a:rPr>
              <a:t>This half-term we begin with number; specifically numbers to 100, place value and addition/subtraction.</a:t>
            </a:r>
          </a:p>
          <a:p>
            <a:endParaRPr lang="en-US" dirty="0"/>
          </a:p>
          <a:p>
            <a:r>
              <a:rPr lang="en-GB" dirty="0">
                <a:cs typeface="Segoe UI"/>
              </a:rPr>
              <a:t>Activities in maths lessons will require the children to think, question and apply skills they have. We aim to make them all confident and logical in their approach to work.</a:t>
            </a:r>
          </a:p>
          <a:p>
            <a:endParaRPr lang="en-GB" dirty="0">
              <a:cs typeface="Segoe UI"/>
            </a:endParaRPr>
          </a:p>
          <a:p>
            <a:r>
              <a:rPr lang="en-GB" dirty="0">
                <a:cs typeface="Segoe UI"/>
              </a:rPr>
              <a:t>​</a:t>
            </a:r>
          </a:p>
          <a:p>
            <a:endParaRPr lang="en-GB" dirty="0">
              <a:cs typeface="Segoe UI"/>
            </a:endParaRPr>
          </a:p>
          <a:p>
            <a:endParaRPr lang="en-GB" dirty="0">
              <a:cs typeface="Segoe UI"/>
            </a:endParaRPr>
          </a:p>
          <a:p>
            <a:endParaRPr lang="en-US" dirty="0">
              <a:highlight>
                <a:srgbClr val="FFFF00"/>
              </a:highlight>
              <a:ea typeface="+mn-lt"/>
              <a:cs typeface="+mn-lt"/>
            </a:endParaRPr>
          </a:p>
          <a:p>
            <a:endParaRPr lang="en-US" u="sng" dirty="0">
              <a:highlight>
                <a:srgbClr val="FFFF00"/>
              </a:highlight>
              <a:ea typeface="+mn-lt"/>
              <a:cs typeface="+mn-lt"/>
            </a:endParaRPr>
          </a:p>
          <a:p>
            <a:endParaRPr lang="en-US" u="sng" dirty="0"/>
          </a:p>
        </p:txBody>
      </p:sp>
      <p:pic>
        <p:nvPicPr>
          <p:cNvPr id="7" name="Picture 6">
            <a:extLst>
              <a:ext uri="{FF2B5EF4-FFF2-40B4-BE49-F238E27FC236}">
                <a16:creationId xmlns:a16="http://schemas.microsoft.com/office/drawing/2014/main" id="{6BA1DD5A-3829-4D7F-A056-29FAB56C8962}"/>
              </a:ext>
            </a:extLst>
          </p:cNvPr>
          <p:cNvPicPr>
            <a:picLocks noChangeAspect="1"/>
          </p:cNvPicPr>
          <p:nvPr/>
        </p:nvPicPr>
        <p:blipFill>
          <a:blip r:embed="rId3"/>
          <a:stretch>
            <a:fillRect/>
          </a:stretch>
        </p:blipFill>
        <p:spPr>
          <a:xfrm>
            <a:off x="657726" y="3125805"/>
            <a:ext cx="8507012" cy="2267266"/>
          </a:xfrm>
          <a:prstGeom prst="rect">
            <a:avLst/>
          </a:prstGeom>
        </p:spPr>
      </p:pic>
    </p:spTree>
    <p:extLst>
      <p:ext uri="{BB962C8B-B14F-4D97-AF65-F5344CB8AC3E}">
        <p14:creationId xmlns:p14="http://schemas.microsoft.com/office/powerpoint/2010/main" val="956730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1E7DE-15C0-4040-BEB3-BF87987B715A}"/>
              </a:ext>
            </a:extLst>
          </p:cNvPr>
          <p:cNvSpPr>
            <a:spLocks noGrp="1"/>
          </p:cNvSpPr>
          <p:nvPr>
            <p:ph type="title"/>
          </p:nvPr>
        </p:nvSpPr>
        <p:spPr>
          <a:xfrm>
            <a:off x="724317" y="115858"/>
            <a:ext cx="8534400" cy="1507067"/>
          </a:xfrm>
        </p:spPr>
        <p:txBody>
          <a:bodyPr/>
          <a:lstStyle/>
          <a:p>
            <a:r>
              <a:rPr lang="en-GB"/>
              <a:t>Topics this term.</a:t>
            </a:r>
            <a:br>
              <a:rPr lang="en-GB"/>
            </a:br>
            <a:endParaRPr lang="en-GB"/>
          </a:p>
        </p:txBody>
      </p:sp>
      <p:pic>
        <p:nvPicPr>
          <p:cNvPr id="4" name="Picture 3">
            <a:extLst>
              <a:ext uri="{FF2B5EF4-FFF2-40B4-BE49-F238E27FC236}">
                <a16:creationId xmlns:a16="http://schemas.microsoft.com/office/drawing/2014/main" id="{ACA1158E-238A-47DE-9EA9-06B6EFA7F08E}"/>
              </a:ext>
            </a:extLst>
          </p:cNvPr>
          <p:cNvPicPr>
            <a:picLocks noChangeAspect="1"/>
          </p:cNvPicPr>
          <p:nvPr/>
        </p:nvPicPr>
        <p:blipFill>
          <a:blip r:embed="rId2"/>
          <a:stretch>
            <a:fillRect/>
          </a:stretch>
        </p:blipFill>
        <p:spPr>
          <a:xfrm>
            <a:off x="10303309" y="0"/>
            <a:ext cx="1807526" cy="572877"/>
          </a:xfrm>
          <a:prstGeom prst="rect">
            <a:avLst/>
          </a:prstGeom>
        </p:spPr>
      </p:pic>
      <p:sp>
        <p:nvSpPr>
          <p:cNvPr id="6" name="TextBox 5">
            <a:extLst>
              <a:ext uri="{FF2B5EF4-FFF2-40B4-BE49-F238E27FC236}">
                <a16:creationId xmlns:a16="http://schemas.microsoft.com/office/drawing/2014/main" id="{6D5F937E-8618-4249-989C-18798A09274C}"/>
              </a:ext>
            </a:extLst>
          </p:cNvPr>
          <p:cNvSpPr txBox="1"/>
          <p:nvPr/>
        </p:nvSpPr>
        <p:spPr>
          <a:xfrm>
            <a:off x="356411" y="623672"/>
            <a:ext cx="11036627" cy="61184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400" u="sng" dirty="0">
                <a:latin typeface="+mj-lt"/>
              </a:rPr>
              <a:t>Science</a:t>
            </a:r>
            <a:r>
              <a:rPr lang="en-US" sz="2400" dirty="0">
                <a:latin typeface="+mj-lt"/>
              </a:rPr>
              <a:t>: Habitats</a:t>
            </a:r>
            <a:br>
              <a:rPr lang="en-US" sz="2400" dirty="0">
                <a:latin typeface="+mj-lt"/>
              </a:rPr>
            </a:br>
            <a:r>
              <a:rPr lang="en-US" sz="2400" u="sng" dirty="0">
                <a:latin typeface="+mj-lt"/>
              </a:rPr>
              <a:t>Geography</a:t>
            </a:r>
            <a:r>
              <a:rPr lang="en-US" sz="2400" dirty="0">
                <a:latin typeface="+mj-lt"/>
              </a:rPr>
              <a:t>: Oceans and Continents, Antarctica, Fairtrade</a:t>
            </a:r>
          </a:p>
          <a:p>
            <a:pPr>
              <a:lnSpc>
                <a:spcPct val="150000"/>
              </a:lnSpc>
            </a:pPr>
            <a:r>
              <a:rPr lang="en-US" sz="2400" u="sng" dirty="0">
                <a:latin typeface="+mj-lt"/>
              </a:rPr>
              <a:t>History</a:t>
            </a:r>
            <a:r>
              <a:rPr lang="en-US" sz="2400" dirty="0">
                <a:latin typeface="+mj-lt"/>
              </a:rPr>
              <a:t>: </a:t>
            </a:r>
            <a:r>
              <a:rPr lang="en-US" sz="2400" dirty="0"/>
              <a:t>Ernest Shackleton, </a:t>
            </a:r>
            <a:r>
              <a:rPr lang="en-US" sz="2400" dirty="0">
                <a:latin typeface="+mj-lt"/>
              </a:rPr>
              <a:t>Black History (Black History month in October) </a:t>
            </a:r>
            <a:br>
              <a:rPr lang="en-US" sz="2400" dirty="0">
                <a:latin typeface="+mj-lt"/>
              </a:rPr>
            </a:br>
            <a:r>
              <a:rPr lang="en-US" sz="2400" u="sng" dirty="0">
                <a:latin typeface="+mj-lt"/>
              </a:rPr>
              <a:t>RE</a:t>
            </a:r>
            <a:r>
              <a:rPr lang="en-US" sz="2400" dirty="0">
                <a:latin typeface="+mj-lt"/>
              </a:rPr>
              <a:t>: How can we make good choices?</a:t>
            </a:r>
          </a:p>
          <a:p>
            <a:pPr>
              <a:lnSpc>
                <a:spcPct val="150000"/>
              </a:lnSpc>
            </a:pPr>
            <a:r>
              <a:rPr lang="en-US" sz="2400" u="sng" dirty="0">
                <a:latin typeface="+mj-lt"/>
              </a:rPr>
              <a:t>PSHE</a:t>
            </a:r>
            <a:r>
              <a:rPr lang="en-US" sz="2400" dirty="0">
                <a:latin typeface="+mj-lt"/>
              </a:rPr>
              <a:t>: Mental health, wellbeing and friendships</a:t>
            </a:r>
          </a:p>
          <a:p>
            <a:pPr>
              <a:lnSpc>
                <a:spcPct val="150000"/>
              </a:lnSpc>
            </a:pPr>
            <a:r>
              <a:rPr lang="en-US" sz="2400" u="sng" dirty="0">
                <a:latin typeface="+mj-lt"/>
              </a:rPr>
              <a:t>Art</a:t>
            </a:r>
            <a:r>
              <a:rPr lang="en-US" sz="2400" dirty="0">
                <a:latin typeface="+mj-lt"/>
              </a:rPr>
              <a:t>: Colour mixing, primary and secondary </a:t>
            </a:r>
            <a:r>
              <a:rPr lang="en-US" sz="2400" dirty="0" err="1">
                <a:latin typeface="+mj-lt"/>
              </a:rPr>
              <a:t>colours</a:t>
            </a:r>
            <a:r>
              <a:rPr lang="en-US" sz="2400" dirty="0">
                <a:latin typeface="+mj-lt"/>
              </a:rPr>
              <a:t>, painting </a:t>
            </a:r>
            <a:br>
              <a:rPr lang="en-US" sz="2400" dirty="0">
                <a:latin typeface="+mj-lt"/>
              </a:rPr>
            </a:br>
            <a:r>
              <a:rPr lang="en-US" sz="2400" u="sng" dirty="0">
                <a:latin typeface="+mj-lt"/>
              </a:rPr>
              <a:t>Computing</a:t>
            </a:r>
            <a:r>
              <a:rPr lang="en-US" sz="2400" dirty="0">
                <a:latin typeface="+mj-lt"/>
              </a:rPr>
              <a:t>: Online Safety, learning about computer skills, and </a:t>
            </a:r>
            <a:r>
              <a:rPr lang="en-US" sz="2400" dirty="0" err="1">
                <a:latin typeface="+mj-lt"/>
              </a:rPr>
              <a:t>numbots</a:t>
            </a:r>
            <a:r>
              <a:rPr lang="en-US" sz="2400" dirty="0">
                <a:latin typeface="+mj-lt"/>
              </a:rPr>
              <a:t> practice</a:t>
            </a:r>
            <a:br>
              <a:rPr lang="en-US" sz="2400" dirty="0">
                <a:latin typeface="+mj-lt"/>
              </a:rPr>
            </a:br>
            <a:r>
              <a:rPr lang="en-US" sz="2400" u="sng" dirty="0">
                <a:latin typeface="+mj-lt"/>
              </a:rPr>
              <a:t>Music</a:t>
            </a:r>
            <a:r>
              <a:rPr lang="en-US" sz="2400" dirty="0">
                <a:latin typeface="+mj-lt"/>
              </a:rPr>
              <a:t>: Charanga online music resource</a:t>
            </a:r>
            <a:endParaRPr lang="en-US" dirty="0"/>
          </a:p>
          <a:p>
            <a:pPr>
              <a:lnSpc>
                <a:spcPct val="150000"/>
              </a:lnSpc>
            </a:pPr>
            <a:r>
              <a:rPr lang="en-US" sz="2400" u="sng" dirty="0">
                <a:latin typeface="+mj-lt"/>
                <a:cs typeface="Calibri"/>
              </a:rPr>
              <a:t>PE</a:t>
            </a:r>
            <a:r>
              <a:rPr lang="en-US" sz="2400" dirty="0">
                <a:latin typeface="+mj-lt"/>
                <a:cs typeface="Calibri"/>
              </a:rPr>
              <a:t>: Fundamentals and teambuilding</a:t>
            </a:r>
            <a:br>
              <a:rPr lang="en-US" sz="2400" dirty="0">
                <a:latin typeface="+mj-lt"/>
                <a:cs typeface="Calibri"/>
              </a:rPr>
            </a:br>
            <a:r>
              <a:rPr lang="en-US" sz="2400" dirty="0">
                <a:latin typeface="+mj-lt"/>
                <a:cs typeface="Calibri"/>
              </a:rPr>
              <a:t>(PE will be on Wednesday pm and Friday pm – wear PE kit to school)</a:t>
            </a:r>
            <a:endParaRPr lang="en-US" sz="2400" dirty="0">
              <a:latin typeface="+mj-lt"/>
            </a:endParaRPr>
          </a:p>
        </p:txBody>
      </p:sp>
    </p:spTree>
    <p:extLst>
      <p:ext uri="{BB962C8B-B14F-4D97-AF65-F5344CB8AC3E}">
        <p14:creationId xmlns:p14="http://schemas.microsoft.com/office/powerpoint/2010/main" val="3221772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877" y="40863"/>
            <a:ext cx="8001000" cy="816430"/>
          </a:xfrm>
        </p:spPr>
        <p:txBody>
          <a:bodyPr>
            <a:normAutofit fontScale="90000"/>
          </a:bodyPr>
          <a:lstStyle/>
          <a:p>
            <a:r>
              <a:rPr lang="en-GB">
                <a:latin typeface="Arial" panose="020B0604020202020204" pitchFamily="34" charset="0"/>
                <a:cs typeface="Arial" panose="020B0604020202020204" pitchFamily="34" charset="0"/>
              </a:rPr>
              <a:t>Homework</a:t>
            </a:r>
          </a:p>
        </p:txBody>
      </p:sp>
      <p:pic>
        <p:nvPicPr>
          <p:cNvPr id="5" name="Picture 4">
            <a:extLst>
              <a:ext uri="{FF2B5EF4-FFF2-40B4-BE49-F238E27FC236}">
                <a16:creationId xmlns:a16="http://schemas.microsoft.com/office/drawing/2014/main" id="{4D1ACA9A-B93D-4FD2-96AC-F407524619A2}"/>
              </a:ext>
            </a:extLst>
          </p:cNvPr>
          <p:cNvPicPr>
            <a:picLocks noChangeAspect="1"/>
          </p:cNvPicPr>
          <p:nvPr/>
        </p:nvPicPr>
        <p:blipFill>
          <a:blip r:embed="rId2"/>
          <a:stretch>
            <a:fillRect/>
          </a:stretch>
        </p:blipFill>
        <p:spPr>
          <a:xfrm>
            <a:off x="9837721" y="132162"/>
            <a:ext cx="2221757" cy="501132"/>
          </a:xfrm>
          <a:prstGeom prst="rect">
            <a:avLst/>
          </a:prstGeom>
        </p:spPr>
      </p:pic>
      <p:sp>
        <p:nvSpPr>
          <p:cNvPr id="6" name="Rectangle 5">
            <a:extLst>
              <a:ext uri="{FF2B5EF4-FFF2-40B4-BE49-F238E27FC236}">
                <a16:creationId xmlns:a16="http://schemas.microsoft.com/office/drawing/2014/main" id="{25AD58F6-E7A3-4E2D-8FA5-5F1F42F9820F}"/>
              </a:ext>
            </a:extLst>
          </p:cNvPr>
          <p:cNvSpPr/>
          <p:nvPr/>
        </p:nvSpPr>
        <p:spPr>
          <a:xfrm>
            <a:off x="362125" y="1028343"/>
            <a:ext cx="11467750" cy="4985980"/>
          </a:xfrm>
          <a:prstGeom prst="rect">
            <a:avLst/>
          </a:prstGeom>
        </p:spPr>
        <p:txBody>
          <a:bodyPr wrap="square" lIns="91440" tIns="45720" rIns="91440" bIns="45720" anchor="t">
            <a:spAutoFit/>
          </a:bodyPr>
          <a:lstStyle/>
          <a:p>
            <a:endParaRPr lang="en-GB" sz="2800" dirty="0"/>
          </a:p>
          <a:p>
            <a:r>
              <a:rPr lang="en-GB" sz="2800" u="sng" dirty="0"/>
              <a:t>Years 2</a:t>
            </a:r>
            <a:r>
              <a:rPr lang="en-GB" sz="2800" dirty="0"/>
              <a:t>		 </a:t>
            </a:r>
          </a:p>
          <a:p>
            <a:r>
              <a:rPr lang="en-GB" sz="2800" dirty="0"/>
              <a:t>1 hour per week which will include Reading, Spelling/Phonics, other English and Maths work or topic work </a:t>
            </a:r>
          </a:p>
          <a:p>
            <a:r>
              <a:rPr lang="en-GB" sz="2800" dirty="0"/>
              <a:t>Reading at home 4 or 5 times a week for 5/10/15 minutes</a:t>
            </a:r>
          </a:p>
          <a:p>
            <a:endParaRPr lang="en-GB" sz="2800" dirty="0"/>
          </a:p>
          <a:p>
            <a:r>
              <a:rPr lang="en-GB" sz="2000" b="1" dirty="0">
                <a:solidFill>
                  <a:srgbClr val="FF0000"/>
                </a:solidFill>
              </a:rPr>
              <a:t>You should have all been provided with </a:t>
            </a:r>
            <a:r>
              <a:rPr lang="en-GB" sz="2000" b="1" dirty="0" err="1">
                <a:solidFill>
                  <a:srgbClr val="FF0000"/>
                </a:solidFill>
              </a:rPr>
              <a:t>Numbots</a:t>
            </a:r>
            <a:r>
              <a:rPr lang="en-GB" sz="2000" b="1" dirty="0">
                <a:solidFill>
                  <a:srgbClr val="FF0000"/>
                </a:solidFill>
              </a:rPr>
              <a:t>, Oxford Owl and Bug Club log ins. If you have not got this, or need it again, please let me know and I can sort asap! </a:t>
            </a:r>
          </a:p>
          <a:p>
            <a:endParaRPr lang="en-GB" sz="2000" b="1" dirty="0">
              <a:solidFill>
                <a:srgbClr val="FF0000"/>
              </a:solidFill>
            </a:endParaRPr>
          </a:p>
          <a:p>
            <a:pPr fontAlgn="base"/>
            <a:r>
              <a:rPr lang="en-GB" dirty="0"/>
              <a:t>The websites below will also give you further helpful information: </a:t>
            </a:r>
            <a:r>
              <a:rPr lang="en-US" dirty="0"/>
              <a:t>​</a:t>
            </a:r>
          </a:p>
          <a:p>
            <a:pPr fontAlgn="base"/>
            <a:r>
              <a:rPr lang="en-GB" u="sng" dirty="0">
                <a:hlinkClick r:id="rId3"/>
              </a:rPr>
              <a:t>http://www.nnparenttoolkit.org.uk/information-for-parents/</a:t>
            </a:r>
            <a:r>
              <a:rPr lang="en-GB" dirty="0"/>
              <a:t> (Maths) ​</a:t>
            </a:r>
          </a:p>
          <a:p>
            <a:pPr fontAlgn="base"/>
            <a:r>
              <a:rPr lang="en-GB" u="sng" dirty="0">
                <a:hlinkClick r:id="rId4"/>
              </a:rPr>
              <a:t>http://www.theschoolrun.com/</a:t>
            </a:r>
            <a:r>
              <a:rPr lang="en-GB" dirty="0"/>
              <a:t> (Maths, English and other primary subjects) ​</a:t>
            </a:r>
          </a:p>
          <a:p>
            <a:endParaRPr lang="en-GB" sz="2000" b="1" dirty="0">
              <a:solidFill>
                <a:srgbClr val="FF0000"/>
              </a:solidFill>
            </a:endParaRPr>
          </a:p>
          <a:p>
            <a:endParaRPr lang="en-GB" sz="1600" dirty="0"/>
          </a:p>
        </p:txBody>
      </p:sp>
    </p:spTree>
    <p:extLst>
      <p:ext uri="{BB962C8B-B14F-4D97-AF65-F5344CB8AC3E}">
        <p14:creationId xmlns:p14="http://schemas.microsoft.com/office/powerpoint/2010/main" val="1019576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877" y="40863"/>
            <a:ext cx="8001000" cy="816430"/>
          </a:xfrm>
        </p:spPr>
        <p:txBody>
          <a:bodyPr>
            <a:normAutofit fontScale="90000"/>
          </a:bodyPr>
          <a:lstStyle/>
          <a:p>
            <a:r>
              <a:rPr lang="en-GB">
                <a:latin typeface="Arial" panose="020B0604020202020204" pitchFamily="34" charset="0"/>
                <a:cs typeface="Arial" panose="020B0604020202020204" pitchFamily="34" charset="0"/>
              </a:rPr>
              <a:t>Homework</a:t>
            </a:r>
          </a:p>
        </p:txBody>
      </p:sp>
      <p:pic>
        <p:nvPicPr>
          <p:cNvPr id="5" name="Picture 4">
            <a:extLst>
              <a:ext uri="{FF2B5EF4-FFF2-40B4-BE49-F238E27FC236}">
                <a16:creationId xmlns:a16="http://schemas.microsoft.com/office/drawing/2014/main" id="{4D1ACA9A-B93D-4FD2-96AC-F407524619A2}"/>
              </a:ext>
            </a:extLst>
          </p:cNvPr>
          <p:cNvPicPr>
            <a:picLocks noChangeAspect="1"/>
          </p:cNvPicPr>
          <p:nvPr/>
        </p:nvPicPr>
        <p:blipFill>
          <a:blip r:embed="rId2"/>
          <a:stretch>
            <a:fillRect/>
          </a:stretch>
        </p:blipFill>
        <p:spPr>
          <a:xfrm>
            <a:off x="9837721" y="132162"/>
            <a:ext cx="2221757" cy="501132"/>
          </a:xfrm>
          <a:prstGeom prst="rect">
            <a:avLst/>
          </a:prstGeom>
        </p:spPr>
      </p:pic>
      <p:sp>
        <p:nvSpPr>
          <p:cNvPr id="7" name="Subtitle 2">
            <a:extLst>
              <a:ext uri="{FF2B5EF4-FFF2-40B4-BE49-F238E27FC236}">
                <a16:creationId xmlns:a16="http://schemas.microsoft.com/office/drawing/2014/main" id="{7581ABC7-2156-44C7-9D6F-B3D009B17BE7}"/>
              </a:ext>
            </a:extLst>
          </p:cNvPr>
          <p:cNvSpPr>
            <a:spLocks noGrp="1"/>
          </p:cNvSpPr>
          <p:nvPr>
            <p:ph type="subTitle" idx="1"/>
          </p:nvPr>
        </p:nvSpPr>
        <p:spPr>
          <a:xfrm>
            <a:off x="362125" y="923256"/>
            <a:ext cx="10305875" cy="5370168"/>
          </a:xfrm>
        </p:spPr>
        <p:txBody>
          <a:bodyPr>
            <a:normAutofit fontScale="92500"/>
          </a:bodyPr>
          <a:lstStyle/>
          <a:p>
            <a:pPr algn="l"/>
            <a:r>
              <a:rPr lang="en-GB" sz="2000" dirty="0">
                <a:solidFill>
                  <a:schemeClr val="tx1">
                    <a:lumMod val="95000"/>
                  </a:schemeClr>
                </a:solidFill>
              </a:rPr>
              <a:t>Homework will consist mainly of spelling practice, reading, an English task or a Maths task.</a:t>
            </a:r>
            <a:endParaRPr lang="en-US" dirty="0">
              <a:solidFill>
                <a:schemeClr val="tx1">
                  <a:lumMod val="95000"/>
                </a:schemeClr>
              </a:solidFill>
            </a:endParaRPr>
          </a:p>
          <a:p>
            <a:pPr algn="l"/>
            <a:r>
              <a:rPr lang="en-GB" sz="2000" dirty="0">
                <a:solidFill>
                  <a:schemeClr val="tx1">
                    <a:lumMod val="95000"/>
                  </a:schemeClr>
                </a:solidFill>
              </a:rPr>
              <a:t>Additional homework may be set </a:t>
            </a:r>
            <a:r>
              <a:rPr lang="en-GB" sz="2000" dirty="0">
                <a:solidFill>
                  <a:schemeClr val="tx1">
                    <a:lumMod val="95000"/>
                  </a:schemeClr>
                </a:solidFill>
                <a:ea typeface="+mn-lt"/>
                <a:cs typeface="+mn-lt"/>
              </a:rPr>
              <a:t>to do some extra </a:t>
            </a:r>
            <a:r>
              <a:rPr lang="en-GB" sz="2000" dirty="0" err="1">
                <a:solidFill>
                  <a:schemeClr val="tx1">
                    <a:lumMod val="95000"/>
                  </a:schemeClr>
                </a:solidFill>
                <a:ea typeface="+mn-lt"/>
                <a:cs typeface="+mn-lt"/>
              </a:rPr>
              <a:t>Numbots</a:t>
            </a:r>
            <a:r>
              <a:rPr lang="en-GB" sz="2000" dirty="0">
                <a:solidFill>
                  <a:schemeClr val="tx1">
                    <a:lumMod val="95000"/>
                  </a:schemeClr>
                </a:solidFill>
                <a:ea typeface="+mn-lt"/>
                <a:cs typeface="+mn-lt"/>
              </a:rPr>
              <a:t> practise.</a:t>
            </a:r>
            <a:br>
              <a:rPr lang="en-GB" sz="2000" dirty="0">
                <a:solidFill>
                  <a:schemeClr val="tx1">
                    <a:lumMod val="95000"/>
                  </a:schemeClr>
                </a:solidFill>
                <a:ea typeface="+mn-lt"/>
                <a:cs typeface="+mn-lt"/>
              </a:rPr>
            </a:br>
            <a:endParaRPr lang="en-GB" dirty="0">
              <a:solidFill>
                <a:schemeClr val="tx1">
                  <a:lumMod val="95000"/>
                </a:schemeClr>
              </a:solidFill>
            </a:endParaRPr>
          </a:p>
          <a:p>
            <a:pPr algn="l"/>
            <a:r>
              <a:rPr lang="en-GB" sz="2000" dirty="0">
                <a:solidFill>
                  <a:schemeClr val="tx1">
                    <a:lumMod val="95000"/>
                  </a:schemeClr>
                </a:solidFill>
              </a:rPr>
              <a:t>Homework may increase each term as children get more used to the routine of completing it.</a:t>
            </a:r>
          </a:p>
          <a:p>
            <a:pPr algn="l"/>
            <a:endParaRPr lang="en-GB" sz="500" dirty="0">
              <a:solidFill>
                <a:schemeClr val="tx1">
                  <a:lumMod val="95000"/>
                </a:schemeClr>
              </a:solidFill>
            </a:endParaRPr>
          </a:p>
          <a:p>
            <a:pPr algn="l"/>
            <a:r>
              <a:rPr lang="en-GB" sz="2000" dirty="0">
                <a:solidFill>
                  <a:schemeClr val="tx1">
                    <a:lumMod val="95000"/>
                  </a:schemeClr>
                </a:solidFill>
              </a:rPr>
              <a:t>Children should read for pleasure for at least 5-10 minutes each night. </a:t>
            </a:r>
          </a:p>
          <a:p>
            <a:pPr algn="l"/>
            <a:endParaRPr lang="en-GB" sz="500" dirty="0">
              <a:solidFill>
                <a:schemeClr val="tx1">
                  <a:lumMod val="95000"/>
                </a:schemeClr>
              </a:solidFill>
            </a:endParaRPr>
          </a:p>
          <a:p>
            <a:pPr algn="l"/>
            <a:r>
              <a:rPr lang="en-GB" sz="2000" dirty="0">
                <a:solidFill>
                  <a:schemeClr val="tx1">
                    <a:lumMod val="95000"/>
                  </a:schemeClr>
                </a:solidFill>
                <a:ea typeface="+mn-lt"/>
                <a:cs typeface="+mn-lt"/>
              </a:rPr>
              <a:t>You can support your child by reading with them, showing an interest in their work and encouraging them to complete any set tasks punctually. </a:t>
            </a:r>
          </a:p>
          <a:p>
            <a:pPr algn="l"/>
            <a:endParaRPr lang="en-GB" sz="500" dirty="0">
              <a:solidFill>
                <a:schemeClr val="tx1">
                  <a:lumMod val="95000"/>
                </a:schemeClr>
              </a:solidFill>
              <a:ea typeface="+mn-lt"/>
              <a:cs typeface="+mn-lt"/>
            </a:endParaRPr>
          </a:p>
          <a:p>
            <a:pPr algn="l"/>
            <a:r>
              <a:rPr lang="en-GB" sz="2000" dirty="0">
                <a:solidFill>
                  <a:schemeClr val="tx1">
                    <a:lumMod val="95000"/>
                  </a:schemeClr>
                </a:solidFill>
                <a:ea typeface="+mn-lt"/>
                <a:cs typeface="+mn-lt"/>
              </a:rPr>
              <a:t>We expect all children to have a go at homework that is set. We will discuss tasks before they go home but if your child is uncertain, please feel free to explain it or re-direct them back to us for some help. </a:t>
            </a:r>
          </a:p>
          <a:p>
            <a:pPr algn="l"/>
            <a:endParaRPr lang="en-GB" sz="2000" dirty="0">
              <a:solidFill>
                <a:schemeClr val="tx1">
                  <a:lumMod val="95000"/>
                </a:schemeClr>
              </a:solidFill>
              <a:ea typeface="+mn-lt"/>
              <a:cs typeface="+mn-lt"/>
            </a:endParaRPr>
          </a:p>
          <a:p>
            <a:pPr algn="l"/>
            <a:r>
              <a:rPr lang="en-GB" sz="2000" dirty="0">
                <a:solidFill>
                  <a:schemeClr val="tx1">
                    <a:lumMod val="95000"/>
                  </a:schemeClr>
                </a:solidFill>
                <a:ea typeface="+mn-lt"/>
                <a:cs typeface="+mn-lt"/>
              </a:rPr>
              <a:t>Completed homework that is handed in on time earns children 5 team points.</a:t>
            </a:r>
            <a:endParaRPr lang="en-GB" sz="2000" dirty="0">
              <a:solidFill>
                <a:schemeClr val="tx1">
                  <a:lumMod val="95000"/>
                </a:schemeClr>
              </a:solidFill>
            </a:endParaRPr>
          </a:p>
        </p:txBody>
      </p:sp>
    </p:spTree>
    <p:extLst>
      <p:ext uri="{BB962C8B-B14F-4D97-AF65-F5344CB8AC3E}">
        <p14:creationId xmlns:p14="http://schemas.microsoft.com/office/powerpoint/2010/main" val="589316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8743FE-A4D1-410F-B910-B06C99B88E81}"/>
              </a:ext>
            </a:extLst>
          </p:cNvPr>
          <p:cNvSpPr>
            <a:spLocks noGrp="1"/>
          </p:cNvSpPr>
          <p:nvPr>
            <p:ph type="title"/>
          </p:nvPr>
        </p:nvSpPr>
        <p:spPr>
          <a:xfrm>
            <a:off x="252891" y="323557"/>
            <a:ext cx="8534400" cy="1012578"/>
          </a:xfrm>
        </p:spPr>
        <p:txBody>
          <a:bodyPr/>
          <a:lstStyle/>
          <a:p>
            <a:r>
              <a:rPr lang="en-GB" dirty="0"/>
              <a:t>Possible trips and events</a:t>
            </a:r>
          </a:p>
        </p:txBody>
      </p:sp>
      <p:sp>
        <p:nvSpPr>
          <p:cNvPr id="7" name="TextBox 6">
            <a:extLst>
              <a:ext uri="{FF2B5EF4-FFF2-40B4-BE49-F238E27FC236}">
                <a16:creationId xmlns:a16="http://schemas.microsoft.com/office/drawing/2014/main" id="{BCEAE8DB-D43D-48B0-BC2C-FCBA07503E87}"/>
              </a:ext>
            </a:extLst>
          </p:cNvPr>
          <p:cNvSpPr txBox="1"/>
          <p:nvPr/>
        </p:nvSpPr>
        <p:spPr>
          <a:xfrm>
            <a:off x="310552" y="1388853"/>
            <a:ext cx="10578859" cy="69865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t>Hopefully, we will be able to go on trips and take part in lots of exciting activities this year. </a:t>
            </a:r>
          </a:p>
          <a:p>
            <a:endParaRPr lang="en-GB" sz="3200" dirty="0"/>
          </a:p>
          <a:p>
            <a:r>
              <a:rPr lang="en-GB" sz="3200" dirty="0"/>
              <a:t>These could include:</a:t>
            </a:r>
            <a:endParaRPr lang="en-US" dirty="0"/>
          </a:p>
          <a:p>
            <a:pPr marL="457200" indent="-457200">
              <a:buFont typeface="Arial" panose="020B0604020202020204" pitchFamily="34" charset="0"/>
              <a:buChar char="•"/>
            </a:pPr>
            <a:r>
              <a:rPr lang="en-GB" sz="3200" dirty="0"/>
              <a:t>Local area walk</a:t>
            </a:r>
          </a:p>
          <a:p>
            <a:pPr marL="457200" indent="-457200">
              <a:buFont typeface="Arial" panose="020B0604020202020204" pitchFamily="34" charset="0"/>
              <a:buChar char="•"/>
            </a:pPr>
            <a:r>
              <a:rPr lang="en-GB" sz="3200" dirty="0"/>
              <a:t>Skelton Grange</a:t>
            </a:r>
          </a:p>
          <a:p>
            <a:pPr marL="457200" indent="-457200">
              <a:buFont typeface="Arial" panose="020B0604020202020204" pitchFamily="34" charset="0"/>
              <a:buChar char="•"/>
            </a:pPr>
            <a:r>
              <a:rPr lang="en-GB" sz="3200" dirty="0"/>
              <a:t>Ponderosa Zoo</a:t>
            </a:r>
          </a:p>
          <a:p>
            <a:endParaRPr lang="en-GB" sz="3200" dirty="0"/>
          </a:p>
          <a:p>
            <a:pPr marL="457200" indent="-457200">
              <a:buFont typeface="Arial" panose="020B0604020202020204" pitchFamily="34" charset="0"/>
              <a:buChar char="•"/>
            </a:pPr>
            <a:endParaRPr lang="en-GB" sz="3200" dirty="0"/>
          </a:p>
          <a:p>
            <a:pPr marL="457200" indent="-457200">
              <a:buFont typeface="Arial" panose="020B0604020202020204" pitchFamily="34" charset="0"/>
              <a:buChar char="•"/>
            </a:pPr>
            <a:r>
              <a:rPr lang="en-GB" sz="3200" dirty="0"/>
              <a:t>KS1 Reward for holiday homework – TBC.</a:t>
            </a:r>
          </a:p>
          <a:p>
            <a:pPr marL="457200" indent="-457200">
              <a:buFont typeface="Arial" panose="020B0604020202020204" pitchFamily="34" charset="0"/>
              <a:buChar char="•"/>
            </a:pPr>
            <a:endParaRPr lang="en-GB" sz="3200" dirty="0"/>
          </a:p>
          <a:p>
            <a:pPr marL="457200" indent="-457200">
              <a:buFont typeface="Arial" panose="020B0604020202020204" pitchFamily="34" charset="0"/>
              <a:buChar char="•"/>
            </a:pPr>
            <a:endParaRPr lang="en-GB" sz="3200" dirty="0"/>
          </a:p>
          <a:p>
            <a:pPr marL="457200" indent="-457200">
              <a:buFont typeface="Arial" panose="020B0604020202020204" pitchFamily="34" charset="0"/>
              <a:buChar char="•"/>
            </a:pPr>
            <a:endParaRPr lang="en-GB" sz="3200" dirty="0"/>
          </a:p>
          <a:p>
            <a:pPr marL="457200" indent="-457200">
              <a:buFont typeface="Arial" panose="020B0604020202020204" pitchFamily="34" charset="0"/>
              <a:buChar char="•"/>
            </a:pPr>
            <a:endParaRPr lang="en-GB" sz="3200" dirty="0"/>
          </a:p>
        </p:txBody>
      </p:sp>
      <p:pic>
        <p:nvPicPr>
          <p:cNvPr id="8" name="Picture 8">
            <a:extLst>
              <a:ext uri="{FF2B5EF4-FFF2-40B4-BE49-F238E27FC236}">
                <a16:creationId xmlns:a16="http://schemas.microsoft.com/office/drawing/2014/main" id="{969AB1B0-897D-4BBB-B514-C5D54F775D54}"/>
              </a:ext>
            </a:extLst>
          </p:cNvPr>
          <p:cNvPicPr>
            <a:picLocks noChangeAspect="1"/>
          </p:cNvPicPr>
          <p:nvPr/>
        </p:nvPicPr>
        <p:blipFill>
          <a:blip r:embed="rId2"/>
          <a:stretch>
            <a:fillRect/>
          </a:stretch>
        </p:blipFill>
        <p:spPr>
          <a:xfrm>
            <a:off x="9963150" y="77776"/>
            <a:ext cx="2228850" cy="504825"/>
          </a:xfrm>
          <a:prstGeom prst="rect">
            <a:avLst/>
          </a:prstGeom>
        </p:spPr>
      </p:pic>
    </p:spTree>
    <p:extLst>
      <p:ext uri="{BB962C8B-B14F-4D97-AF65-F5344CB8AC3E}">
        <p14:creationId xmlns:p14="http://schemas.microsoft.com/office/powerpoint/2010/main" val="1904356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C9091-EB6E-425E-9919-6772C6173E6E}"/>
              </a:ext>
            </a:extLst>
          </p:cNvPr>
          <p:cNvSpPr>
            <a:spLocks noGrp="1"/>
          </p:cNvSpPr>
          <p:nvPr>
            <p:ph type="title"/>
          </p:nvPr>
        </p:nvSpPr>
        <p:spPr/>
        <p:txBody>
          <a:bodyPr>
            <a:normAutofit/>
          </a:bodyPr>
          <a:lstStyle/>
          <a:p>
            <a:pPr algn="ctr"/>
            <a:r>
              <a:rPr lang="en-GB" sz="5400"/>
              <a:t>School Uniform</a:t>
            </a:r>
          </a:p>
        </p:txBody>
      </p:sp>
      <p:sp>
        <p:nvSpPr>
          <p:cNvPr id="3" name="Content Placeholder 2">
            <a:extLst>
              <a:ext uri="{FF2B5EF4-FFF2-40B4-BE49-F238E27FC236}">
                <a16:creationId xmlns:a16="http://schemas.microsoft.com/office/drawing/2014/main" id="{807D446B-1BB3-45BC-93A1-86BA43AE1198}"/>
              </a:ext>
            </a:extLst>
          </p:cNvPr>
          <p:cNvSpPr>
            <a:spLocks noGrp="1"/>
          </p:cNvSpPr>
          <p:nvPr>
            <p:ph idx="1"/>
          </p:nvPr>
        </p:nvSpPr>
        <p:spPr>
          <a:xfrm>
            <a:off x="677333" y="1736519"/>
            <a:ext cx="9010005" cy="3880773"/>
          </a:xfrm>
        </p:spPr>
        <p:txBody>
          <a:bodyPr vert="horz" lIns="91440" tIns="45720" rIns="91440" bIns="45720" rtlCol="0" anchor="t">
            <a:normAutofit/>
          </a:bodyPr>
          <a:lstStyle/>
          <a:p>
            <a:r>
              <a:rPr lang="en-GB" sz="2400"/>
              <a:t>School uniform is supplied by </a:t>
            </a:r>
            <a:r>
              <a:rPr lang="en-GB" sz="2400" err="1"/>
              <a:t>Uniwears</a:t>
            </a:r>
            <a:endParaRPr lang="en-GB" sz="2400" err="1">
              <a:ea typeface="+mn-lt"/>
              <a:cs typeface="+mn-lt"/>
            </a:endParaRPr>
          </a:p>
          <a:p>
            <a:pPr marL="0" indent="0">
              <a:buNone/>
            </a:pPr>
            <a:r>
              <a:rPr lang="en-GB" sz="2400">
                <a:ea typeface="+mn-lt"/>
                <a:cs typeface="+mn-lt"/>
                <a:hlinkClick r:id="rId2"/>
              </a:rPr>
              <a:t>info@uniwears.co.uk</a:t>
            </a:r>
            <a:endParaRPr lang="en-GB">
              <a:ea typeface="+mn-lt"/>
              <a:cs typeface="+mn-lt"/>
            </a:endParaRPr>
          </a:p>
          <a:p>
            <a:pPr marL="0" indent="0">
              <a:buNone/>
            </a:pPr>
            <a:endParaRPr lang="en-GB" sz="2400">
              <a:ea typeface="+mn-lt"/>
              <a:cs typeface="+mn-lt"/>
            </a:endParaRPr>
          </a:p>
          <a:p>
            <a:pPr marL="0" indent="0">
              <a:buNone/>
            </a:pPr>
            <a:r>
              <a:rPr lang="en-GB" sz="2400">
                <a:ea typeface="+mn-lt"/>
                <a:cs typeface="+mn-lt"/>
              </a:rPr>
              <a:t>More details can be found via the below link:</a:t>
            </a:r>
          </a:p>
          <a:p>
            <a:pPr marL="0" indent="0">
              <a:buNone/>
            </a:pPr>
            <a:r>
              <a:rPr lang="en-GB" sz="2400">
                <a:ea typeface="+mn-lt"/>
                <a:cs typeface="+mn-lt"/>
                <a:hlinkClick r:id="rId3"/>
              </a:rPr>
              <a:t>Uniform Webpage</a:t>
            </a:r>
            <a:r>
              <a:rPr lang="en-GB" sz="2400">
                <a:ea typeface="+mn-lt"/>
                <a:cs typeface="+mn-lt"/>
              </a:rPr>
              <a:t> </a:t>
            </a:r>
            <a:endParaRPr lang="en-GB"/>
          </a:p>
          <a:p>
            <a:endParaRPr lang="en-GB" sz="2400">
              <a:ea typeface="+mn-lt"/>
              <a:cs typeface="+mn-lt"/>
            </a:endParaRPr>
          </a:p>
        </p:txBody>
      </p:sp>
      <p:pic>
        <p:nvPicPr>
          <p:cNvPr id="5" name="Picture 12">
            <a:extLst>
              <a:ext uri="{FF2B5EF4-FFF2-40B4-BE49-F238E27FC236}">
                <a16:creationId xmlns:a16="http://schemas.microsoft.com/office/drawing/2014/main" id="{EA401F7E-D586-DB17-6BCC-A142D90C5FC5}"/>
              </a:ext>
            </a:extLst>
          </p:cNvPr>
          <p:cNvPicPr>
            <a:picLocks noChangeAspect="1"/>
          </p:cNvPicPr>
          <p:nvPr/>
        </p:nvPicPr>
        <p:blipFill>
          <a:blip r:embed="rId4"/>
          <a:stretch>
            <a:fillRect/>
          </a:stretch>
        </p:blipFill>
        <p:spPr>
          <a:xfrm>
            <a:off x="9446919" y="6157562"/>
            <a:ext cx="2743200" cy="620062"/>
          </a:xfrm>
          <a:prstGeom prst="rect">
            <a:avLst/>
          </a:prstGeom>
        </p:spPr>
      </p:pic>
    </p:spTree>
    <p:extLst>
      <p:ext uri="{BB962C8B-B14F-4D97-AF65-F5344CB8AC3E}">
        <p14:creationId xmlns:p14="http://schemas.microsoft.com/office/powerpoint/2010/main" val="2946081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4F179D0-CFFB-4C1D-9563-61CFC579B61E}"/>
              </a:ext>
            </a:extLst>
          </p:cNvPr>
          <p:cNvSpPr>
            <a:spLocks noGrp="1"/>
          </p:cNvSpPr>
          <p:nvPr>
            <p:ph type="title"/>
          </p:nvPr>
        </p:nvSpPr>
        <p:spPr>
          <a:xfrm>
            <a:off x="4122496" y="127242"/>
            <a:ext cx="4322034" cy="809703"/>
          </a:xfrm>
        </p:spPr>
        <p:txBody>
          <a:bodyPr>
            <a:normAutofit fontScale="90000"/>
          </a:bodyPr>
          <a:lstStyle/>
          <a:p>
            <a:pPr algn="ctr"/>
            <a:r>
              <a:rPr lang="en-GB" sz="5400"/>
              <a:t>Uniform</a:t>
            </a:r>
          </a:p>
        </p:txBody>
      </p:sp>
      <p:sp>
        <p:nvSpPr>
          <p:cNvPr id="6" name="Content Placeholder 2">
            <a:extLst>
              <a:ext uri="{FF2B5EF4-FFF2-40B4-BE49-F238E27FC236}">
                <a16:creationId xmlns:a16="http://schemas.microsoft.com/office/drawing/2014/main" id="{CD752DF0-470A-4367-A743-9F0EAB7A2405}"/>
              </a:ext>
            </a:extLst>
          </p:cNvPr>
          <p:cNvSpPr>
            <a:spLocks noGrp="1"/>
          </p:cNvSpPr>
          <p:nvPr/>
        </p:nvSpPr>
        <p:spPr>
          <a:xfrm>
            <a:off x="4406392" y="1143991"/>
            <a:ext cx="5872637" cy="5528421"/>
          </a:xfrm>
          <a:prstGeom prst="rect">
            <a:avLst/>
          </a:prstGeom>
        </p:spPr>
        <p:txBody>
          <a:bodyPr vert="horz" lIns="91440" tIns="45720" rIns="91440" bIns="45720" rtlCol="0" anchor="t">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dirty="0"/>
              <a:t>Navy school jumper (with or without logo)</a:t>
            </a:r>
            <a:endParaRPr lang="en-US" dirty="0"/>
          </a:p>
          <a:p>
            <a:r>
              <a:rPr lang="en-GB" dirty="0"/>
              <a:t>Navy school cardigan </a:t>
            </a:r>
            <a:r>
              <a:rPr lang="en-GB" dirty="0">
                <a:ea typeface="+mn-lt"/>
                <a:cs typeface="+mn-lt"/>
              </a:rPr>
              <a:t>(with or without logo)</a:t>
            </a:r>
          </a:p>
          <a:p>
            <a:r>
              <a:rPr lang="en-GB" dirty="0"/>
              <a:t>White polo shirt or shirt</a:t>
            </a:r>
          </a:p>
          <a:p>
            <a:r>
              <a:rPr lang="en-GB" dirty="0"/>
              <a:t>Grey school trousers/skirt</a:t>
            </a:r>
          </a:p>
          <a:p>
            <a:r>
              <a:rPr lang="en-GB" dirty="0"/>
              <a:t>Grey school dress</a:t>
            </a:r>
          </a:p>
          <a:p>
            <a:r>
              <a:rPr lang="en-GB" dirty="0"/>
              <a:t>Blue checked school summer dress</a:t>
            </a:r>
          </a:p>
          <a:p>
            <a:r>
              <a:rPr lang="en-GB" dirty="0"/>
              <a:t>Grey school shorts</a:t>
            </a:r>
          </a:p>
          <a:p>
            <a:r>
              <a:rPr lang="en-GB" dirty="0"/>
              <a:t>Black shoes or trainers that children can fasten independently e.g. Velcro</a:t>
            </a:r>
          </a:p>
          <a:p>
            <a:r>
              <a:rPr lang="en-GB" dirty="0"/>
              <a:t>Long hair must be tied up / no extreme hair styles</a:t>
            </a:r>
          </a:p>
          <a:p>
            <a:r>
              <a:rPr lang="en-GB" dirty="0"/>
              <a:t>PE Kit</a:t>
            </a:r>
          </a:p>
          <a:p>
            <a:pPr lvl="1"/>
            <a:r>
              <a:rPr lang="en-GB" dirty="0"/>
              <a:t>Coloured t-shirt (Linked to teams used for PE etc – will be confirmed in an email in July 2024 and on home visits)</a:t>
            </a:r>
          </a:p>
          <a:p>
            <a:pPr lvl="1"/>
            <a:r>
              <a:rPr lang="en-GB" dirty="0"/>
              <a:t>Black or grey PE shorts</a:t>
            </a:r>
          </a:p>
          <a:p>
            <a:pPr marL="914400" lvl="2" indent="0">
              <a:buNone/>
            </a:pPr>
            <a:r>
              <a:rPr lang="en-GB" dirty="0"/>
              <a:t>or</a:t>
            </a:r>
          </a:p>
          <a:p>
            <a:pPr lvl="1"/>
            <a:r>
              <a:rPr lang="en-GB" dirty="0"/>
              <a:t>Black or grey jogging bottoms or leggings</a:t>
            </a:r>
          </a:p>
          <a:p>
            <a:pPr lvl="1"/>
            <a:r>
              <a:rPr lang="en-GB" dirty="0"/>
              <a:t>Navy hooded top with logo</a:t>
            </a:r>
          </a:p>
          <a:p>
            <a:endParaRPr lang="en-GB"/>
          </a:p>
          <a:p>
            <a:endParaRPr lang="en-GB"/>
          </a:p>
          <a:p>
            <a:endParaRPr lang="en-GB"/>
          </a:p>
        </p:txBody>
      </p:sp>
      <p:pic>
        <p:nvPicPr>
          <p:cNvPr id="4" name="Picture 12">
            <a:extLst>
              <a:ext uri="{FF2B5EF4-FFF2-40B4-BE49-F238E27FC236}">
                <a16:creationId xmlns:a16="http://schemas.microsoft.com/office/drawing/2014/main" id="{B986B9F8-7F7E-9586-7788-E0434513DE72}"/>
              </a:ext>
            </a:extLst>
          </p:cNvPr>
          <p:cNvPicPr>
            <a:picLocks noChangeAspect="1"/>
          </p:cNvPicPr>
          <p:nvPr/>
        </p:nvPicPr>
        <p:blipFill>
          <a:blip r:embed="rId2"/>
          <a:stretch>
            <a:fillRect/>
          </a:stretch>
        </p:blipFill>
        <p:spPr>
          <a:xfrm>
            <a:off x="9446919" y="6157562"/>
            <a:ext cx="2743200" cy="620062"/>
          </a:xfrm>
          <a:prstGeom prst="rect">
            <a:avLst/>
          </a:prstGeom>
        </p:spPr>
      </p:pic>
      <p:pic>
        <p:nvPicPr>
          <p:cNvPr id="7" name="Picture 6" descr="A child standing in front of a wood wall&#10;&#10;AI-generated content may be incorrect.">
            <a:extLst>
              <a:ext uri="{FF2B5EF4-FFF2-40B4-BE49-F238E27FC236}">
                <a16:creationId xmlns:a16="http://schemas.microsoft.com/office/drawing/2014/main" id="{6C6E228F-B70C-8911-AB52-A3EF2CB2C4B3}"/>
              </a:ext>
            </a:extLst>
          </p:cNvPr>
          <p:cNvPicPr>
            <a:picLocks noChangeAspect="1"/>
          </p:cNvPicPr>
          <p:nvPr/>
        </p:nvPicPr>
        <p:blipFill>
          <a:blip r:embed="rId3"/>
          <a:srcRect l="14981" r="17519" b="1829"/>
          <a:stretch/>
        </p:blipFill>
        <p:spPr>
          <a:xfrm>
            <a:off x="2256655" y="1771135"/>
            <a:ext cx="1860675" cy="4690573"/>
          </a:xfrm>
          <a:prstGeom prst="rect">
            <a:avLst/>
          </a:prstGeom>
        </p:spPr>
      </p:pic>
      <p:pic>
        <p:nvPicPr>
          <p:cNvPr id="8" name="Picture 7" descr="A child standing in front of a door&#10;&#10;AI-generated content may be incorrect.">
            <a:extLst>
              <a:ext uri="{FF2B5EF4-FFF2-40B4-BE49-F238E27FC236}">
                <a16:creationId xmlns:a16="http://schemas.microsoft.com/office/drawing/2014/main" id="{40B38F0E-3B58-9DC1-D95A-78D394A80199}"/>
              </a:ext>
            </a:extLst>
          </p:cNvPr>
          <p:cNvPicPr>
            <a:picLocks noChangeAspect="1"/>
          </p:cNvPicPr>
          <p:nvPr/>
        </p:nvPicPr>
        <p:blipFill>
          <a:blip r:embed="rId4"/>
          <a:srcRect l="11151" r="23956" b="-208"/>
          <a:stretch/>
        </p:blipFill>
        <p:spPr>
          <a:xfrm>
            <a:off x="264127" y="128716"/>
            <a:ext cx="1859329" cy="4963303"/>
          </a:xfrm>
          <a:prstGeom prst="rect">
            <a:avLst/>
          </a:prstGeom>
        </p:spPr>
      </p:pic>
    </p:spTree>
    <p:extLst>
      <p:ext uri="{BB962C8B-B14F-4D97-AF65-F5344CB8AC3E}">
        <p14:creationId xmlns:p14="http://schemas.microsoft.com/office/powerpoint/2010/main" val="1479336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65A3-C4E3-4726-AD53-DE014E8249AE}"/>
              </a:ext>
            </a:extLst>
          </p:cNvPr>
          <p:cNvSpPr>
            <a:spLocks noGrp="1"/>
          </p:cNvSpPr>
          <p:nvPr>
            <p:ph type="title"/>
          </p:nvPr>
        </p:nvSpPr>
        <p:spPr>
          <a:xfrm>
            <a:off x="80363" y="200475"/>
            <a:ext cx="8534400" cy="1078150"/>
          </a:xfrm>
        </p:spPr>
        <p:txBody>
          <a:bodyPr/>
          <a:lstStyle/>
          <a:p>
            <a:r>
              <a:rPr lang="en-GB" dirty="0"/>
              <a:t>Communication</a:t>
            </a:r>
          </a:p>
        </p:txBody>
      </p:sp>
      <p:pic>
        <p:nvPicPr>
          <p:cNvPr id="3" name="Picture 3">
            <a:extLst>
              <a:ext uri="{FF2B5EF4-FFF2-40B4-BE49-F238E27FC236}">
                <a16:creationId xmlns:a16="http://schemas.microsoft.com/office/drawing/2014/main" id="{9AB83515-8035-4139-9B00-8E724E8DCECB}"/>
              </a:ext>
            </a:extLst>
          </p:cNvPr>
          <p:cNvPicPr>
            <a:picLocks noChangeAspect="1"/>
          </p:cNvPicPr>
          <p:nvPr/>
        </p:nvPicPr>
        <p:blipFill>
          <a:blip r:embed="rId2"/>
          <a:stretch>
            <a:fillRect/>
          </a:stretch>
        </p:blipFill>
        <p:spPr>
          <a:xfrm>
            <a:off x="9797990" y="200475"/>
            <a:ext cx="2228850" cy="504825"/>
          </a:xfrm>
          <a:prstGeom prst="rect">
            <a:avLst/>
          </a:prstGeom>
        </p:spPr>
      </p:pic>
      <p:sp>
        <p:nvSpPr>
          <p:cNvPr id="4" name="TextBox 3">
            <a:extLst>
              <a:ext uri="{FF2B5EF4-FFF2-40B4-BE49-F238E27FC236}">
                <a16:creationId xmlns:a16="http://schemas.microsoft.com/office/drawing/2014/main" id="{23E09C74-5F2F-4AC2-B7A4-962BCD74454E}"/>
              </a:ext>
            </a:extLst>
          </p:cNvPr>
          <p:cNvSpPr txBox="1"/>
          <p:nvPr/>
        </p:nvSpPr>
        <p:spPr>
          <a:xfrm>
            <a:off x="238665" y="1043796"/>
            <a:ext cx="662508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800"/>
          </a:p>
          <a:p>
            <a:endParaRPr lang="en-GB"/>
          </a:p>
          <a:p>
            <a:pPr marL="285750" indent="-285750">
              <a:buFont typeface="Arial"/>
              <a:buChar char="•"/>
            </a:pPr>
            <a:endParaRPr lang="en-GB"/>
          </a:p>
        </p:txBody>
      </p:sp>
      <p:sp>
        <p:nvSpPr>
          <p:cNvPr id="5" name="TextBox 4">
            <a:extLst>
              <a:ext uri="{FF2B5EF4-FFF2-40B4-BE49-F238E27FC236}">
                <a16:creationId xmlns:a16="http://schemas.microsoft.com/office/drawing/2014/main" id="{63D50C33-A44C-4703-8406-105923DCFE69}"/>
              </a:ext>
            </a:extLst>
          </p:cNvPr>
          <p:cNvSpPr txBox="1"/>
          <p:nvPr/>
        </p:nvSpPr>
        <p:spPr>
          <a:xfrm>
            <a:off x="332154" y="1043796"/>
            <a:ext cx="8030818" cy="489364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400" dirty="0"/>
              <a:t>School communicates through email, text messages and sometimes paper letters.</a:t>
            </a:r>
          </a:p>
          <a:p>
            <a:pPr marL="285750" indent="-285750">
              <a:buFont typeface="Arial" panose="020B0604020202020204" pitchFamily="34" charset="0"/>
              <a:buChar char="•"/>
            </a:pPr>
            <a:r>
              <a:rPr lang="en-GB" sz="2400" dirty="0"/>
              <a:t>Each Friday, a weekly newsletter comes home, via email, with details of all that is going on in school.</a:t>
            </a:r>
          </a:p>
          <a:p>
            <a:pPr marL="285750" indent="-285750">
              <a:buFont typeface="Arial" panose="020B0604020202020204" pitchFamily="34" charset="0"/>
              <a:buChar char="•"/>
            </a:pPr>
            <a:r>
              <a:rPr lang="en-GB" sz="2400" dirty="0"/>
              <a:t>Class teachers will also email to share specific information and updates.</a:t>
            </a:r>
          </a:p>
          <a:p>
            <a:pPr marL="285750" indent="-285750">
              <a:buFont typeface="Arial" panose="020B0604020202020204" pitchFamily="34" charset="0"/>
              <a:buChar char="•"/>
            </a:pPr>
            <a:r>
              <a:rPr lang="en-GB" sz="2400" dirty="0"/>
              <a:t>School can list 2 numbers as priority one contacts so that both parents receive any general text messages sent.</a:t>
            </a:r>
          </a:p>
          <a:p>
            <a:pPr marL="285750" indent="-285750">
              <a:buFont typeface="Arial" panose="020B0604020202020204" pitchFamily="34" charset="0"/>
              <a:buChar char="•"/>
            </a:pPr>
            <a:r>
              <a:rPr lang="en-GB" sz="2400" dirty="0"/>
              <a:t>Please add the following emails to your contacts so that emails come straight to your inbox:</a:t>
            </a:r>
          </a:p>
          <a:p>
            <a:pPr marL="742950" lvl="1" indent="-285750">
              <a:buFont typeface="Arial" panose="020B0604020202020204" pitchFamily="34" charset="0"/>
              <a:buChar char="•"/>
            </a:pPr>
            <a:r>
              <a:rPr lang="en-GB" sz="2400" dirty="0">
                <a:hlinkClick r:id="rId3"/>
              </a:rPr>
              <a:t>manston.primary@manston.leeds.sch.uk</a:t>
            </a:r>
            <a:endParaRPr lang="en-GB" sz="2400" dirty="0"/>
          </a:p>
          <a:p>
            <a:pPr marL="742950" lvl="1" indent="-285750">
              <a:buFont typeface="Arial" panose="020B0604020202020204" pitchFamily="34" charset="0"/>
              <a:buChar char="•"/>
            </a:pPr>
            <a:r>
              <a:rPr lang="en-GB" sz="2400" u="sng" dirty="0">
                <a:hlinkClick r:id="rId4"/>
              </a:rPr>
              <a:t>no-reply@mail.arbor-education.com</a:t>
            </a:r>
            <a:r>
              <a:rPr lang="en-GB" sz="2400" dirty="0"/>
              <a:t> </a:t>
            </a:r>
          </a:p>
        </p:txBody>
      </p:sp>
    </p:spTree>
    <p:extLst>
      <p:ext uri="{BB962C8B-B14F-4D97-AF65-F5344CB8AC3E}">
        <p14:creationId xmlns:p14="http://schemas.microsoft.com/office/powerpoint/2010/main" val="858563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9641F-6E17-4235-B800-FDF72330ADE5}"/>
              </a:ext>
            </a:extLst>
          </p:cNvPr>
          <p:cNvSpPr>
            <a:spLocks noGrp="1"/>
          </p:cNvSpPr>
          <p:nvPr>
            <p:ph type="title"/>
          </p:nvPr>
        </p:nvSpPr>
        <p:spPr>
          <a:xfrm>
            <a:off x="231206" y="66335"/>
            <a:ext cx="7226606" cy="1166848"/>
          </a:xfrm>
        </p:spPr>
        <p:txBody>
          <a:bodyPr/>
          <a:lstStyle/>
          <a:p>
            <a:r>
              <a:rPr lang="en-GB"/>
              <a:t>Home School Agreement </a:t>
            </a:r>
          </a:p>
        </p:txBody>
      </p:sp>
      <p:sp>
        <p:nvSpPr>
          <p:cNvPr id="3" name="TextBox 2">
            <a:extLst>
              <a:ext uri="{FF2B5EF4-FFF2-40B4-BE49-F238E27FC236}">
                <a16:creationId xmlns:a16="http://schemas.microsoft.com/office/drawing/2014/main" id="{D30BB1A8-AABD-4828-B530-7E2767921381}"/>
              </a:ext>
            </a:extLst>
          </p:cNvPr>
          <p:cNvSpPr txBox="1"/>
          <p:nvPr/>
        </p:nvSpPr>
        <p:spPr>
          <a:xfrm>
            <a:off x="402673" y="1333850"/>
            <a:ext cx="4169328" cy="4832092"/>
          </a:xfrm>
          <a:prstGeom prst="rect">
            <a:avLst/>
          </a:prstGeom>
          <a:noFill/>
        </p:spPr>
        <p:txBody>
          <a:bodyPr wrap="square" lIns="91440" tIns="45720" rIns="91440" bIns="45720" rtlCol="0" anchor="t">
            <a:spAutoFit/>
          </a:bodyPr>
          <a:lstStyle/>
          <a:p>
            <a:pPr marL="285750" indent="-285750" fontAlgn="base">
              <a:buFont typeface="Arial" panose="020B0604020202020204" pitchFamily="34" charset="0"/>
              <a:buChar char="•"/>
            </a:pPr>
            <a:r>
              <a:rPr lang="en-GB" sz="2800" dirty="0"/>
              <a:t>An updated copy of this, including an online safety pupil user agreement has come home recently.</a:t>
            </a:r>
            <a:r>
              <a:rPr lang="en-US" sz="2800" dirty="0"/>
              <a:t>​</a:t>
            </a:r>
          </a:p>
          <a:p>
            <a:pPr marL="285750" indent="-285750" fontAlgn="base">
              <a:buFont typeface="Arial" panose="020B0604020202020204" pitchFamily="34" charset="0"/>
              <a:buChar char="•"/>
            </a:pPr>
            <a:r>
              <a:rPr lang="en-GB" sz="2800" dirty="0"/>
              <a:t>Please review this at home with your child.</a:t>
            </a:r>
            <a:r>
              <a:rPr lang="en-US" sz="2800" dirty="0"/>
              <a:t>​</a:t>
            </a:r>
          </a:p>
          <a:p>
            <a:pPr marL="285750" indent="-285750" fontAlgn="base">
              <a:buFont typeface="Arial" panose="020B0604020202020204" pitchFamily="34" charset="0"/>
              <a:buChar char="•"/>
            </a:pPr>
            <a:r>
              <a:rPr lang="en-GB" sz="2800" dirty="0"/>
              <a:t>This agreement applies to all pupils, parents and staff at Manston Primary</a:t>
            </a:r>
            <a:endParaRPr lang="en-US" sz="2800" dirty="0"/>
          </a:p>
        </p:txBody>
      </p:sp>
      <p:pic>
        <p:nvPicPr>
          <p:cNvPr id="4" name="Picture 3">
            <a:extLst>
              <a:ext uri="{FF2B5EF4-FFF2-40B4-BE49-F238E27FC236}">
                <a16:creationId xmlns:a16="http://schemas.microsoft.com/office/drawing/2014/main" id="{11B29631-E787-4432-BAE6-1686C3533201}"/>
              </a:ext>
            </a:extLst>
          </p:cNvPr>
          <p:cNvPicPr>
            <a:picLocks noChangeAspect="1"/>
          </p:cNvPicPr>
          <p:nvPr/>
        </p:nvPicPr>
        <p:blipFill>
          <a:blip r:embed="rId2"/>
          <a:stretch>
            <a:fillRect/>
          </a:stretch>
        </p:blipFill>
        <p:spPr>
          <a:xfrm>
            <a:off x="4778096" y="1475165"/>
            <a:ext cx="6855276" cy="4615242"/>
          </a:xfrm>
          <a:prstGeom prst="rect">
            <a:avLst/>
          </a:prstGeom>
        </p:spPr>
      </p:pic>
      <p:pic>
        <p:nvPicPr>
          <p:cNvPr id="5" name="Picture 4">
            <a:extLst>
              <a:ext uri="{FF2B5EF4-FFF2-40B4-BE49-F238E27FC236}">
                <a16:creationId xmlns:a16="http://schemas.microsoft.com/office/drawing/2014/main" id="{49453410-3057-44F4-AADC-998FCB39F266}"/>
              </a:ext>
            </a:extLst>
          </p:cNvPr>
          <p:cNvPicPr>
            <a:picLocks noChangeAspect="1"/>
          </p:cNvPicPr>
          <p:nvPr/>
        </p:nvPicPr>
        <p:blipFill>
          <a:blip r:embed="rId3"/>
          <a:stretch>
            <a:fillRect/>
          </a:stretch>
        </p:blipFill>
        <p:spPr>
          <a:xfrm>
            <a:off x="10303309" y="0"/>
            <a:ext cx="1807526" cy="572877"/>
          </a:xfrm>
          <a:prstGeom prst="rect">
            <a:avLst/>
          </a:prstGeom>
        </p:spPr>
      </p:pic>
    </p:spTree>
    <p:extLst>
      <p:ext uri="{BB962C8B-B14F-4D97-AF65-F5344CB8AC3E}">
        <p14:creationId xmlns:p14="http://schemas.microsoft.com/office/powerpoint/2010/main" val="3038530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65A3-C4E3-4726-AD53-DE014E8249AE}"/>
              </a:ext>
            </a:extLst>
          </p:cNvPr>
          <p:cNvSpPr>
            <a:spLocks noGrp="1"/>
          </p:cNvSpPr>
          <p:nvPr>
            <p:ph type="title"/>
          </p:nvPr>
        </p:nvSpPr>
        <p:spPr>
          <a:xfrm>
            <a:off x="80363" y="200475"/>
            <a:ext cx="8534400" cy="1078150"/>
          </a:xfrm>
        </p:spPr>
        <p:txBody>
          <a:bodyPr/>
          <a:lstStyle/>
          <a:p>
            <a:r>
              <a:rPr lang="en-GB" dirty="0"/>
              <a:t>Equipment</a:t>
            </a:r>
          </a:p>
        </p:txBody>
      </p:sp>
      <p:pic>
        <p:nvPicPr>
          <p:cNvPr id="3" name="Picture 3">
            <a:extLst>
              <a:ext uri="{FF2B5EF4-FFF2-40B4-BE49-F238E27FC236}">
                <a16:creationId xmlns:a16="http://schemas.microsoft.com/office/drawing/2014/main" id="{9AB83515-8035-4139-9B00-8E724E8DCECB}"/>
              </a:ext>
            </a:extLst>
          </p:cNvPr>
          <p:cNvPicPr>
            <a:picLocks noChangeAspect="1"/>
          </p:cNvPicPr>
          <p:nvPr/>
        </p:nvPicPr>
        <p:blipFill>
          <a:blip r:embed="rId2"/>
          <a:stretch>
            <a:fillRect/>
          </a:stretch>
        </p:blipFill>
        <p:spPr>
          <a:xfrm>
            <a:off x="9797990" y="200475"/>
            <a:ext cx="2228850" cy="504825"/>
          </a:xfrm>
          <a:prstGeom prst="rect">
            <a:avLst/>
          </a:prstGeom>
        </p:spPr>
      </p:pic>
      <p:sp>
        <p:nvSpPr>
          <p:cNvPr id="4" name="TextBox 3">
            <a:extLst>
              <a:ext uri="{FF2B5EF4-FFF2-40B4-BE49-F238E27FC236}">
                <a16:creationId xmlns:a16="http://schemas.microsoft.com/office/drawing/2014/main" id="{23E09C74-5F2F-4AC2-B7A4-962BCD74454E}"/>
              </a:ext>
            </a:extLst>
          </p:cNvPr>
          <p:cNvSpPr txBox="1"/>
          <p:nvPr/>
        </p:nvSpPr>
        <p:spPr>
          <a:xfrm>
            <a:off x="238664" y="1043796"/>
            <a:ext cx="9819735" cy="58169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t>Each day children will need to bring: </a:t>
            </a:r>
          </a:p>
          <a:p>
            <a:pPr marL="285750" indent="-285750">
              <a:buFont typeface="Arial"/>
              <a:buChar char="•"/>
            </a:pPr>
            <a:r>
              <a:rPr lang="en-GB" sz="2800" dirty="0"/>
              <a:t>A </a:t>
            </a:r>
            <a:r>
              <a:rPr lang="en-GB" sz="2800" b="1" dirty="0"/>
              <a:t>named</a:t>
            </a:r>
            <a:r>
              <a:rPr lang="en-GB" sz="2800" dirty="0"/>
              <a:t> water bottle</a:t>
            </a:r>
          </a:p>
          <a:p>
            <a:pPr marL="285750" indent="-285750">
              <a:buFont typeface="Arial"/>
              <a:buChar char="•"/>
            </a:pPr>
            <a:r>
              <a:rPr lang="en-GB" sz="2800" b="1" dirty="0"/>
              <a:t>Named </a:t>
            </a:r>
            <a:r>
              <a:rPr lang="en-GB" sz="2800" dirty="0"/>
              <a:t>coats, hats, gloves suitable to the weather</a:t>
            </a:r>
          </a:p>
          <a:p>
            <a:pPr marL="285750" indent="-285750">
              <a:buFont typeface="Arial"/>
              <a:buChar char="•"/>
            </a:pPr>
            <a:r>
              <a:rPr lang="en-GB" sz="2800" dirty="0"/>
              <a:t>Homework (due by Thursdays)</a:t>
            </a:r>
          </a:p>
          <a:p>
            <a:pPr marL="285750" indent="-285750">
              <a:buFont typeface="Arial"/>
              <a:buChar char="•"/>
            </a:pPr>
            <a:r>
              <a:rPr lang="en-GB" sz="2800" dirty="0"/>
              <a:t>Reading book </a:t>
            </a:r>
          </a:p>
          <a:p>
            <a:pPr marL="285750" indent="-285750">
              <a:buFont typeface="Arial"/>
              <a:buChar char="•"/>
            </a:pPr>
            <a:endParaRPr lang="en-GB" sz="2800" dirty="0"/>
          </a:p>
          <a:p>
            <a:r>
              <a:rPr lang="en-GB" sz="2800" dirty="0"/>
              <a:t>Pupils do not need:</a:t>
            </a:r>
          </a:p>
          <a:p>
            <a:pPr marL="285750" indent="-285750">
              <a:buFont typeface="Arial"/>
              <a:buChar char="•"/>
            </a:pPr>
            <a:r>
              <a:rPr lang="en-GB" sz="2800" dirty="0"/>
              <a:t>Pencil cases</a:t>
            </a:r>
          </a:p>
          <a:p>
            <a:pPr marL="285750" indent="-285750">
              <a:buFont typeface="Arial"/>
              <a:buChar char="•"/>
            </a:pPr>
            <a:r>
              <a:rPr lang="en-GB" sz="2800" dirty="0"/>
              <a:t>Toys or games</a:t>
            </a:r>
          </a:p>
          <a:p>
            <a:pPr marL="285750" indent="-285750">
              <a:buFont typeface="Arial"/>
              <a:buChar char="•"/>
            </a:pPr>
            <a:endParaRPr lang="en-GB" sz="2800" dirty="0"/>
          </a:p>
          <a:p>
            <a:pPr marL="285750" indent="-285750">
              <a:buFont typeface="Arial"/>
              <a:buChar char="•"/>
            </a:pPr>
            <a:r>
              <a:rPr lang="en-GB" sz="2800" dirty="0"/>
              <a:t>School staff will not spend time looking for items that are not named.</a:t>
            </a:r>
          </a:p>
          <a:p>
            <a:endParaRPr lang="en-GB" dirty="0"/>
          </a:p>
          <a:p>
            <a:pPr marL="285750" indent="-285750">
              <a:buFont typeface="Arial"/>
              <a:buChar char="•"/>
            </a:pPr>
            <a:endParaRPr lang="en-GB" dirty="0"/>
          </a:p>
        </p:txBody>
      </p:sp>
    </p:spTree>
    <p:extLst>
      <p:ext uri="{BB962C8B-B14F-4D97-AF65-F5344CB8AC3E}">
        <p14:creationId xmlns:p14="http://schemas.microsoft.com/office/powerpoint/2010/main" val="3767754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3F996-EB85-47B3-8E5A-C0DF25100CCA}"/>
              </a:ext>
            </a:extLst>
          </p:cNvPr>
          <p:cNvSpPr>
            <a:spLocks noGrp="1"/>
          </p:cNvSpPr>
          <p:nvPr>
            <p:ph type="title"/>
          </p:nvPr>
        </p:nvSpPr>
        <p:spPr>
          <a:xfrm>
            <a:off x="413502" y="316007"/>
            <a:ext cx="11020926" cy="1123040"/>
          </a:xfrm>
        </p:spPr>
        <p:txBody>
          <a:bodyPr>
            <a:normAutofit/>
          </a:bodyPr>
          <a:lstStyle/>
          <a:p>
            <a:r>
              <a:rPr lang="en-GB"/>
              <a:t>Attendance</a:t>
            </a:r>
            <a:r>
              <a:rPr lang="en-GB" sz="2800">
                <a:ea typeface="+mj-lt"/>
                <a:cs typeface="+mj-lt"/>
              </a:rPr>
              <a:t>.</a:t>
            </a:r>
            <a:br>
              <a:rPr lang="en-GB" sz="2800">
                <a:ea typeface="+mj-lt"/>
                <a:cs typeface="+mj-lt"/>
              </a:rPr>
            </a:br>
            <a:r>
              <a:rPr lang="en-GB" sz="2800">
                <a:ea typeface="+mj-lt"/>
                <a:cs typeface="+mj-lt"/>
              </a:rPr>
              <a:t> </a:t>
            </a:r>
          </a:p>
        </p:txBody>
      </p:sp>
      <p:sp>
        <p:nvSpPr>
          <p:cNvPr id="3" name="TextBox 2">
            <a:extLst>
              <a:ext uri="{FF2B5EF4-FFF2-40B4-BE49-F238E27FC236}">
                <a16:creationId xmlns:a16="http://schemas.microsoft.com/office/drawing/2014/main" id="{FD8F0A29-08E1-4605-A9F5-E78FC5602E97}"/>
              </a:ext>
            </a:extLst>
          </p:cNvPr>
          <p:cNvSpPr txBox="1"/>
          <p:nvPr/>
        </p:nvSpPr>
        <p:spPr>
          <a:xfrm>
            <a:off x="411193" y="1173193"/>
            <a:ext cx="11197086" cy="56938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GB" sz="2800" dirty="0"/>
              <a:t>Our pupils have excellent attendance, and this is something we want to keep improving.</a:t>
            </a:r>
          </a:p>
          <a:p>
            <a:pPr marL="457200" indent="-457200">
              <a:buFont typeface="Arial"/>
              <a:buChar char="•"/>
            </a:pPr>
            <a:r>
              <a:rPr lang="en-GB" sz="2800" dirty="0"/>
              <a:t>If your child is absent, please ring, email or speak with a member of staff in the office to let them know the details of the absence.</a:t>
            </a:r>
          </a:p>
          <a:p>
            <a:pPr marL="457200" indent="-457200">
              <a:buFont typeface="Arial"/>
              <a:buChar char="•"/>
            </a:pPr>
            <a:r>
              <a:rPr lang="en-GB" sz="2800" dirty="0"/>
              <a:t>Please be reminded that school </a:t>
            </a:r>
            <a:r>
              <a:rPr lang="en-GB" sz="2800" b="1" dirty="0"/>
              <a:t>cannot authorise holidays </a:t>
            </a:r>
            <a:r>
              <a:rPr lang="en-GB" sz="2800" dirty="0"/>
              <a:t>in term time and any applications for exceptional leave must be made by filling in a form from the office. No work will be provided if you take children out during term time.</a:t>
            </a:r>
          </a:p>
          <a:p>
            <a:pPr marL="457200" indent="-457200">
              <a:buFont typeface="Arial"/>
              <a:buChar char="•"/>
            </a:pPr>
            <a:r>
              <a:rPr lang="en-GB" sz="2800" dirty="0"/>
              <a:t>School starts at 8:50 am each day and finishes at 3:15pm</a:t>
            </a:r>
          </a:p>
          <a:p>
            <a:pPr marL="457200" indent="-457200">
              <a:buFont typeface="Arial"/>
              <a:buChar char="•"/>
            </a:pPr>
            <a:r>
              <a:rPr lang="en-GB" sz="2800" dirty="0"/>
              <a:t>Further details including our full policy can be found on our school website.</a:t>
            </a:r>
          </a:p>
          <a:p>
            <a:pPr marL="457200" indent="-457200">
              <a:buFont typeface="Arial"/>
              <a:buChar char="•"/>
            </a:pPr>
            <a:r>
              <a:rPr lang="en-GB" sz="2800" dirty="0"/>
              <a:t>Please note that new legislation about term-time holidays came into force in August 2024.</a:t>
            </a:r>
          </a:p>
        </p:txBody>
      </p:sp>
      <p:pic>
        <p:nvPicPr>
          <p:cNvPr id="5" name="Picture 3">
            <a:extLst>
              <a:ext uri="{FF2B5EF4-FFF2-40B4-BE49-F238E27FC236}">
                <a16:creationId xmlns:a16="http://schemas.microsoft.com/office/drawing/2014/main" id="{18BDFD35-28DA-4E1A-84DA-90A1CD537088}"/>
              </a:ext>
            </a:extLst>
          </p:cNvPr>
          <p:cNvPicPr>
            <a:picLocks noChangeAspect="1"/>
          </p:cNvPicPr>
          <p:nvPr/>
        </p:nvPicPr>
        <p:blipFill>
          <a:blip r:embed="rId2"/>
          <a:stretch>
            <a:fillRect/>
          </a:stretch>
        </p:blipFill>
        <p:spPr>
          <a:xfrm>
            <a:off x="9797990" y="200475"/>
            <a:ext cx="2228850" cy="504825"/>
          </a:xfrm>
          <a:prstGeom prst="rect">
            <a:avLst/>
          </a:prstGeom>
        </p:spPr>
      </p:pic>
    </p:spTree>
    <p:extLst>
      <p:ext uri="{BB962C8B-B14F-4D97-AF65-F5344CB8AC3E}">
        <p14:creationId xmlns:p14="http://schemas.microsoft.com/office/powerpoint/2010/main" val="3232119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2D078A1-001E-4E2C-B646-BE77BEB7D95E}"/>
              </a:ext>
            </a:extLst>
          </p:cNvPr>
          <p:cNvPicPr>
            <a:picLocks noChangeAspect="1"/>
          </p:cNvPicPr>
          <p:nvPr/>
        </p:nvPicPr>
        <p:blipFill>
          <a:blip r:embed="rId2"/>
          <a:stretch>
            <a:fillRect/>
          </a:stretch>
        </p:blipFill>
        <p:spPr>
          <a:xfrm>
            <a:off x="0" y="85725"/>
            <a:ext cx="9582150" cy="6686550"/>
          </a:xfrm>
          <a:prstGeom prst="rect">
            <a:avLst/>
          </a:prstGeom>
        </p:spPr>
      </p:pic>
    </p:spTree>
    <p:extLst>
      <p:ext uri="{BB962C8B-B14F-4D97-AF65-F5344CB8AC3E}">
        <p14:creationId xmlns:p14="http://schemas.microsoft.com/office/powerpoint/2010/main" val="32375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760" y="-5709"/>
            <a:ext cx="9274630" cy="816430"/>
          </a:xfrm>
        </p:spPr>
        <p:txBody>
          <a:bodyPr>
            <a:normAutofit fontScale="90000"/>
          </a:bodyPr>
          <a:lstStyle/>
          <a:p>
            <a:r>
              <a:rPr lang="en-GB" dirty="0">
                <a:latin typeface="Arial" panose="020B0604020202020204" pitchFamily="34" charset="0"/>
                <a:cs typeface="Arial" panose="020B0604020202020204" pitchFamily="34" charset="0"/>
              </a:rPr>
              <a:t>Frequently Asked Questions</a:t>
            </a:r>
          </a:p>
        </p:txBody>
      </p:sp>
      <p:pic>
        <p:nvPicPr>
          <p:cNvPr id="6" name="Picture 5">
            <a:extLst>
              <a:ext uri="{FF2B5EF4-FFF2-40B4-BE49-F238E27FC236}">
                <a16:creationId xmlns:a16="http://schemas.microsoft.com/office/drawing/2014/main" id="{0DE1CF2C-F084-4B7E-BDF1-CBE5019D6ABB}"/>
              </a:ext>
            </a:extLst>
          </p:cNvPr>
          <p:cNvPicPr>
            <a:picLocks noChangeAspect="1"/>
          </p:cNvPicPr>
          <p:nvPr/>
        </p:nvPicPr>
        <p:blipFill>
          <a:blip r:embed="rId2"/>
          <a:stretch>
            <a:fillRect/>
          </a:stretch>
        </p:blipFill>
        <p:spPr>
          <a:xfrm>
            <a:off x="10303309" y="0"/>
            <a:ext cx="1807526" cy="572877"/>
          </a:xfrm>
          <a:prstGeom prst="rect">
            <a:avLst/>
          </a:prstGeom>
        </p:spPr>
      </p:pic>
      <p:sp>
        <p:nvSpPr>
          <p:cNvPr id="7" name="Rectangle 6">
            <a:extLst>
              <a:ext uri="{FF2B5EF4-FFF2-40B4-BE49-F238E27FC236}">
                <a16:creationId xmlns:a16="http://schemas.microsoft.com/office/drawing/2014/main" id="{8AD6D1E0-3106-4503-B98F-A7E400E77912}"/>
              </a:ext>
            </a:extLst>
          </p:cNvPr>
          <p:cNvSpPr/>
          <p:nvPr/>
        </p:nvSpPr>
        <p:spPr>
          <a:xfrm>
            <a:off x="416696" y="810721"/>
            <a:ext cx="11345544" cy="5062924"/>
          </a:xfrm>
          <a:prstGeom prst="rect">
            <a:avLst/>
          </a:prstGeom>
        </p:spPr>
        <p:txBody>
          <a:bodyPr wrap="square" lIns="91440" tIns="45720" rIns="91440" bIns="45720" anchor="t">
            <a:spAutoFit/>
          </a:bodyPr>
          <a:lstStyle/>
          <a:p>
            <a:pPr algn="just">
              <a:spcAft>
                <a:spcPts val="0"/>
              </a:spcAft>
            </a:pPr>
            <a:endParaRPr lang="en-GB" b="1" u="sng" dirty="0">
              <a:latin typeface="Calibri"/>
              <a:cs typeface="Calibri"/>
            </a:endParaRPr>
          </a:p>
          <a:p>
            <a:pPr algn="just"/>
            <a:r>
              <a:rPr lang="en-GB" b="1" u="sng" dirty="0">
                <a:latin typeface="Calibri"/>
                <a:ea typeface="Times New Roman" panose="02020603050405020304" pitchFamily="18" charset="0"/>
                <a:cs typeface="Calibri"/>
              </a:rPr>
              <a:t>When are SATs?</a:t>
            </a:r>
            <a:endParaRPr lang="en-GB" dirty="0"/>
          </a:p>
          <a:p>
            <a:pPr algn="just"/>
            <a:r>
              <a:rPr lang="en-GB" b="1" dirty="0">
                <a:latin typeface="Calibri"/>
                <a:ea typeface="+mn-lt"/>
                <a:cs typeface="Calibri"/>
              </a:rPr>
              <a:t>SATs for Year 2 will no longer take place but children will still be formally assessed to track their progress. This will take place in July. </a:t>
            </a:r>
            <a:endParaRPr lang="en-GB" b="1" u="sng" dirty="0">
              <a:latin typeface="Calibri" panose="020F0502020204030204" pitchFamily="34" charset="0"/>
              <a:ea typeface="+mn-lt"/>
              <a:cs typeface="Calibri" panose="020F0502020204030204" pitchFamily="34" charset="0"/>
            </a:endParaRPr>
          </a:p>
          <a:p>
            <a:pPr algn="just"/>
            <a:r>
              <a:rPr lang="en-GB" dirty="0">
                <a:latin typeface="Calibri"/>
                <a:ea typeface="+mn-lt"/>
                <a:cs typeface="Calibri"/>
              </a:rPr>
              <a:t>Please</a:t>
            </a:r>
            <a:r>
              <a:rPr lang="en-GB" b="1" dirty="0">
                <a:latin typeface="Calibri"/>
                <a:ea typeface="+mn-lt"/>
                <a:cs typeface="Calibri"/>
              </a:rPr>
              <a:t> </a:t>
            </a:r>
            <a:r>
              <a:rPr lang="en-GB" dirty="0">
                <a:latin typeface="Calibri"/>
                <a:ea typeface="+mn-lt"/>
                <a:cs typeface="Calibri"/>
              </a:rPr>
              <a:t>try to avoid booking a holiday during term time as it is important that your child does not fall behind on their learning.</a:t>
            </a:r>
            <a:endParaRPr lang="en-GB" b="1" u="sng" dirty="0">
              <a:latin typeface="Calibri" panose="020F0502020204030204" pitchFamily="34" charset="0"/>
              <a:cs typeface="Calibri" panose="020F0502020204030204" pitchFamily="34" charset="0"/>
            </a:endParaRPr>
          </a:p>
          <a:p>
            <a:pPr algn="just"/>
            <a:endParaRPr lang="en-GB" sz="1050" dirty="0">
              <a:latin typeface="Calibri" panose="020F0502020204030204" pitchFamily="34" charset="0"/>
              <a:ea typeface="Times New Roman" panose="02020603050405020304" pitchFamily="18" charset="0"/>
              <a:cs typeface="Calibri" panose="020F0502020204030204" pitchFamily="34" charset="0"/>
            </a:endParaRPr>
          </a:p>
          <a:p>
            <a:pPr algn="just">
              <a:spcAft>
                <a:spcPts val="0"/>
              </a:spcAft>
            </a:pPr>
            <a:r>
              <a:rPr lang="en-GB" b="1" u="sng" dirty="0">
                <a:latin typeface="Calibri"/>
                <a:ea typeface="Times New Roman" panose="02020603050405020304" pitchFamily="18" charset="0"/>
                <a:cs typeface="Calibri"/>
              </a:rPr>
              <a:t>How can I help my child prepare for assessments?</a:t>
            </a:r>
          </a:p>
          <a:p>
            <a:pPr algn="just"/>
            <a:r>
              <a:rPr lang="en-GB" dirty="0">
                <a:latin typeface="Calibri" panose="020F0502020204030204" pitchFamily="34" charset="0"/>
                <a:ea typeface="Times New Roman" panose="02020603050405020304" pitchFamily="18" charset="0"/>
                <a:cs typeface="Calibri" panose="020F0502020204030204" pitchFamily="34" charset="0"/>
              </a:rPr>
              <a:t>Encourage and support them to complete homework. </a:t>
            </a:r>
          </a:p>
          <a:p>
            <a:pPr algn="just">
              <a:spcAft>
                <a:spcPts val="0"/>
              </a:spcAft>
            </a:pPr>
            <a:r>
              <a:rPr lang="en-GB" dirty="0">
                <a:latin typeface="Calibri" panose="020F0502020204030204" pitchFamily="34" charset="0"/>
                <a:ea typeface="Times New Roman" panose="02020603050405020304" pitchFamily="18" charset="0"/>
                <a:cs typeface="Calibri" panose="020F0502020204030204" pitchFamily="34" charset="0"/>
              </a:rPr>
              <a:t>Encourage them to take responsibility for themselves and their belongings: PE kit, homework, letters etc</a:t>
            </a:r>
          </a:p>
          <a:p>
            <a:pPr algn="just"/>
            <a:r>
              <a:rPr lang="en-GB" dirty="0">
                <a:latin typeface="Calibri"/>
                <a:ea typeface="Times New Roman" panose="02020603050405020304" pitchFamily="18" charset="0"/>
                <a:cs typeface="Calibri"/>
              </a:rPr>
              <a:t>Support them in learning 2, 5, and 10 times tables and number bonds to 10, 20 and 100.</a:t>
            </a:r>
          </a:p>
          <a:p>
            <a:pPr algn="just"/>
            <a:r>
              <a:rPr lang="en-GB" dirty="0">
                <a:latin typeface="Calibri" panose="020F0502020204030204" pitchFamily="34" charset="0"/>
                <a:ea typeface="Times New Roman" panose="02020603050405020304" pitchFamily="18" charset="0"/>
                <a:cs typeface="Calibri" panose="020F0502020204030204" pitchFamily="34" charset="0"/>
              </a:rPr>
              <a:t>Be interested in what they are reading and talk with them about the books. </a:t>
            </a:r>
          </a:p>
          <a:p>
            <a:pPr algn="just"/>
            <a:endParaRPr lang="en-GB" sz="1050" dirty="0">
              <a:latin typeface="Calibri" panose="020F0502020204030204" pitchFamily="34" charset="0"/>
              <a:ea typeface="Times New Roman" panose="02020603050405020304" pitchFamily="18" charset="0"/>
              <a:cs typeface="Calibri" panose="020F0502020204030204" pitchFamily="34" charset="0"/>
            </a:endParaRPr>
          </a:p>
          <a:p>
            <a:pPr algn="just"/>
            <a:r>
              <a:rPr lang="en-GB" b="1" u="sng" dirty="0">
                <a:latin typeface="Calibri" panose="020F0502020204030204" pitchFamily="34" charset="0"/>
                <a:ea typeface="Times New Roman" panose="02020603050405020304" pitchFamily="18" charset="0"/>
                <a:cs typeface="Calibri" panose="020F0502020204030204" pitchFamily="34" charset="0"/>
              </a:rPr>
              <a:t>When do you do relationship and sex education? </a:t>
            </a:r>
          </a:p>
          <a:p>
            <a:pPr algn="just"/>
            <a:r>
              <a:rPr lang="en-GB" dirty="0">
                <a:latin typeface="Calibri"/>
                <a:ea typeface="Times New Roman" panose="02020603050405020304" pitchFamily="18" charset="0"/>
                <a:cs typeface="Calibri"/>
              </a:rPr>
              <a:t>This is done in the spring term, starting in January. A letter will be sent to parents first with details of what will be taught. We feel it is really important that children are given clear teaching of this topic rather than hearing it inaccurately from their peers.</a:t>
            </a:r>
            <a:r>
              <a:rPr lang="en-GB" sz="1600" dirty="0">
                <a:latin typeface="Calibri"/>
                <a:ea typeface="Times New Roman" panose="02020603050405020304" pitchFamily="18" charset="0"/>
                <a:cs typeface="Calibri"/>
              </a:rPr>
              <a:t> </a:t>
            </a:r>
            <a:endParaRPr lang="en-GB" sz="1600" dirty="0">
              <a:latin typeface="Calibri" panose="020F0502020204030204" pitchFamily="34" charset="0"/>
              <a:ea typeface="Times New Roman" panose="02020603050405020304" pitchFamily="18" charset="0"/>
              <a:cs typeface="Calibri" panose="020F0502020204030204" pitchFamily="34" charset="0"/>
            </a:endParaRPr>
          </a:p>
          <a:p>
            <a:pPr algn="just">
              <a:spcAft>
                <a:spcPts val="0"/>
              </a:spcAft>
            </a:pPr>
            <a:endParaRPr lang="en-GB" sz="1600" dirty="0">
              <a:latin typeface="Calibri" panose="020F0502020204030204" pitchFamily="34" charset="0"/>
              <a:ea typeface="Times New Roman" panose="02020603050405020304" pitchFamily="18" charset="0"/>
              <a:cs typeface="Calibri" panose="020F0502020204030204" pitchFamily="34" charset="0"/>
            </a:endParaRPr>
          </a:p>
          <a:p>
            <a:pPr algn="just">
              <a:spcAft>
                <a:spcPts val="0"/>
              </a:spcAft>
            </a:pPr>
            <a:endParaRPr lang="en-GB" sz="1600" dirty="0">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270117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7549" y="439989"/>
            <a:ext cx="9274630" cy="816430"/>
          </a:xfrm>
        </p:spPr>
        <p:txBody>
          <a:bodyPr>
            <a:normAutofit fontScale="90000"/>
          </a:bodyPr>
          <a:lstStyle/>
          <a:p>
            <a:pPr algn="l"/>
            <a:r>
              <a:rPr lang="en-GB">
                <a:latin typeface="Arial" panose="020B0604020202020204" pitchFamily="34" charset="0"/>
                <a:cs typeface="Arial" panose="020B0604020202020204" pitchFamily="34" charset="0"/>
              </a:rPr>
              <a:t>Data Checking</a:t>
            </a:r>
            <a:endParaRPr lang="en-US"/>
          </a:p>
        </p:txBody>
      </p:sp>
      <p:sp>
        <p:nvSpPr>
          <p:cNvPr id="5" name="Rectangle 4"/>
          <p:cNvSpPr/>
          <p:nvPr/>
        </p:nvSpPr>
        <p:spPr>
          <a:xfrm>
            <a:off x="731519" y="1602944"/>
            <a:ext cx="10071463" cy="338554"/>
          </a:xfrm>
          <a:prstGeom prst="rect">
            <a:avLst/>
          </a:prstGeom>
        </p:spPr>
        <p:txBody>
          <a:bodyPr wrap="square">
            <a:spAutoFit/>
          </a:bodyPr>
          <a:lstStyle/>
          <a:p>
            <a:pPr algn="just">
              <a:spcAft>
                <a:spcPts val="0"/>
              </a:spcAft>
            </a:pPr>
            <a:endParaRPr lang="en-GB" sz="1600">
              <a:effectLst/>
              <a:latin typeface="Arial" panose="020B0604020202020204" pitchFamily="34" charset="0"/>
              <a:ea typeface="Times New Roman" panose="02020603050405020304" pitchFamily="18" charset="0"/>
            </a:endParaRPr>
          </a:p>
        </p:txBody>
      </p:sp>
      <p:sp>
        <p:nvSpPr>
          <p:cNvPr id="3" name="Rectangle 2"/>
          <p:cNvSpPr/>
          <p:nvPr/>
        </p:nvSpPr>
        <p:spPr>
          <a:xfrm>
            <a:off x="731519" y="1602944"/>
            <a:ext cx="9454897" cy="4247317"/>
          </a:xfrm>
          <a:prstGeom prst="rect">
            <a:avLst/>
          </a:prstGeom>
        </p:spPr>
        <p:txBody>
          <a:bodyPr wrap="square" lIns="91440" tIns="45720" rIns="91440" bIns="45720" anchor="t">
            <a:spAutoFit/>
          </a:bodyPr>
          <a:lstStyle/>
          <a:p>
            <a:r>
              <a:rPr lang="en-GB" sz="2800"/>
              <a:t>Please check/update the details we hold for your child to ensure we have:</a:t>
            </a:r>
          </a:p>
          <a:p>
            <a:pPr marL="285750" lvl="0" indent="-285750">
              <a:buFont typeface="Arial" panose="020B0604020202020204" pitchFamily="34" charset="0"/>
              <a:buChar char="•"/>
            </a:pPr>
            <a:r>
              <a:rPr lang="en-GB" sz="2800"/>
              <a:t>At least 2 emergency contacts</a:t>
            </a:r>
          </a:p>
          <a:p>
            <a:pPr marL="285750" lvl="0" indent="-285750">
              <a:buFont typeface="Arial" panose="020B0604020202020204" pitchFamily="34" charset="0"/>
              <a:buChar char="•"/>
            </a:pPr>
            <a:r>
              <a:rPr lang="en-GB" sz="2800"/>
              <a:t>Current emails/ addresses</a:t>
            </a:r>
          </a:p>
          <a:p>
            <a:pPr marL="285750" lvl="0" indent="-285750">
              <a:buFont typeface="Arial" panose="020B0604020202020204" pitchFamily="34" charset="0"/>
              <a:buChar char="•"/>
            </a:pPr>
            <a:r>
              <a:rPr lang="en-GB" sz="2800"/>
              <a:t>Up to date medical information</a:t>
            </a:r>
          </a:p>
          <a:p>
            <a:pPr marL="285750" lvl="0" indent="-285750">
              <a:buFont typeface="Arial" panose="020B0604020202020204" pitchFamily="34" charset="0"/>
              <a:buChar char="•"/>
            </a:pPr>
            <a:r>
              <a:rPr lang="en-GB" sz="2800"/>
              <a:t>Any medication / information is up to date</a:t>
            </a:r>
          </a:p>
          <a:p>
            <a:pPr marL="285750" lvl="0" indent="-285750">
              <a:buFont typeface="Arial" panose="020B0604020202020204" pitchFamily="34" charset="0"/>
              <a:buChar char="•"/>
            </a:pPr>
            <a:endParaRPr lang="en-GB" sz="2800"/>
          </a:p>
          <a:p>
            <a:pPr marL="285750" indent="-285750">
              <a:buFont typeface="Arial" panose="020B0604020202020204" pitchFamily="34" charset="0"/>
              <a:buChar char="•"/>
            </a:pPr>
            <a:r>
              <a:rPr lang="en-GB" sz="2800"/>
              <a:t>You can do this by emailing the school office or updating details on the Arbor App.</a:t>
            </a:r>
          </a:p>
          <a:p>
            <a:endParaRPr lang="en-GB"/>
          </a:p>
        </p:txBody>
      </p:sp>
      <p:pic>
        <p:nvPicPr>
          <p:cNvPr id="7" name="Picture 6">
            <a:extLst>
              <a:ext uri="{FF2B5EF4-FFF2-40B4-BE49-F238E27FC236}">
                <a16:creationId xmlns:a16="http://schemas.microsoft.com/office/drawing/2014/main" id="{89B358E7-6A63-4D28-87EF-B197A617B661}"/>
              </a:ext>
            </a:extLst>
          </p:cNvPr>
          <p:cNvPicPr>
            <a:picLocks noChangeAspect="1"/>
          </p:cNvPicPr>
          <p:nvPr/>
        </p:nvPicPr>
        <p:blipFill>
          <a:blip r:embed="rId2"/>
          <a:stretch>
            <a:fillRect/>
          </a:stretch>
        </p:blipFill>
        <p:spPr>
          <a:xfrm>
            <a:off x="10303309" y="0"/>
            <a:ext cx="1807526" cy="572877"/>
          </a:xfrm>
          <a:prstGeom prst="rect">
            <a:avLst/>
          </a:prstGeom>
        </p:spPr>
      </p:pic>
      <p:pic>
        <p:nvPicPr>
          <p:cNvPr id="4" name="Picture 3" descr="A logo with text and colorful circles&#10;&#10;Description automatically generated">
            <a:extLst>
              <a:ext uri="{FF2B5EF4-FFF2-40B4-BE49-F238E27FC236}">
                <a16:creationId xmlns:a16="http://schemas.microsoft.com/office/drawing/2014/main" id="{DDEF2E9B-EDA2-2EA3-285D-9E6E4914B705}"/>
              </a:ext>
            </a:extLst>
          </p:cNvPr>
          <p:cNvPicPr>
            <a:picLocks noChangeAspect="1"/>
          </p:cNvPicPr>
          <p:nvPr/>
        </p:nvPicPr>
        <p:blipFill>
          <a:blip r:embed="rId3"/>
          <a:srcRect b="6316"/>
          <a:stretch/>
        </p:blipFill>
        <p:spPr>
          <a:xfrm>
            <a:off x="6863962" y="2423276"/>
            <a:ext cx="2857500" cy="1005724"/>
          </a:xfrm>
          <a:prstGeom prst="rect">
            <a:avLst/>
          </a:prstGeom>
        </p:spPr>
      </p:pic>
    </p:spTree>
    <p:extLst>
      <p:ext uri="{BB962C8B-B14F-4D97-AF65-F5344CB8AC3E}">
        <p14:creationId xmlns:p14="http://schemas.microsoft.com/office/powerpoint/2010/main" val="4085664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58281" y="346524"/>
            <a:ext cx="10644753" cy="909895"/>
          </a:xfrm>
        </p:spPr>
        <p:txBody>
          <a:bodyPr>
            <a:normAutofit fontScale="90000"/>
          </a:bodyPr>
          <a:lstStyle/>
          <a:p>
            <a:pPr algn="l"/>
            <a:r>
              <a:rPr lang="en-GB" dirty="0">
                <a:latin typeface="Arial" panose="020B0604020202020204" pitchFamily="34" charset="0"/>
                <a:cs typeface="Arial" panose="020B0604020202020204" pitchFamily="34" charset="0"/>
              </a:rPr>
              <a:t>Any Questions?</a:t>
            </a:r>
            <a:endParaRPr lang="en-GB" sz="4000" dirty="0">
              <a:latin typeface="Arial" panose="020B0604020202020204" pitchFamily="34" charset="0"/>
              <a:cs typeface="Arial" panose="020B0604020202020204" pitchFamily="34" charset="0"/>
            </a:endParaRPr>
          </a:p>
        </p:txBody>
      </p:sp>
      <p:sp>
        <p:nvSpPr>
          <p:cNvPr id="5" name="Rectangle 4"/>
          <p:cNvSpPr/>
          <p:nvPr/>
        </p:nvSpPr>
        <p:spPr>
          <a:xfrm>
            <a:off x="731519" y="1602944"/>
            <a:ext cx="10071463" cy="338554"/>
          </a:xfrm>
          <a:prstGeom prst="rect">
            <a:avLst/>
          </a:prstGeom>
        </p:spPr>
        <p:txBody>
          <a:bodyPr wrap="square">
            <a:spAutoFit/>
          </a:bodyPr>
          <a:lstStyle/>
          <a:p>
            <a:pPr algn="just">
              <a:spcAft>
                <a:spcPts val="0"/>
              </a:spcAft>
            </a:pPr>
            <a:endParaRPr lang="en-GB" sz="1600">
              <a:effectLst/>
              <a:latin typeface="Arial" panose="020B0604020202020204" pitchFamily="34" charset="0"/>
              <a:ea typeface="Times New Roman" panose="02020603050405020304" pitchFamily="18" charset="0"/>
            </a:endParaRPr>
          </a:p>
        </p:txBody>
      </p:sp>
      <p:sp>
        <p:nvSpPr>
          <p:cNvPr id="3" name="TextBox 2">
            <a:extLst>
              <a:ext uri="{FF2B5EF4-FFF2-40B4-BE49-F238E27FC236}">
                <a16:creationId xmlns:a16="http://schemas.microsoft.com/office/drawing/2014/main" id="{0A3E2F15-45AB-4544-9B84-1517980A9B0D}"/>
              </a:ext>
            </a:extLst>
          </p:cNvPr>
          <p:cNvSpPr txBox="1"/>
          <p:nvPr/>
        </p:nvSpPr>
        <p:spPr>
          <a:xfrm>
            <a:off x="731519" y="2274838"/>
            <a:ext cx="9845858" cy="2308324"/>
          </a:xfrm>
          <a:prstGeom prst="rect">
            <a:avLst/>
          </a:prstGeom>
          <a:noFill/>
        </p:spPr>
        <p:txBody>
          <a:bodyPr wrap="square" lIns="91440" tIns="45720" rIns="91440" bIns="45720" rtlCol="0" anchor="t">
            <a:spAutoFit/>
          </a:bodyPr>
          <a:lstStyle/>
          <a:p>
            <a:r>
              <a:rPr lang="en-GB" sz="2400" dirty="0"/>
              <a:t>School Email: </a:t>
            </a:r>
            <a:r>
              <a:rPr lang="en-GB" sz="2400" dirty="0">
                <a:hlinkClick r:id="rId2"/>
              </a:rPr>
              <a:t>manston.primary@manston.leeds.sch.uk</a:t>
            </a:r>
            <a:endParaRPr lang="en-GB" sz="2400" dirty="0"/>
          </a:p>
          <a:p>
            <a:endParaRPr lang="en-GB" sz="2400" dirty="0"/>
          </a:p>
          <a:p>
            <a:r>
              <a:rPr lang="en-GB" sz="2400" dirty="0"/>
              <a:t>Class teacher email: </a:t>
            </a:r>
            <a:r>
              <a:rPr lang="en-GB" sz="2400" dirty="0">
                <a:highlight>
                  <a:srgbClr val="FFFF00"/>
                </a:highlight>
                <a:hlinkClick r:id="rId3"/>
              </a:rPr>
              <a:t>glenda.jennings</a:t>
            </a:r>
            <a:r>
              <a:rPr lang="en-GB" sz="2400" dirty="0">
                <a:hlinkClick r:id="rId3"/>
              </a:rPr>
              <a:t>@manston.leeds.sch.uk</a:t>
            </a:r>
            <a:r>
              <a:rPr lang="en-GB" sz="2400" dirty="0"/>
              <a:t> </a:t>
            </a:r>
          </a:p>
          <a:p>
            <a:endParaRPr lang="en-GB" sz="2400" dirty="0"/>
          </a:p>
          <a:p>
            <a:r>
              <a:rPr lang="en-GB" sz="2400" dirty="0"/>
              <a:t>Do not hesitate to get in touch if you have any questions or need some support. </a:t>
            </a:r>
          </a:p>
        </p:txBody>
      </p:sp>
      <p:pic>
        <p:nvPicPr>
          <p:cNvPr id="6" name="Picture 5">
            <a:extLst>
              <a:ext uri="{FF2B5EF4-FFF2-40B4-BE49-F238E27FC236}">
                <a16:creationId xmlns:a16="http://schemas.microsoft.com/office/drawing/2014/main" id="{22DBAA4E-57BB-4620-9271-DB351FBB4EED}"/>
              </a:ext>
            </a:extLst>
          </p:cNvPr>
          <p:cNvPicPr>
            <a:picLocks noChangeAspect="1"/>
          </p:cNvPicPr>
          <p:nvPr/>
        </p:nvPicPr>
        <p:blipFill>
          <a:blip r:embed="rId4"/>
          <a:stretch>
            <a:fillRect/>
          </a:stretch>
        </p:blipFill>
        <p:spPr>
          <a:xfrm>
            <a:off x="10303309" y="0"/>
            <a:ext cx="1807526" cy="572877"/>
          </a:xfrm>
          <a:prstGeom prst="rect">
            <a:avLst/>
          </a:prstGeom>
        </p:spPr>
      </p:pic>
    </p:spTree>
    <p:extLst>
      <p:ext uri="{BB962C8B-B14F-4D97-AF65-F5344CB8AC3E}">
        <p14:creationId xmlns:p14="http://schemas.microsoft.com/office/powerpoint/2010/main" val="221843141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d6de035-965f-4c5c-b706-90b30598c892">
      <UserInfo>
        <DisplayName>James Clay</DisplayName>
        <AccountId>6</AccountId>
        <AccountType/>
      </UserInfo>
    </SharedWithUsers>
    <lcf76f155ced4ddcb4097134ff3c332f xmlns="d49c4a8b-676c-4bce-87e8-3cd21701efe0">
      <Terms xmlns="http://schemas.microsoft.com/office/infopath/2007/PartnerControls"/>
    </lcf76f155ced4ddcb4097134ff3c332f>
    <TaxCatchAll xmlns="1d6de035-965f-4c5c-b706-90b30598c892" xsi:nil="true"/>
    <_Flow_SignoffStatus xmlns="d49c4a8b-676c-4bce-87e8-3cd21701efe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323DF3BE99CC44DAE1014EFEC6E6CEF" ma:contentTypeVersion="20" ma:contentTypeDescription="Create a new document." ma:contentTypeScope="" ma:versionID="134cb407e629fa89ac5014b5d5bf8787">
  <xsd:schema xmlns:xsd="http://www.w3.org/2001/XMLSchema" xmlns:xs="http://www.w3.org/2001/XMLSchema" xmlns:p="http://schemas.microsoft.com/office/2006/metadata/properties" xmlns:ns2="d49c4a8b-676c-4bce-87e8-3cd21701efe0" xmlns:ns3="1d6de035-965f-4c5c-b706-90b30598c892" targetNamespace="http://schemas.microsoft.com/office/2006/metadata/properties" ma:root="true" ma:fieldsID="972d78d44afd394eb1e013a8992d42b4" ns2:_="" ns3:_="">
    <xsd:import namespace="d49c4a8b-676c-4bce-87e8-3cd21701efe0"/>
    <xsd:import namespace="1d6de035-965f-4c5c-b706-90b30598c89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_Flow_SignoffStatu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9c4a8b-676c-4bce-87e8-3cd21701ef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1276bf-0ae5-4bdd-9ac1-c5f221591d2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_Flow_SignoffStatus" ma:index="25" nillable="true" ma:displayName="Sign-off status" ma:internalName="Sign_x002d_off_x0020_status">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d6de035-965f-4c5c-b706-90b30598c89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a4cdd48-ec8a-40d6-8809-41066a3af25e}" ma:internalName="TaxCatchAll" ma:showField="CatchAllData" ma:web="1d6de035-965f-4c5c-b706-90b30598c8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F5202F-1990-4DAC-843C-3CE0C33572D7}">
  <ds:schemaRefs>
    <ds:schemaRef ds:uri="http://www.w3.org/XML/1998/namespace"/>
    <ds:schemaRef ds:uri="http://purl.org/dc/elements/1.1/"/>
    <ds:schemaRef ds:uri="ae6dc495-055f-40fc-8a39-7b44153dbd26"/>
    <ds:schemaRef ds:uri="http://schemas.microsoft.com/office/2006/metadata/properties"/>
    <ds:schemaRef ds:uri="http://schemas.microsoft.com/office/2006/documentManagement/types"/>
    <ds:schemaRef ds:uri="http://purl.org/dc/terms/"/>
    <ds:schemaRef ds:uri="http://purl.org/dc/dcmitype/"/>
    <ds:schemaRef ds:uri="http://schemas.microsoft.com/office/infopath/2007/PartnerControls"/>
    <ds:schemaRef ds:uri="http://schemas.openxmlformats.org/package/2006/metadata/core-properties"/>
    <ds:schemaRef ds:uri="924881bc-1932-48cf-8506-31f688a36ad2"/>
    <ds:schemaRef ds:uri="1d6de035-965f-4c5c-b706-90b30598c892"/>
    <ds:schemaRef ds:uri="d49c4a8b-676c-4bce-87e8-3cd21701efe0"/>
  </ds:schemaRefs>
</ds:datastoreItem>
</file>

<file path=customXml/itemProps2.xml><?xml version="1.0" encoding="utf-8"?>
<ds:datastoreItem xmlns:ds="http://schemas.openxmlformats.org/officeDocument/2006/customXml" ds:itemID="{389B762C-82E8-4614-9C73-D6B779B893D3}">
  <ds:schemaRefs>
    <ds:schemaRef ds:uri="http://schemas.microsoft.com/sharepoint/v3/contenttype/forms"/>
  </ds:schemaRefs>
</ds:datastoreItem>
</file>

<file path=customXml/itemProps3.xml><?xml version="1.0" encoding="utf-8"?>
<ds:datastoreItem xmlns:ds="http://schemas.openxmlformats.org/officeDocument/2006/customXml" ds:itemID="{A9F6E61F-327B-4D4B-8616-964674AECC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9c4a8b-676c-4bce-87e8-3cd21701efe0"/>
    <ds:schemaRef ds:uri="1d6de035-965f-4c5c-b706-90b30598c8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234</TotalTime>
  <Words>1680</Words>
  <Application>Microsoft Office PowerPoint</Application>
  <PresentationFormat>Widescreen</PresentationFormat>
  <Paragraphs>190</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Segoe UI</vt:lpstr>
      <vt:lpstr>Trebuchet MS</vt:lpstr>
      <vt:lpstr>Wingdings 3</vt:lpstr>
      <vt:lpstr>Facet</vt:lpstr>
      <vt:lpstr>Meet the teacher </vt:lpstr>
      <vt:lpstr>Staffing</vt:lpstr>
      <vt:lpstr>Inclusion Staff</vt:lpstr>
      <vt:lpstr>Inclusion Staff</vt:lpstr>
      <vt:lpstr>Child Protection Staff</vt:lpstr>
      <vt:lpstr>Daily timings</vt:lpstr>
      <vt:lpstr>Timetable </vt:lpstr>
      <vt:lpstr>Weekly Events</vt:lpstr>
      <vt:lpstr>Topics this term. </vt:lpstr>
      <vt:lpstr>Topics this term. </vt:lpstr>
      <vt:lpstr>Topics this term. </vt:lpstr>
      <vt:lpstr>Homework</vt:lpstr>
      <vt:lpstr>Homework</vt:lpstr>
      <vt:lpstr>Possible trips and events</vt:lpstr>
      <vt:lpstr>School Uniform</vt:lpstr>
      <vt:lpstr>Uniform</vt:lpstr>
      <vt:lpstr>Communication</vt:lpstr>
      <vt:lpstr>Home School Agreement </vt:lpstr>
      <vt:lpstr>Equipment</vt:lpstr>
      <vt:lpstr>Attendance.  </vt:lpstr>
      <vt:lpstr>PowerPoint Presentation</vt:lpstr>
      <vt:lpstr>Frequently Asked Questions</vt:lpstr>
      <vt:lpstr>Data Checking</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James Clay</dc:creator>
  <cp:lastModifiedBy>Holly Wiles</cp:lastModifiedBy>
  <cp:revision>96</cp:revision>
  <dcterms:created xsi:type="dcterms:W3CDTF">2019-09-23T16:21:40Z</dcterms:created>
  <dcterms:modified xsi:type="dcterms:W3CDTF">2026-09-14T09:45:48Z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0x0101007323DF3BE99CC44DAE1014EFEC6E6CEF</vt:lpwstr>
  </property>
  <property fmtid="{D5CDD505-2E9C-101B-9397-08002B2CF9AE}" pid="3" name="MediaServiceImageTags">
    <vt:lpwstr/>
  </property>
</Properties>
</file>